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8.xml" ContentType="application/vnd.openxmlformats-officedocument.presentationml.tags+xml"/>
  <Override PartName="/ppt/notesSlides/notesSlide33.xml" ContentType="application/vnd.openxmlformats-officedocument.presentationml.notesSlide+xml"/>
  <Override PartName="/ppt/tags/tag1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20.xml" ContentType="application/vnd.openxmlformats-officedocument.presentationml.tags+xml"/>
  <Override PartName="/ppt/notesSlides/notesSlide38.xml" ContentType="application/vnd.openxmlformats-officedocument.presentationml.notesSlide+xml"/>
  <Override PartName="/ppt/tags/tag2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22.xml" ContentType="application/vnd.openxmlformats-officedocument.presentationml.tags+xml"/>
  <Override PartName="/ppt/notesSlides/notesSlide57.xml" ContentType="application/vnd.openxmlformats-officedocument.presentationml.notesSlide+xml"/>
  <Override PartName="/ppt/tags/tag23.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53" r:id="rId3"/>
    <p:sldMasterId id="2147483704" r:id="rId4"/>
    <p:sldMasterId id="2147483718" r:id="rId5"/>
    <p:sldMasterId id="2147483754" r:id="rId6"/>
  </p:sldMasterIdLst>
  <p:notesMasterIdLst>
    <p:notesMasterId r:id="rId86"/>
  </p:notesMasterIdLst>
  <p:handoutMasterIdLst>
    <p:handoutMasterId r:id="rId87"/>
  </p:handoutMasterIdLst>
  <p:sldIdLst>
    <p:sldId id="256" r:id="rId7"/>
    <p:sldId id="355" r:id="rId8"/>
    <p:sldId id="273" r:id="rId9"/>
    <p:sldId id="354" r:id="rId10"/>
    <p:sldId id="378" r:id="rId11"/>
    <p:sldId id="356" r:id="rId12"/>
    <p:sldId id="266" r:id="rId13"/>
    <p:sldId id="272" r:id="rId14"/>
    <p:sldId id="303" r:id="rId15"/>
    <p:sldId id="304" r:id="rId16"/>
    <p:sldId id="307" r:id="rId17"/>
    <p:sldId id="305" r:id="rId18"/>
    <p:sldId id="313" r:id="rId19"/>
    <p:sldId id="308" r:id="rId20"/>
    <p:sldId id="357" r:id="rId21"/>
    <p:sldId id="330" r:id="rId22"/>
    <p:sldId id="349" r:id="rId23"/>
    <p:sldId id="352" r:id="rId24"/>
    <p:sldId id="351" r:id="rId25"/>
    <p:sldId id="332" r:id="rId26"/>
    <p:sldId id="358" r:id="rId27"/>
    <p:sldId id="359" r:id="rId28"/>
    <p:sldId id="333" r:id="rId29"/>
    <p:sldId id="350" r:id="rId30"/>
    <p:sldId id="337" r:id="rId31"/>
    <p:sldId id="327" r:id="rId32"/>
    <p:sldId id="360" r:id="rId33"/>
    <p:sldId id="310" r:id="rId34"/>
    <p:sldId id="361" r:id="rId35"/>
    <p:sldId id="362" r:id="rId36"/>
    <p:sldId id="363" r:id="rId37"/>
    <p:sldId id="364" r:id="rId38"/>
    <p:sldId id="365" r:id="rId39"/>
    <p:sldId id="366" r:id="rId40"/>
    <p:sldId id="367" r:id="rId41"/>
    <p:sldId id="368" r:id="rId42"/>
    <p:sldId id="369" r:id="rId43"/>
    <p:sldId id="370" r:id="rId44"/>
    <p:sldId id="371" r:id="rId45"/>
    <p:sldId id="372" r:id="rId46"/>
    <p:sldId id="373" r:id="rId47"/>
    <p:sldId id="374" r:id="rId48"/>
    <p:sldId id="375" r:id="rId49"/>
    <p:sldId id="376" r:id="rId50"/>
    <p:sldId id="377" r:id="rId51"/>
    <p:sldId id="259" r:id="rId52"/>
    <p:sldId id="278" r:id="rId53"/>
    <p:sldId id="268" r:id="rId54"/>
    <p:sldId id="269" r:id="rId55"/>
    <p:sldId id="298" r:id="rId56"/>
    <p:sldId id="297" r:id="rId57"/>
    <p:sldId id="265" r:id="rId58"/>
    <p:sldId id="283" r:id="rId59"/>
    <p:sldId id="279" r:id="rId60"/>
    <p:sldId id="284" r:id="rId61"/>
    <p:sldId id="300" r:id="rId62"/>
    <p:sldId id="288" r:id="rId63"/>
    <p:sldId id="293" r:id="rId64"/>
    <p:sldId id="296" r:id="rId65"/>
    <p:sldId id="295" r:id="rId66"/>
    <p:sldId id="275" r:id="rId67"/>
    <p:sldId id="338" r:id="rId68"/>
    <p:sldId id="339" r:id="rId69"/>
    <p:sldId id="340" r:id="rId70"/>
    <p:sldId id="276" r:id="rId71"/>
    <p:sldId id="353" r:id="rId72"/>
    <p:sldId id="343" r:id="rId73"/>
    <p:sldId id="344" r:id="rId74"/>
    <p:sldId id="345" r:id="rId75"/>
    <p:sldId id="341" r:id="rId76"/>
    <p:sldId id="342" r:id="rId77"/>
    <p:sldId id="346" r:id="rId78"/>
    <p:sldId id="274" r:id="rId79"/>
    <p:sldId id="311" r:id="rId80"/>
    <p:sldId id="324" r:id="rId81"/>
    <p:sldId id="325" r:id="rId82"/>
    <p:sldId id="347" r:id="rId83"/>
    <p:sldId id="260" r:id="rId84"/>
    <p:sldId id="348"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6DAB268-95FC-40CD-A6C5-CC1288782797}">
          <p14:sldIdLst>
            <p14:sldId id="256"/>
            <p14:sldId id="355"/>
            <p14:sldId id="273"/>
            <p14:sldId id="354"/>
            <p14:sldId id="378"/>
            <p14:sldId id="356"/>
          </p14:sldIdLst>
        </p14:section>
        <p14:section name="Why ML" id="{A169D33C-2945-4297-BD1A-8B13DF3E12C6}">
          <p14:sldIdLst>
            <p14:sldId id="266"/>
            <p14:sldId id="272"/>
            <p14:sldId id="303"/>
            <p14:sldId id="304"/>
            <p14:sldId id="307"/>
            <p14:sldId id="305"/>
            <p14:sldId id="313"/>
            <p14:sldId id="308"/>
          </p14:sldIdLst>
        </p14:section>
        <p14:section name="Azure ML" id="{749AEE2F-DC9B-47F9-8E03-6EB6845FB61C}">
          <p14:sldIdLst>
            <p14:sldId id="357"/>
            <p14:sldId id="330"/>
            <p14:sldId id="349"/>
            <p14:sldId id="352"/>
            <p14:sldId id="351"/>
            <p14:sldId id="332"/>
            <p14:sldId id="358"/>
            <p14:sldId id="359"/>
            <p14:sldId id="333"/>
            <p14:sldId id="350"/>
            <p14:sldId id="337"/>
            <p14:sldId id="327"/>
            <p14:sldId id="360"/>
            <p14:sldId id="310"/>
            <p14:sldId id="361"/>
            <p14:sldId id="362"/>
            <p14:sldId id="363"/>
            <p14:sldId id="364"/>
            <p14:sldId id="365"/>
            <p14:sldId id="366"/>
            <p14:sldId id="367"/>
            <p14:sldId id="368"/>
            <p14:sldId id="369"/>
            <p14:sldId id="370"/>
            <p14:sldId id="371"/>
            <p14:sldId id="372"/>
            <p14:sldId id="373"/>
            <p14:sldId id="374"/>
            <p14:sldId id="375"/>
            <p14:sldId id="376"/>
            <p14:sldId id="377"/>
          </p14:sldIdLst>
        </p14:section>
        <p14:section name="Definitions" id="{5A0DF0E1-F894-4A22-B23A-F1E60B99AFDF}">
          <p14:sldIdLst>
            <p14:sldId id="259"/>
            <p14:sldId id="278"/>
            <p14:sldId id="268"/>
            <p14:sldId id="269"/>
            <p14:sldId id="298"/>
            <p14:sldId id="297"/>
            <p14:sldId id="265"/>
            <p14:sldId id="283"/>
            <p14:sldId id="279"/>
            <p14:sldId id="284"/>
            <p14:sldId id="300"/>
            <p14:sldId id="288"/>
            <p14:sldId id="293"/>
            <p14:sldId id="296"/>
            <p14:sldId id="295"/>
          </p14:sldIdLst>
        </p14:section>
        <p14:section name="Scenarios" id="{4E26120D-4866-4698-BAC2-378376FE16F5}">
          <p14:sldIdLst>
            <p14:sldId id="275"/>
          </p14:sldIdLst>
        </p14:section>
        <p14:section name="Classification, Clustering, Regression" id="{FA55C863-7C9C-411B-8888-48570C1CC5CE}">
          <p14:sldIdLst>
            <p14:sldId id="338"/>
            <p14:sldId id="339"/>
            <p14:sldId id="340"/>
            <p14:sldId id="276"/>
            <p14:sldId id="353"/>
            <p14:sldId id="343"/>
            <p14:sldId id="344"/>
            <p14:sldId id="345"/>
            <p14:sldId id="341"/>
            <p14:sldId id="342"/>
          </p14:sldIdLst>
        </p14:section>
        <p14:section name="Scalibility" id="{B2636620-14CA-49D8-B89D-F893D460EEBF}">
          <p14:sldIdLst>
            <p14:sldId id="346"/>
            <p14:sldId id="274"/>
            <p14:sldId id="311"/>
          </p14:sldIdLst>
        </p14:section>
        <p14:section name="Case Studies" id="{0543F2AE-4FC9-409E-B33B-F3C5FE9C73CB}">
          <p14:sldIdLst>
            <p14:sldId id="324"/>
            <p14:sldId id="325"/>
            <p14:sldId id="347"/>
            <p14:sldId id="260"/>
            <p14:sldId id="348"/>
          </p14:sldIdLst>
        </p14:section>
        <p14:section name="Appendix" id="{4AEC671A-0C5C-4794-A4A1-0A256D2ED8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57" autoAdjust="0"/>
    <p:restoredTop sz="78038" autoAdjust="0"/>
  </p:normalViewPr>
  <p:slideViewPr>
    <p:cSldViewPr snapToGrid="0">
      <p:cViewPr varScale="1">
        <p:scale>
          <a:sx n="43" d="100"/>
          <a:sy n="43" d="100"/>
        </p:scale>
        <p:origin x="1530" y="30"/>
      </p:cViewPr>
      <p:guideLst/>
    </p:cSldViewPr>
  </p:slideViewPr>
  <p:notesTextViewPr>
    <p:cViewPr>
      <p:scale>
        <a:sx n="1" d="1"/>
        <a:sy n="1" d="1"/>
      </p:scale>
      <p:origin x="0" y="0"/>
    </p:cViewPr>
  </p:notesTextViewPr>
  <p:notesViewPr>
    <p:cSldViewPr snapToGrid="0">
      <p:cViewPr varScale="1">
        <p:scale>
          <a:sx n="88" d="100"/>
          <a:sy n="88" d="100"/>
        </p:scale>
        <p:origin x="382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0662BB-4338-4C20-A114-E87348B7637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A8535202-CFDA-4D82-BE84-7E83C76CF209}">
      <dgm:prSet custT="1"/>
      <dgm:spPr/>
      <dgm:t>
        <a:bodyPr/>
        <a:lstStyle/>
        <a:p>
          <a:pPr rtl="0"/>
          <a:r>
            <a:rPr lang="en-US" sz="1600" dirty="0"/>
            <a:t>Publish Web Service</a:t>
          </a:r>
        </a:p>
      </dgm:t>
    </dgm:pt>
    <dgm:pt modelId="{F5B7276C-75EF-44D1-A656-2D43D8474025}" type="parTrans" cxnId="{D6A334CC-6C92-4FA4-A130-AE2290DBDBE6}">
      <dgm:prSet/>
      <dgm:spPr/>
      <dgm:t>
        <a:bodyPr/>
        <a:lstStyle/>
        <a:p>
          <a:endParaRPr lang="en-US"/>
        </a:p>
      </dgm:t>
    </dgm:pt>
    <dgm:pt modelId="{B7B77D53-81CF-48D6-99A5-7D0F3A15A2B5}" type="sibTrans" cxnId="{D6A334CC-6C92-4FA4-A130-AE2290DBDBE6}">
      <dgm:prSet/>
      <dgm:spPr/>
      <dgm:t>
        <a:bodyPr/>
        <a:lstStyle/>
        <a:p>
          <a:endParaRPr lang="en-US"/>
        </a:p>
      </dgm:t>
    </dgm:pt>
    <dgm:pt modelId="{94451611-E5BE-49C7-97F9-2D370CC86C6F}" type="pres">
      <dgm:prSet presAssocID="{A30662BB-4338-4C20-A114-E87348B76378}" presName="CompostProcess" presStyleCnt="0">
        <dgm:presLayoutVars>
          <dgm:dir/>
          <dgm:resizeHandles val="exact"/>
        </dgm:presLayoutVars>
      </dgm:prSet>
      <dgm:spPr/>
    </dgm:pt>
    <dgm:pt modelId="{AB4748CC-F796-4349-817E-F653C3244398}" type="pres">
      <dgm:prSet presAssocID="{A30662BB-4338-4C20-A114-E87348B76378}" presName="arrow" presStyleLbl="bgShp" presStyleIdx="0" presStyleCnt="1" custScaleX="51339" custScaleY="51995" custLinFactNeighborX="-35638" custLinFactNeighborY="3872"/>
      <dgm:spPr/>
    </dgm:pt>
    <dgm:pt modelId="{D0137A3E-25C6-42A7-9B06-3EE707316A5A}" type="pres">
      <dgm:prSet presAssocID="{A30662BB-4338-4C20-A114-E87348B76378}" presName="linearProcess" presStyleCnt="0"/>
      <dgm:spPr/>
    </dgm:pt>
    <dgm:pt modelId="{991805A0-51B7-42EB-A8D1-319D4A68D554}" type="pres">
      <dgm:prSet presAssocID="{A8535202-CFDA-4D82-BE84-7E83C76CF209}" presName="textNode" presStyleLbl="node1" presStyleIdx="0" presStyleCnt="1" custLinFactX="-23705" custLinFactNeighborX="-100000" custLinFactNeighborY="7859">
        <dgm:presLayoutVars>
          <dgm:bulletEnabled val="1"/>
        </dgm:presLayoutVars>
      </dgm:prSet>
      <dgm:spPr/>
    </dgm:pt>
  </dgm:ptLst>
  <dgm:cxnLst>
    <dgm:cxn modelId="{9AD81B23-6D0F-4256-9DA7-708B149EAD3B}" type="presOf" srcId="{A30662BB-4338-4C20-A114-E87348B76378}" destId="{94451611-E5BE-49C7-97F9-2D370CC86C6F}" srcOrd="0" destOrd="0" presId="urn:microsoft.com/office/officeart/2005/8/layout/hProcess9"/>
    <dgm:cxn modelId="{A314A626-E27E-4EDD-AB79-58845A7F1351}" type="presOf" srcId="{A8535202-CFDA-4D82-BE84-7E83C76CF209}" destId="{991805A0-51B7-42EB-A8D1-319D4A68D554}" srcOrd="0" destOrd="0" presId="urn:microsoft.com/office/officeart/2005/8/layout/hProcess9"/>
    <dgm:cxn modelId="{D6A334CC-6C92-4FA4-A130-AE2290DBDBE6}" srcId="{A30662BB-4338-4C20-A114-E87348B76378}" destId="{A8535202-CFDA-4D82-BE84-7E83C76CF209}" srcOrd="0" destOrd="0" parTransId="{F5B7276C-75EF-44D1-A656-2D43D8474025}" sibTransId="{B7B77D53-81CF-48D6-99A5-7D0F3A15A2B5}"/>
    <dgm:cxn modelId="{F90C6CAB-4D44-4D82-84E9-0C45517336B4}" type="presParOf" srcId="{94451611-E5BE-49C7-97F9-2D370CC86C6F}" destId="{AB4748CC-F796-4349-817E-F653C3244398}" srcOrd="0" destOrd="0" presId="urn:microsoft.com/office/officeart/2005/8/layout/hProcess9"/>
    <dgm:cxn modelId="{84560876-4092-4C88-8A48-1F79981F768F}" type="presParOf" srcId="{94451611-E5BE-49C7-97F9-2D370CC86C6F}" destId="{D0137A3E-25C6-42A7-9B06-3EE707316A5A}" srcOrd="1" destOrd="0" presId="urn:microsoft.com/office/officeart/2005/8/layout/hProcess9"/>
    <dgm:cxn modelId="{5676237F-C3E7-44BA-9115-37876B2770B4}" type="presParOf" srcId="{D0137A3E-25C6-42A7-9B06-3EE707316A5A}" destId="{991805A0-51B7-42EB-A8D1-319D4A68D554}"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FBD870-9EEB-4B62-9FBB-F0BAD710A064}"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40CADCF0-58F0-47D4-A015-F5EA5193DB1F}">
      <dgm:prSet/>
      <dgm:spPr/>
      <dgm:t>
        <a:bodyPr/>
        <a:lstStyle/>
        <a:p>
          <a:pPr rtl="0"/>
          <a:r>
            <a:rPr lang="en-US" dirty="0"/>
            <a:t>Get  Azure Subscription</a:t>
          </a:r>
        </a:p>
      </dgm:t>
    </dgm:pt>
    <dgm:pt modelId="{99796FE2-A925-4FF9-AAF3-49EFE49EF8DD}" type="parTrans" cxnId="{A09BF5B8-9C1D-4279-A56F-B15545C6E524}">
      <dgm:prSet/>
      <dgm:spPr/>
      <dgm:t>
        <a:bodyPr/>
        <a:lstStyle/>
        <a:p>
          <a:endParaRPr lang="en-US"/>
        </a:p>
      </dgm:t>
    </dgm:pt>
    <dgm:pt modelId="{E0B2D480-8313-4522-83F6-13B761C2BDA7}" type="sibTrans" cxnId="{A09BF5B8-9C1D-4279-A56F-B15545C6E524}">
      <dgm:prSet/>
      <dgm:spPr/>
      <dgm:t>
        <a:bodyPr/>
        <a:lstStyle/>
        <a:p>
          <a:endParaRPr lang="en-US"/>
        </a:p>
      </dgm:t>
    </dgm:pt>
    <dgm:pt modelId="{47D712AE-9380-4EBE-A6F8-4299E4021FCF}">
      <dgm:prSet/>
      <dgm:spPr/>
      <dgm:t>
        <a:bodyPr/>
        <a:lstStyle/>
        <a:p>
          <a:pPr rtl="0"/>
          <a:r>
            <a:rPr lang="en-US"/>
            <a:t>Create Workspace</a:t>
          </a:r>
        </a:p>
      </dgm:t>
    </dgm:pt>
    <dgm:pt modelId="{6F209D22-E6B5-4BC1-9C5C-E087EEED0EDC}" type="parTrans" cxnId="{6DD0F0B4-6ED9-46C3-9B73-853E8833DCC3}">
      <dgm:prSet/>
      <dgm:spPr/>
      <dgm:t>
        <a:bodyPr/>
        <a:lstStyle/>
        <a:p>
          <a:endParaRPr lang="en-US"/>
        </a:p>
      </dgm:t>
    </dgm:pt>
    <dgm:pt modelId="{C54B3C8F-8F87-4873-88ED-F1AB5EBDFE16}" type="sibTrans" cxnId="{6DD0F0B4-6ED9-46C3-9B73-853E8833DCC3}">
      <dgm:prSet/>
      <dgm:spPr/>
      <dgm:t>
        <a:bodyPr/>
        <a:lstStyle/>
        <a:p>
          <a:endParaRPr lang="en-US"/>
        </a:p>
      </dgm:t>
    </dgm:pt>
    <dgm:pt modelId="{121A0D37-8885-494B-B356-354E417DD5D9}" type="pres">
      <dgm:prSet presAssocID="{A4FBD870-9EEB-4B62-9FBB-F0BAD710A064}" presName="CompostProcess" presStyleCnt="0">
        <dgm:presLayoutVars>
          <dgm:dir/>
          <dgm:resizeHandles val="exact"/>
        </dgm:presLayoutVars>
      </dgm:prSet>
      <dgm:spPr/>
    </dgm:pt>
    <dgm:pt modelId="{409B6310-4EBF-41B0-9BBC-32C08A855579}" type="pres">
      <dgm:prSet presAssocID="{A4FBD870-9EEB-4B62-9FBB-F0BAD710A064}" presName="arrow" presStyleLbl="bgShp" presStyleIdx="0" presStyleCnt="1"/>
      <dgm:spPr/>
    </dgm:pt>
    <dgm:pt modelId="{62B72057-8299-4DA7-BDD5-CCCD32721EDB}" type="pres">
      <dgm:prSet presAssocID="{A4FBD870-9EEB-4B62-9FBB-F0BAD710A064}" presName="linearProcess" presStyleCnt="0"/>
      <dgm:spPr/>
    </dgm:pt>
    <dgm:pt modelId="{98AF1408-8B75-4E62-AC6F-C0BE2C8B6C7E}" type="pres">
      <dgm:prSet presAssocID="{40CADCF0-58F0-47D4-A015-F5EA5193DB1F}" presName="textNode" presStyleLbl="node1" presStyleIdx="0" presStyleCnt="2">
        <dgm:presLayoutVars>
          <dgm:bulletEnabled val="1"/>
        </dgm:presLayoutVars>
      </dgm:prSet>
      <dgm:spPr/>
    </dgm:pt>
    <dgm:pt modelId="{D069745F-134A-43A5-9BA8-1BD9451101DC}" type="pres">
      <dgm:prSet presAssocID="{E0B2D480-8313-4522-83F6-13B761C2BDA7}" presName="sibTrans" presStyleCnt="0"/>
      <dgm:spPr/>
    </dgm:pt>
    <dgm:pt modelId="{C4CDEA82-A5C7-451C-99C2-1BB38892DC8F}" type="pres">
      <dgm:prSet presAssocID="{47D712AE-9380-4EBE-A6F8-4299E4021FCF}" presName="textNode" presStyleLbl="node1" presStyleIdx="1" presStyleCnt="2">
        <dgm:presLayoutVars>
          <dgm:bulletEnabled val="1"/>
        </dgm:presLayoutVars>
      </dgm:prSet>
      <dgm:spPr/>
    </dgm:pt>
  </dgm:ptLst>
  <dgm:cxnLst>
    <dgm:cxn modelId="{05AA5E23-DDC0-4233-AE3C-67AD7CF6930B}" type="presOf" srcId="{A4FBD870-9EEB-4B62-9FBB-F0BAD710A064}" destId="{121A0D37-8885-494B-B356-354E417DD5D9}" srcOrd="0" destOrd="0" presId="urn:microsoft.com/office/officeart/2005/8/layout/hProcess9"/>
    <dgm:cxn modelId="{26AFD03C-52E8-40EC-A9E7-899435C2D181}" type="presOf" srcId="{47D712AE-9380-4EBE-A6F8-4299E4021FCF}" destId="{C4CDEA82-A5C7-451C-99C2-1BB38892DC8F}" srcOrd="0" destOrd="0" presId="urn:microsoft.com/office/officeart/2005/8/layout/hProcess9"/>
    <dgm:cxn modelId="{6DD0F0B4-6ED9-46C3-9B73-853E8833DCC3}" srcId="{A4FBD870-9EEB-4B62-9FBB-F0BAD710A064}" destId="{47D712AE-9380-4EBE-A6F8-4299E4021FCF}" srcOrd="1" destOrd="0" parTransId="{6F209D22-E6B5-4BC1-9C5C-E087EEED0EDC}" sibTransId="{C54B3C8F-8F87-4873-88ED-F1AB5EBDFE16}"/>
    <dgm:cxn modelId="{A09BF5B8-9C1D-4279-A56F-B15545C6E524}" srcId="{A4FBD870-9EEB-4B62-9FBB-F0BAD710A064}" destId="{40CADCF0-58F0-47D4-A015-F5EA5193DB1F}" srcOrd="0" destOrd="0" parTransId="{99796FE2-A925-4FF9-AAF3-49EFE49EF8DD}" sibTransId="{E0B2D480-8313-4522-83F6-13B761C2BDA7}"/>
    <dgm:cxn modelId="{AC2471DB-8EED-4C96-B6D0-338B2983152A}" type="presOf" srcId="{40CADCF0-58F0-47D4-A015-F5EA5193DB1F}" destId="{98AF1408-8B75-4E62-AC6F-C0BE2C8B6C7E}" srcOrd="0" destOrd="0" presId="urn:microsoft.com/office/officeart/2005/8/layout/hProcess9"/>
    <dgm:cxn modelId="{3FBEB8BB-89E3-45A0-8718-219C3B461D7C}" type="presParOf" srcId="{121A0D37-8885-494B-B356-354E417DD5D9}" destId="{409B6310-4EBF-41B0-9BBC-32C08A855579}" srcOrd="0" destOrd="0" presId="urn:microsoft.com/office/officeart/2005/8/layout/hProcess9"/>
    <dgm:cxn modelId="{5517C7DE-BE07-4C33-8CE3-FAFF11CF77FE}" type="presParOf" srcId="{121A0D37-8885-494B-B356-354E417DD5D9}" destId="{62B72057-8299-4DA7-BDD5-CCCD32721EDB}" srcOrd="1" destOrd="0" presId="urn:microsoft.com/office/officeart/2005/8/layout/hProcess9"/>
    <dgm:cxn modelId="{8560EED5-412F-4E9E-BCF3-1431293A238D}" type="presParOf" srcId="{62B72057-8299-4DA7-BDD5-CCCD32721EDB}" destId="{98AF1408-8B75-4E62-AC6F-C0BE2C8B6C7E}" srcOrd="0" destOrd="0" presId="urn:microsoft.com/office/officeart/2005/8/layout/hProcess9"/>
    <dgm:cxn modelId="{4D7E8056-14F0-499F-A512-1EAEA4F1ECA3}" type="presParOf" srcId="{62B72057-8299-4DA7-BDD5-CCCD32721EDB}" destId="{D069745F-134A-43A5-9BA8-1BD9451101DC}" srcOrd="1" destOrd="0" presId="urn:microsoft.com/office/officeart/2005/8/layout/hProcess9"/>
    <dgm:cxn modelId="{90CA9C83-0B56-4184-BCC2-5E320470A888}" type="presParOf" srcId="{62B72057-8299-4DA7-BDD5-CCCD32721EDB}" destId="{C4CDEA82-A5C7-451C-99C2-1BB38892DC8F}" srcOrd="2"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4C4460-AA17-114A-AC17-32B9F47D7936}"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7A1E2065-DCA5-294F-88EC-C65F1CDFFDC9}">
      <dgm:prSet/>
      <dgm:spPr/>
      <dgm:t>
        <a:bodyPr/>
        <a:lstStyle/>
        <a:p>
          <a:pPr rtl="0"/>
          <a:r>
            <a:rPr lang="en-US"/>
            <a:t>Age&lt;30</a:t>
          </a:r>
        </a:p>
      </dgm:t>
    </dgm:pt>
    <dgm:pt modelId="{1520EF75-0E3D-2847-8285-6D18D587925A}" type="parTrans" cxnId="{426B4838-4CE6-B643-A310-088C098827B3}">
      <dgm:prSet/>
      <dgm:spPr/>
      <dgm:t>
        <a:bodyPr/>
        <a:lstStyle/>
        <a:p>
          <a:endParaRPr lang="en-US"/>
        </a:p>
      </dgm:t>
    </dgm:pt>
    <dgm:pt modelId="{8288A6E3-7520-6244-B029-1F3946AEB4A8}" type="sibTrans" cxnId="{426B4838-4CE6-B643-A310-088C098827B3}">
      <dgm:prSet/>
      <dgm:spPr/>
      <dgm:t>
        <a:bodyPr/>
        <a:lstStyle/>
        <a:p>
          <a:endParaRPr lang="en-US"/>
        </a:p>
      </dgm:t>
    </dgm:pt>
    <dgm:pt modelId="{414597B3-25A6-9A4A-AA47-756DD273D03C}">
      <dgm:prSet/>
      <dgm:spPr/>
      <dgm:t>
        <a:bodyPr/>
        <a:lstStyle/>
        <a:p>
          <a:pPr rtl="0"/>
          <a:r>
            <a:rPr lang="it-IT" dirty="0"/>
            <a:t>Income &gt; $50K</a:t>
          </a:r>
        </a:p>
      </dgm:t>
    </dgm:pt>
    <dgm:pt modelId="{DCA359DE-9B91-BB49-8726-F3D94A1E517E}" type="parTrans" cxnId="{68C84D4D-A835-1F4C-A929-B8C8EE27D439}">
      <dgm:prSet/>
      <dgm:spPr/>
      <dgm:t>
        <a:bodyPr/>
        <a:lstStyle/>
        <a:p>
          <a:endParaRPr lang="en-US"/>
        </a:p>
      </dgm:t>
    </dgm:pt>
    <dgm:pt modelId="{AC191F25-D92E-0648-80FE-4CD98D5091C0}" type="sibTrans" cxnId="{68C84D4D-A835-1F4C-A929-B8C8EE27D439}">
      <dgm:prSet/>
      <dgm:spPr/>
      <dgm:t>
        <a:bodyPr/>
        <a:lstStyle/>
        <a:p>
          <a:endParaRPr lang="en-US"/>
        </a:p>
      </dgm:t>
    </dgm:pt>
    <dgm:pt modelId="{02B11BF0-E25F-F940-93BA-2404B414C935}">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Xbox-One Customer</a:t>
          </a:r>
        </a:p>
      </dgm:t>
    </dgm:pt>
    <dgm:pt modelId="{7418C1C6-005F-2645-BEE4-E3F7EB7B36F7}" type="parTrans" cxnId="{65F108E0-9DD9-A547-8ECB-1ECF044213F7}">
      <dgm:prSet/>
      <dgm:spPr/>
      <dgm:t>
        <a:bodyPr/>
        <a:lstStyle/>
        <a:p>
          <a:endParaRPr lang="en-US"/>
        </a:p>
      </dgm:t>
    </dgm:pt>
    <dgm:pt modelId="{A1419C10-8F82-564E-A15B-6EFFB36AD61F}" type="sibTrans" cxnId="{65F108E0-9DD9-A547-8ECB-1ECF044213F7}">
      <dgm:prSet/>
      <dgm:spPr/>
      <dgm:t>
        <a:bodyPr/>
        <a:lstStyle/>
        <a:p>
          <a:endParaRPr lang="en-US"/>
        </a:p>
      </dgm:t>
    </dgm:pt>
    <dgm:pt modelId="{E11A6FA3-D1E3-0D47-AE4E-DCA343777B22}">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Not Xbox-One Customer</a:t>
          </a:r>
        </a:p>
      </dgm:t>
    </dgm:pt>
    <dgm:pt modelId="{0C72A6F7-4A73-1D40-ADA9-A37E3A34D953}" type="parTrans" cxnId="{4C1FE4C0-696D-2642-8942-F13CB20A4A00}">
      <dgm:prSet/>
      <dgm:spPr/>
      <dgm:t>
        <a:bodyPr/>
        <a:lstStyle/>
        <a:p>
          <a:endParaRPr lang="en-US"/>
        </a:p>
      </dgm:t>
    </dgm:pt>
    <dgm:pt modelId="{01CB0441-3E41-8E4D-B106-1C4B5401D8AB}" type="sibTrans" cxnId="{4C1FE4C0-696D-2642-8942-F13CB20A4A00}">
      <dgm:prSet/>
      <dgm:spPr/>
      <dgm:t>
        <a:bodyPr/>
        <a:lstStyle/>
        <a:p>
          <a:endParaRPr lang="en-US"/>
        </a:p>
      </dgm:t>
    </dgm:pt>
    <dgm:pt modelId="{220CBCC4-A22A-1345-912E-8E12124DD61C}">
      <dgm:prSet/>
      <dgm:spPr/>
      <dgm:t>
        <a:bodyPr/>
        <a:lstStyle/>
        <a:p>
          <a:pPr rtl="0"/>
          <a:r>
            <a:rPr lang="en-US" dirty="0"/>
            <a:t>Days Played &gt; 728</a:t>
          </a:r>
        </a:p>
      </dgm:t>
    </dgm:pt>
    <dgm:pt modelId="{C959AE7E-EACE-D647-869A-79BDFDD1692D}" type="parTrans" cxnId="{5AC48922-ED39-F545-AC2A-F0ACBD627659}">
      <dgm:prSet/>
      <dgm:spPr/>
      <dgm:t>
        <a:bodyPr/>
        <a:lstStyle/>
        <a:p>
          <a:endParaRPr lang="en-US"/>
        </a:p>
      </dgm:t>
    </dgm:pt>
    <dgm:pt modelId="{9F112ABA-15D7-9C47-8579-AC230C2053AB}" type="sibTrans" cxnId="{5AC48922-ED39-F545-AC2A-F0ACBD627659}">
      <dgm:prSet/>
      <dgm:spPr/>
      <dgm:t>
        <a:bodyPr/>
        <a:lstStyle/>
        <a:p>
          <a:endParaRPr lang="en-US"/>
        </a:p>
      </dgm:t>
    </dgm:pt>
    <dgm:pt modelId="{239BDB15-A099-B84C-91D6-A57D53E9F184}">
      <dgm:prSet/>
      <dgm:spPr/>
      <dgm:t>
        <a:bodyPr/>
        <a:lstStyle/>
        <a:p>
          <a:pPr rtl="0"/>
          <a:r>
            <a:rPr lang="it-IT"/>
            <a:t>Income &gt; $50K</a:t>
          </a:r>
        </a:p>
      </dgm:t>
    </dgm:pt>
    <dgm:pt modelId="{8090EDCC-251F-9A4B-8E3E-F3E8A3C15538}" type="parTrans" cxnId="{EB8596FC-1881-2140-8241-B2046002D6F8}">
      <dgm:prSet/>
      <dgm:spPr/>
      <dgm:t>
        <a:bodyPr/>
        <a:lstStyle/>
        <a:p>
          <a:endParaRPr lang="en-US"/>
        </a:p>
      </dgm:t>
    </dgm:pt>
    <dgm:pt modelId="{5F453A09-B187-6242-9900-22F3CFEF6279}" type="sibTrans" cxnId="{EB8596FC-1881-2140-8241-B2046002D6F8}">
      <dgm:prSet/>
      <dgm:spPr/>
      <dgm:t>
        <a:bodyPr/>
        <a:lstStyle/>
        <a:p>
          <a:endParaRPr lang="en-US"/>
        </a:p>
      </dgm:t>
    </dgm:pt>
    <dgm:pt modelId="{A6F32A99-CEF5-0446-8275-86A6561B4962}">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Xbox-One Customer</a:t>
          </a:r>
        </a:p>
      </dgm:t>
    </dgm:pt>
    <dgm:pt modelId="{7F481729-FE01-5F4D-BEA1-18BE19201F7D}" type="parTrans" cxnId="{6B7B1157-689E-9249-9674-F808B04F33F8}">
      <dgm:prSet/>
      <dgm:spPr/>
      <dgm:t>
        <a:bodyPr/>
        <a:lstStyle/>
        <a:p>
          <a:endParaRPr lang="en-US"/>
        </a:p>
      </dgm:t>
    </dgm:pt>
    <dgm:pt modelId="{3F980BEE-3794-6B47-9062-3A31446CD14B}" type="sibTrans" cxnId="{6B7B1157-689E-9249-9674-F808B04F33F8}">
      <dgm:prSet/>
      <dgm:spPr/>
      <dgm:t>
        <a:bodyPr/>
        <a:lstStyle/>
        <a:p>
          <a:endParaRPr lang="en-US"/>
        </a:p>
      </dgm:t>
    </dgm:pt>
    <dgm:pt modelId="{AA81F63E-88F5-6A4F-8255-A4381AB18547}">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Not Xbox-One Customer</a:t>
          </a:r>
        </a:p>
      </dgm:t>
    </dgm:pt>
    <dgm:pt modelId="{2D8825CB-5603-5149-ABF1-9B0937D9D579}" type="parTrans" cxnId="{CF0482AD-AD16-524E-95A2-E3D5CF8B8EBB}">
      <dgm:prSet/>
      <dgm:spPr/>
      <dgm:t>
        <a:bodyPr/>
        <a:lstStyle/>
        <a:p>
          <a:endParaRPr lang="en-US"/>
        </a:p>
      </dgm:t>
    </dgm:pt>
    <dgm:pt modelId="{E776E541-E081-7948-BA2A-44AE7393D944}" type="sibTrans" cxnId="{CF0482AD-AD16-524E-95A2-E3D5CF8B8EBB}">
      <dgm:prSet/>
      <dgm:spPr/>
      <dgm:t>
        <a:bodyPr/>
        <a:lstStyle/>
        <a:p>
          <a:endParaRPr lang="en-US"/>
        </a:p>
      </dgm:t>
    </dgm:pt>
    <dgm:pt modelId="{661328FE-CC2F-6F49-8E83-9B29F2B393C7}">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Xbox-One Customer</a:t>
          </a:r>
        </a:p>
      </dgm:t>
    </dgm:pt>
    <dgm:pt modelId="{1F219896-E528-9F4F-891F-EF3445A19085}" type="parTrans" cxnId="{4F1AB9AF-A427-BB4F-948C-69D8F68ECCFD}">
      <dgm:prSet/>
      <dgm:spPr/>
      <dgm:t>
        <a:bodyPr/>
        <a:lstStyle/>
        <a:p>
          <a:endParaRPr lang="en-US"/>
        </a:p>
      </dgm:t>
    </dgm:pt>
    <dgm:pt modelId="{513C37F9-FFF1-6343-9868-0C966A103D67}" type="sibTrans" cxnId="{4F1AB9AF-A427-BB4F-948C-69D8F68ECCFD}">
      <dgm:prSet/>
      <dgm:spPr/>
      <dgm:t>
        <a:bodyPr/>
        <a:lstStyle/>
        <a:p>
          <a:endParaRPr lang="en-US"/>
        </a:p>
      </dgm:t>
    </dgm:pt>
    <dgm:pt modelId="{869FFFD8-2785-4C4C-9531-C1D3119BAB1C}" type="pres">
      <dgm:prSet presAssocID="{6B4C4460-AA17-114A-AC17-32B9F47D7936}" presName="diagram" presStyleCnt="0">
        <dgm:presLayoutVars>
          <dgm:chPref val="1"/>
          <dgm:dir/>
          <dgm:animOne val="branch"/>
          <dgm:animLvl val="lvl"/>
          <dgm:resizeHandles val="exact"/>
        </dgm:presLayoutVars>
      </dgm:prSet>
      <dgm:spPr/>
    </dgm:pt>
    <dgm:pt modelId="{F4169024-7A67-A942-B5DD-23CF4E83EC37}" type="pres">
      <dgm:prSet presAssocID="{7A1E2065-DCA5-294F-88EC-C65F1CDFFDC9}" presName="root1" presStyleCnt="0"/>
      <dgm:spPr/>
    </dgm:pt>
    <dgm:pt modelId="{FD492D15-A4B4-194D-B688-D5D53DC7F353}" type="pres">
      <dgm:prSet presAssocID="{7A1E2065-DCA5-294F-88EC-C65F1CDFFDC9}" presName="LevelOneTextNode" presStyleLbl="node0" presStyleIdx="0" presStyleCnt="1">
        <dgm:presLayoutVars>
          <dgm:chPref val="3"/>
        </dgm:presLayoutVars>
      </dgm:prSet>
      <dgm:spPr/>
    </dgm:pt>
    <dgm:pt modelId="{2DC588A8-EA75-5E42-82B9-23443034DCD0}" type="pres">
      <dgm:prSet presAssocID="{7A1E2065-DCA5-294F-88EC-C65F1CDFFDC9}" presName="level2hierChild" presStyleCnt="0"/>
      <dgm:spPr/>
    </dgm:pt>
    <dgm:pt modelId="{AE991158-39C2-FF44-A0C3-9FE4599FC66F}" type="pres">
      <dgm:prSet presAssocID="{DCA359DE-9B91-BB49-8726-F3D94A1E517E}" presName="conn2-1" presStyleLbl="parChTrans1D2" presStyleIdx="0" presStyleCnt="2"/>
      <dgm:spPr/>
    </dgm:pt>
    <dgm:pt modelId="{05E3D3B1-87D2-1743-BA32-7FEC91FA9556}" type="pres">
      <dgm:prSet presAssocID="{DCA359DE-9B91-BB49-8726-F3D94A1E517E}" presName="connTx" presStyleLbl="parChTrans1D2" presStyleIdx="0" presStyleCnt="2"/>
      <dgm:spPr/>
    </dgm:pt>
    <dgm:pt modelId="{859DCEE1-F6F2-484F-9FE9-A68EB0D64066}" type="pres">
      <dgm:prSet presAssocID="{414597B3-25A6-9A4A-AA47-756DD273D03C}" presName="root2" presStyleCnt="0"/>
      <dgm:spPr/>
    </dgm:pt>
    <dgm:pt modelId="{FCD7164E-8628-8C4E-9400-C216173A4B14}" type="pres">
      <dgm:prSet presAssocID="{414597B3-25A6-9A4A-AA47-756DD273D03C}" presName="LevelTwoTextNode" presStyleLbl="node2" presStyleIdx="0" presStyleCnt="2">
        <dgm:presLayoutVars>
          <dgm:chPref val="3"/>
        </dgm:presLayoutVars>
      </dgm:prSet>
      <dgm:spPr/>
    </dgm:pt>
    <dgm:pt modelId="{6200F00C-E9C4-5541-B852-70A6DFA92596}" type="pres">
      <dgm:prSet presAssocID="{414597B3-25A6-9A4A-AA47-756DD273D03C}" presName="level3hierChild" presStyleCnt="0"/>
      <dgm:spPr/>
    </dgm:pt>
    <dgm:pt modelId="{745BCA54-2A64-B54A-8EA9-5FB99EF39746}" type="pres">
      <dgm:prSet presAssocID="{7418C1C6-005F-2645-BEE4-E3F7EB7B36F7}" presName="conn2-1" presStyleLbl="parChTrans1D3" presStyleIdx="0" presStyleCnt="4"/>
      <dgm:spPr/>
    </dgm:pt>
    <dgm:pt modelId="{A889DE61-85F9-4D40-95F1-8A33901DD90D}" type="pres">
      <dgm:prSet presAssocID="{7418C1C6-005F-2645-BEE4-E3F7EB7B36F7}" presName="connTx" presStyleLbl="parChTrans1D3" presStyleIdx="0" presStyleCnt="4"/>
      <dgm:spPr/>
    </dgm:pt>
    <dgm:pt modelId="{2647BB90-16B6-6A4C-AC75-B7096B200B0A}" type="pres">
      <dgm:prSet presAssocID="{02B11BF0-E25F-F940-93BA-2404B414C935}" presName="root2" presStyleCnt="0"/>
      <dgm:spPr/>
    </dgm:pt>
    <dgm:pt modelId="{BC6DB3B7-2D25-1A47-97BA-FE55E74B98CB}" type="pres">
      <dgm:prSet presAssocID="{02B11BF0-E25F-F940-93BA-2404B414C935}" presName="LevelTwoTextNode" presStyleLbl="node3" presStyleIdx="0" presStyleCnt="4">
        <dgm:presLayoutVars>
          <dgm:chPref val="3"/>
        </dgm:presLayoutVars>
      </dgm:prSet>
      <dgm:spPr/>
    </dgm:pt>
    <dgm:pt modelId="{A3AABD51-9931-7A43-8F91-2981E9BFEC3B}" type="pres">
      <dgm:prSet presAssocID="{02B11BF0-E25F-F940-93BA-2404B414C935}" presName="level3hierChild" presStyleCnt="0"/>
      <dgm:spPr/>
    </dgm:pt>
    <dgm:pt modelId="{60B8E030-1D22-644F-BD71-1688AD962086}" type="pres">
      <dgm:prSet presAssocID="{0C72A6F7-4A73-1D40-ADA9-A37E3A34D953}" presName="conn2-1" presStyleLbl="parChTrans1D3" presStyleIdx="1" presStyleCnt="4"/>
      <dgm:spPr/>
    </dgm:pt>
    <dgm:pt modelId="{B7E36C68-6AB5-7F44-8CD0-1B6969419820}" type="pres">
      <dgm:prSet presAssocID="{0C72A6F7-4A73-1D40-ADA9-A37E3A34D953}" presName="connTx" presStyleLbl="parChTrans1D3" presStyleIdx="1" presStyleCnt="4"/>
      <dgm:spPr/>
    </dgm:pt>
    <dgm:pt modelId="{4CFB0BBF-4E45-0E49-AC0D-8660CBD7BF29}" type="pres">
      <dgm:prSet presAssocID="{E11A6FA3-D1E3-0D47-AE4E-DCA343777B22}" presName="root2" presStyleCnt="0"/>
      <dgm:spPr/>
    </dgm:pt>
    <dgm:pt modelId="{2A3F5B09-C756-FC48-8853-CF9C5B9AA22F}" type="pres">
      <dgm:prSet presAssocID="{E11A6FA3-D1E3-0D47-AE4E-DCA343777B22}" presName="LevelTwoTextNode" presStyleLbl="node3" presStyleIdx="1" presStyleCnt="4">
        <dgm:presLayoutVars>
          <dgm:chPref val="3"/>
        </dgm:presLayoutVars>
      </dgm:prSet>
      <dgm:spPr/>
    </dgm:pt>
    <dgm:pt modelId="{0FDAAE45-A8DB-D440-825E-00E25D6535C1}" type="pres">
      <dgm:prSet presAssocID="{E11A6FA3-D1E3-0D47-AE4E-DCA343777B22}" presName="level3hierChild" presStyleCnt="0"/>
      <dgm:spPr/>
    </dgm:pt>
    <dgm:pt modelId="{4BBE8ABB-8F32-2041-9FEB-CD1756318723}" type="pres">
      <dgm:prSet presAssocID="{C959AE7E-EACE-D647-869A-79BDFDD1692D}" presName="conn2-1" presStyleLbl="parChTrans1D2" presStyleIdx="1" presStyleCnt="2"/>
      <dgm:spPr/>
    </dgm:pt>
    <dgm:pt modelId="{6187E0C6-BA56-5546-9D0C-030644823947}" type="pres">
      <dgm:prSet presAssocID="{C959AE7E-EACE-D647-869A-79BDFDD1692D}" presName="connTx" presStyleLbl="parChTrans1D2" presStyleIdx="1" presStyleCnt="2"/>
      <dgm:spPr/>
    </dgm:pt>
    <dgm:pt modelId="{B06CD97A-F6A8-9E48-AF31-9AEF21AFFDF1}" type="pres">
      <dgm:prSet presAssocID="{220CBCC4-A22A-1345-912E-8E12124DD61C}" presName="root2" presStyleCnt="0"/>
      <dgm:spPr/>
    </dgm:pt>
    <dgm:pt modelId="{6A210C99-91A1-854A-B871-AA394218DAAB}" type="pres">
      <dgm:prSet presAssocID="{220CBCC4-A22A-1345-912E-8E12124DD61C}" presName="LevelTwoTextNode" presStyleLbl="node2" presStyleIdx="1" presStyleCnt="2">
        <dgm:presLayoutVars>
          <dgm:chPref val="3"/>
        </dgm:presLayoutVars>
      </dgm:prSet>
      <dgm:spPr/>
    </dgm:pt>
    <dgm:pt modelId="{ECF0867B-FC0E-F946-8A68-77242100DFA2}" type="pres">
      <dgm:prSet presAssocID="{220CBCC4-A22A-1345-912E-8E12124DD61C}" presName="level3hierChild" presStyleCnt="0"/>
      <dgm:spPr/>
    </dgm:pt>
    <dgm:pt modelId="{47E9A899-E17F-CD4A-8B3A-44C218E81C93}" type="pres">
      <dgm:prSet presAssocID="{8090EDCC-251F-9A4B-8E3E-F3E8A3C15538}" presName="conn2-1" presStyleLbl="parChTrans1D3" presStyleIdx="2" presStyleCnt="4"/>
      <dgm:spPr/>
    </dgm:pt>
    <dgm:pt modelId="{C04FD0FB-EA1C-6E43-9E95-7B1EF0477238}" type="pres">
      <dgm:prSet presAssocID="{8090EDCC-251F-9A4B-8E3E-F3E8A3C15538}" presName="connTx" presStyleLbl="parChTrans1D3" presStyleIdx="2" presStyleCnt="4"/>
      <dgm:spPr/>
    </dgm:pt>
    <dgm:pt modelId="{398D2C50-A6E0-5141-8B25-015ABED0E943}" type="pres">
      <dgm:prSet presAssocID="{239BDB15-A099-B84C-91D6-A57D53E9F184}" presName="root2" presStyleCnt="0"/>
      <dgm:spPr/>
    </dgm:pt>
    <dgm:pt modelId="{017EC61D-FD9E-6045-BE13-7246745D8569}" type="pres">
      <dgm:prSet presAssocID="{239BDB15-A099-B84C-91D6-A57D53E9F184}" presName="LevelTwoTextNode" presStyleLbl="node3" presStyleIdx="2" presStyleCnt="4">
        <dgm:presLayoutVars>
          <dgm:chPref val="3"/>
        </dgm:presLayoutVars>
      </dgm:prSet>
      <dgm:spPr/>
    </dgm:pt>
    <dgm:pt modelId="{882C702F-872B-414B-A7AF-3BFC7A88954F}" type="pres">
      <dgm:prSet presAssocID="{239BDB15-A099-B84C-91D6-A57D53E9F184}" presName="level3hierChild" presStyleCnt="0"/>
      <dgm:spPr/>
    </dgm:pt>
    <dgm:pt modelId="{4738D33E-86E4-5D4A-A474-A251F5851C82}" type="pres">
      <dgm:prSet presAssocID="{7F481729-FE01-5F4D-BEA1-18BE19201F7D}" presName="conn2-1" presStyleLbl="parChTrans1D4" presStyleIdx="0" presStyleCnt="2"/>
      <dgm:spPr/>
    </dgm:pt>
    <dgm:pt modelId="{D37A544C-9906-A948-B509-6878F2412BA5}" type="pres">
      <dgm:prSet presAssocID="{7F481729-FE01-5F4D-BEA1-18BE19201F7D}" presName="connTx" presStyleLbl="parChTrans1D4" presStyleIdx="0" presStyleCnt="2"/>
      <dgm:spPr/>
    </dgm:pt>
    <dgm:pt modelId="{57237EB8-2091-414E-82B0-555AF6DD38D7}" type="pres">
      <dgm:prSet presAssocID="{A6F32A99-CEF5-0446-8275-86A6561B4962}" presName="root2" presStyleCnt="0"/>
      <dgm:spPr/>
    </dgm:pt>
    <dgm:pt modelId="{AADB180D-5EFE-5143-9AFF-0653804F2C75}" type="pres">
      <dgm:prSet presAssocID="{A6F32A99-CEF5-0446-8275-86A6561B4962}" presName="LevelTwoTextNode" presStyleLbl="node4" presStyleIdx="0" presStyleCnt="2">
        <dgm:presLayoutVars>
          <dgm:chPref val="3"/>
        </dgm:presLayoutVars>
      </dgm:prSet>
      <dgm:spPr/>
    </dgm:pt>
    <dgm:pt modelId="{085699C0-7B64-7148-BD56-AA8A793D559C}" type="pres">
      <dgm:prSet presAssocID="{A6F32A99-CEF5-0446-8275-86A6561B4962}" presName="level3hierChild" presStyleCnt="0"/>
      <dgm:spPr/>
    </dgm:pt>
    <dgm:pt modelId="{ECA63B49-C659-EA4B-9BB4-88869306496D}" type="pres">
      <dgm:prSet presAssocID="{2D8825CB-5603-5149-ABF1-9B0937D9D579}" presName="conn2-1" presStyleLbl="parChTrans1D4" presStyleIdx="1" presStyleCnt="2"/>
      <dgm:spPr/>
    </dgm:pt>
    <dgm:pt modelId="{530E8B85-BB08-B340-ADDA-C9681BAC141E}" type="pres">
      <dgm:prSet presAssocID="{2D8825CB-5603-5149-ABF1-9B0937D9D579}" presName="connTx" presStyleLbl="parChTrans1D4" presStyleIdx="1" presStyleCnt="2"/>
      <dgm:spPr/>
    </dgm:pt>
    <dgm:pt modelId="{C785CB5A-7815-0F40-A011-D2E5EE16307B}" type="pres">
      <dgm:prSet presAssocID="{AA81F63E-88F5-6A4F-8255-A4381AB18547}" presName="root2" presStyleCnt="0"/>
      <dgm:spPr/>
    </dgm:pt>
    <dgm:pt modelId="{ECE8EDEB-0E8F-9447-A917-BCB82E5CE99C}" type="pres">
      <dgm:prSet presAssocID="{AA81F63E-88F5-6A4F-8255-A4381AB18547}" presName="LevelTwoTextNode" presStyleLbl="node4" presStyleIdx="1" presStyleCnt="2">
        <dgm:presLayoutVars>
          <dgm:chPref val="3"/>
        </dgm:presLayoutVars>
      </dgm:prSet>
      <dgm:spPr/>
    </dgm:pt>
    <dgm:pt modelId="{00537092-46E5-E048-B5CA-01DBC2F4F0E9}" type="pres">
      <dgm:prSet presAssocID="{AA81F63E-88F5-6A4F-8255-A4381AB18547}" presName="level3hierChild" presStyleCnt="0"/>
      <dgm:spPr/>
    </dgm:pt>
    <dgm:pt modelId="{AE7D03BB-C095-A74E-975B-ED03CC63FF01}" type="pres">
      <dgm:prSet presAssocID="{1F219896-E528-9F4F-891F-EF3445A19085}" presName="conn2-1" presStyleLbl="parChTrans1D3" presStyleIdx="3" presStyleCnt="4"/>
      <dgm:spPr/>
    </dgm:pt>
    <dgm:pt modelId="{0BA8E790-700B-374A-9E4B-99E670BFD26F}" type="pres">
      <dgm:prSet presAssocID="{1F219896-E528-9F4F-891F-EF3445A19085}" presName="connTx" presStyleLbl="parChTrans1D3" presStyleIdx="3" presStyleCnt="4"/>
      <dgm:spPr/>
    </dgm:pt>
    <dgm:pt modelId="{8890862B-5B9B-5F45-AFD0-ABA01978EAF0}" type="pres">
      <dgm:prSet presAssocID="{661328FE-CC2F-6F49-8E83-9B29F2B393C7}" presName="root2" presStyleCnt="0"/>
      <dgm:spPr/>
    </dgm:pt>
    <dgm:pt modelId="{F4411436-2E4A-974D-9E8C-1709454CC09D}" type="pres">
      <dgm:prSet presAssocID="{661328FE-CC2F-6F49-8E83-9B29F2B393C7}" presName="LevelTwoTextNode" presStyleLbl="node3" presStyleIdx="3" presStyleCnt="4">
        <dgm:presLayoutVars>
          <dgm:chPref val="3"/>
        </dgm:presLayoutVars>
      </dgm:prSet>
      <dgm:spPr/>
    </dgm:pt>
    <dgm:pt modelId="{3BF0A9B2-C383-9A4D-A839-FC291329F724}" type="pres">
      <dgm:prSet presAssocID="{661328FE-CC2F-6F49-8E83-9B29F2B393C7}" presName="level3hierChild" presStyleCnt="0"/>
      <dgm:spPr/>
    </dgm:pt>
  </dgm:ptLst>
  <dgm:cxnLst>
    <dgm:cxn modelId="{358DCE18-8564-4A7C-94CA-F784E4DF17E6}" type="presOf" srcId="{2D8825CB-5603-5149-ABF1-9B0937D9D579}" destId="{ECA63B49-C659-EA4B-9BB4-88869306496D}" srcOrd="0" destOrd="0" presId="urn:microsoft.com/office/officeart/2005/8/layout/hierarchy2"/>
    <dgm:cxn modelId="{D7CBF31A-CEEB-4F7C-996F-5069D6CE7B98}" type="presOf" srcId="{7F481729-FE01-5F4D-BEA1-18BE19201F7D}" destId="{4738D33E-86E4-5D4A-A474-A251F5851C82}" srcOrd="0" destOrd="0" presId="urn:microsoft.com/office/officeart/2005/8/layout/hierarchy2"/>
    <dgm:cxn modelId="{E7B03421-5B3B-4E48-B7EE-D6BE40B9DCCA}" type="presOf" srcId="{7418C1C6-005F-2645-BEE4-E3F7EB7B36F7}" destId="{745BCA54-2A64-B54A-8EA9-5FB99EF39746}" srcOrd="0" destOrd="0" presId="urn:microsoft.com/office/officeart/2005/8/layout/hierarchy2"/>
    <dgm:cxn modelId="{5AC48922-ED39-F545-AC2A-F0ACBD627659}" srcId="{7A1E2065-DCA5-294F-88EC-C65F1CDFFDC9}" destId="{220CBCC4-A22A-1345-912E-8E12124DD61C}" srcOrd="1" destOrd="0" parTransId="{C959AE7E-EACE-D647-869A-79BDFDD1692D}" sibTransId="{9F112ABA-15D7-9C47-8579-AC230C2053AB}"/>
    <dgm:cxn modelId="{6834AA26-0F75-4CB7-B00B-A68B32EEC517}" type="presOf" srcId="{7A1E2065-DCA5-294F-88EC-C65F1CDFFDC9}" destId="{FD492D15-A4B4-194D-B688-D5D53DC7F353}" srcOrd="0" destOrd="0" presId="urn:microsoft.com/office/officeart/2005/8/layout/hierarchy2"/>
    <dgm:cxn modelId="{1F4D742B-D0B7-49AA-855B-F34754526CFF}" type="presOf" srcId="{C959AE7E-EACE-D647-869A-79BDFDD1692D}" destId="{4BBE8ABB-8F32-2041-9FEB-CD1756318723}" srcOrd="0" destOrd="0" presId="urn:microsoft.com/office/officeart/2005/8/layout/hierarchy2"/>
    <dgm:cxn modelId="{426B4838-4CE6-B643-A310-088C098827B3}" srcId="{6B4C4460-AA17-114A-AC17-32B9F47D7936}" destId="{7A1E2065-DCA5-294F-88EC-C65F1CDFFDC9}" srcOrd="0" destOrd="0" parTransId="{1520EF75-0E3D-2847-8285-6D18D587925A}" sibTransId="{8288A6E3-7520-6244-B029-1F3946AEB4A8}"/>
    <dgm:cxn modelId="{79C0883D-EC93-4BAB-B8E6-AA35E80CB492}" type="presOf" srcId="{8090EDCC-251F-9A4B-8E3E-F3E8A3C15538}" destId="{47E9A899-E17F-CD4A-8B3A-44C218E81C93}" srcOrd="0" destOrd="0" presId="urn:microsoft.com/office/officeart/2005/8/layout/hierarchy2"/>
    <dgm:cxn modelId="{1311225D-82C9-4E58-B0B0-5636CF3A41BD}" type="presOf" srcId="{02B11BF0-E25F-F940-93BA-2404B414C935}" destId="{BC6DB3B7-2D25-1A47-97BA-FE55E74B98CB}" srcOrd="0" destOrd="0" presId="urn:microsoft.com/office/officeart/2005/8/layout/hierarchy2"/>
    <dgm:cxn modelId="{372AA063-F4CA-4253-9CE4-6EFE79682453}" type="presOf" srcId="{1F219896-E528-9F4F-891F-EF3445A19085}" destId="{AE7D03BB-C095-A74E-975B-ED03CC63FF01}" srcOrd="0" destOrd="0" presId="urn:microsoft.com/office/officeart/2005/8/layout/hierarchy2"/>
    <dgm:cxn modelId="{68C84D4D-A835-1F4C-A929-B8C8EE27D439}" srcId="{7A1E2065-DCA5-294F-88EC-C65F1CDFFDC9}" destId="{414597B3-25A6-9A4A-AA47-756DD273D03C}" srcOrd="0" destOrd="0" parTransId="{DCA359DE-9B91-BB49-8726-F3D94A1E517E}" sibTransId="{AC191F25-D92E-0648-80FE-4CD98D5091C0}"/>
    <dgm:cxn modelId="{7A0BB570-2E4D-4711-9E14-042414A22D2A}" type="presOf" srcId="{220CBCC4-A22A-1345-912E-8E12124DD61C}" destId="{6A210C99-91A1-854A-B871-AA394218DAAB}" srcOrd="0" destOrd="0" presId="urn:microsoft.com/office/officeart/2005/8/layout/hierarchy2"/>
    <dgm:cxn modelId="{4B6A8A54-B339-403F-B1E2-A79943CB2A84}" type="presOf" srcId="{0C72A6F7-4A73-1D40-ADA9-A37E3A34D953}" destId="{60B8E030-1D22-644F-BD71-1688AD962086}" srcOrd="0" destOrd="0" presId="urn:microsoft.com/office/officeart/2005/8/layout/hierarchy2"/>
    <dgm:cxn modelId="{A9B04E76-8A01-415A-A1E9-BE52EE7A59BA}" type="presOf" srcId="{DCA359DE-9B91-BB49-8726-F3D94A1E517E}" destId="{05E3D3B1-87D2-1743-BA32-7FEC91FA9556}" srcOrd="1" destOrd="0" presId="urn:microsoft.com/office/officeart/2005/8/layout/hierarchy2"/>
    <dgm:cxn modelId="{6B7B1157-689E-9249-9674-F808B04F33F8}" srcId="{239BDB15-A099-B84C-91D6-A57D53E9F184}" destId="{A6F32A99-CEF5-0446-8275-86A6561B4962}" srcOrd="0" destOrd="0" parTransId="{7F481729-FE01-5F4D-BEA1-18BE19201F7D}" sibTransId="{3F980BEE-3794-6B47-9062-3A31446CD14B}"/>
    <dgm:cxn modelId="{76C49A78-8390-4440-A1EC-60AB8471C983}" type="presOf" srcId="{0C72A6F7-4A73-1D40-ADA9-A37E3A34D953}" destId="{B7E36C68-6AB5-7F44-8CD0-1B6969419820}" srcOrd="1" destOrd="0" presId="urn:microsoft.com/office/officeart/2005/8/layout/hierarchy2"/>
    <dgm:cxn modelId="{EFBCD48C-C284-48F0-9409-B140F0E6C84F}" type="presOf" srcId="{6B4C4460-AA17-114A-AC17-32B9F47D7936}" destId="{869FFFD8-2785-4C4C-9531-C1D3119BAB1C}" srcOrd="0" destOrd="0" presId="urn:microsoft.com/office/officeart/2005/8/layout/hierarchy2"/>
    <dgm:cxn modelId="{20FFC991-73DA-4E9B-89A9-A6BDAAB08AA7}" type="presOf" srcId="{7F481729-FE01-5F4D-BEA1-18BE19201F7D}" destId="{D37A544C-9906-A948-B509-6878F2412BA5}" srcOrd="1" destOrd="0" presId="urn:microsoft.com/office/officeart/2005/8/layout/hierarchy2"/>
    <dgm:cxn modelId="{4AD04692-81A9-47BD-A9DF-520BCF020660}" type="presOf" srcId="{2D8825CB-5603-5149-ABF1-9B0937D9D579}" destId="{530E8B85-BB08-B340-ADDA-C9681BAC141E}" srcOrd="1" destOrd="0" presId="urn:microsoft.com/office/officeart/2005/8/layout/hierarchy2"/>
    <dgm:cxn modelId="{6597639B-B422-4D5B-9CE1-0CDA7EFAAAA2}" type="presOf" srcId="{661328FE-CC2F-6F49-8E83-9B29F2B393C7}" destId="{F4411436-2E4A-974D-9E8C-1709454CC09D}" srcOrd="0" destOrd="0" presId="urn:microsoft.com/office/officeart/2005/8/layout/hierarchy2"/>
    <dgm:cxn modelId="{6716FFA1-37CD-4212-A631-5E362905AFF0}" type="presOf" srcId="{8090EDCC-251F-9A4B-8E3E-F3E8A3C15538}" destId="{C04FD0FB-EA1C-6E43-9E95-7B1EF0477238}" srcOrd="1" destOrd="0" presId="urn:microsoft.com/office/officeart/2005/8/layout/hierarchy2"/>
    <dgm:cxn modelId="{CF0482AD-AD16-524E-95A2-E3D5CF8B8EBB}" srcId="{239BDB15-A099-B84C-91D6-A57D53E9F184}" destId="{AA81F63E-88F5-6A4F-8255-A4381AB18547}" srcOrd="1" destOrd="0" parTransId="{2D8825CB-5603-5149-ABF1-9B0937D9D579}" sibTransId="{E776E541-E081-7948-BA2A-44AE7393D944}"/>
    <dgm:cxn modelId="{4F1AB9AF-A427-BB4F-948C-69D8F68ECCFD}" srcId="{220CBCC4-A22A-1345-912E-8E12124DD61C}" destId="{661328FE-CC2F-6F49-8E83-9B29F2B393C7}" srcOrd="1" destOrd="0" parTransId="{1F219896-E528-9F4F-891F-EF3445A19085}" sibTransId="{513C37F9-FFF1-6343-9868-0C966A103D67}"/>
    <dgm:cxn modelId="{2F1305B1-7C34-48B1-9D4E-0C706FCCF56E}" type="presOf" srcId="{DCA359DE-9B91-BB49-8726-F3D94A1E517E}" destId="{AE991158-39C2-FF44-A0C3-9FE4599FC66F}" srcOrd="0" destOrd="0" presId="urn:microsoft.com/office/officeart/2005/8/layout/hierarchy2"/>
    <dgm:cxn modelId="{4C1FE4C0-696D-2642-8942-F13CB20A4A00}" srcId="{414597B3-25A6-9A4A-AA47-756DD273D03C}" destId="{E11A6FA3-D1E3-0D47-AE4E-DCA343777B22}" srcOrd="1" destOrd="0" parTransId="{0C72A6F7-4A73-1D40-ADA9-A37E3A34D953}" sibTransId="{01CB0441-3E41-8E4D-B106-1C4B5401D8AB}"/>
    <dgm:cxn modelId="{7E4031D2-6A28-4E51-A88A-6C8E95DB09D2}" type="presOf" srcId="{E11A6FA3-D1E3-0D47-AE4E-DCA343777B22}" destId="{2A3F5B09-C756-FC48-8853-CF9C5B9AA22F}" srcOrd="0" destOrd="0" presId="urn:microsoft.com/office/officeart/2005/8/layout/hierarchy2"/>
    <dgm:cxn modelId="{5C4329D8-1CEE-4A37-83A6-F4EA4C62816E}" type="presOf" srcId="{7418C1C6-005F-2645-BEE4-E3F7EB7B36F7}" destId="{A889DE61-85F9-4D40-95F1-8A33901DD90D}" srcOrd="1" destOrd="0" presId="urn:microsoft.com/office/officeart/2005/8/layout/hierarchy2"/>
    <dgm:cxn modelId="{65F108E0-9DD9-A547-8ECB-1ECF044213F7}" srcId="{414597B3-25A6-9A4A-AA47-756DD273D03C}" destId="{02B11BF0-E25F-F940-93BA-2404B414C935}" srcOrd="0" destOrd="0" parTransId="{7418C1C6-005F-2645-BEE4-E3F7EB7B36F7}" sibTransId="{A1419C10-8F82-564E-A15B-6EFFB36AD61F}"/>
    <dgm:cxn modelId="{11DF83E1-54BA-4E6F-B1C1-ED9ECE64C3B3}" type="presOf" srcId="{AA81F63E-88F5-6A4F-8255-A4381AB18547}" destId="{ECE8EDEB-0E8F-9447-A917-BCB82E5CE99C}" srcOrd="0" destOrd="0" presId="urn:microsoft.com/office/officeart/2005/8/layout/hierarchy2"/>
    <dgm:cxn modelId="{F8A247E3-9D5F-4A1C-AFF9-7BA8A2E4EAC4}" type="presOf" srcId="{239BDB15-A099-B84C-91D6-A57D53E9F184}" destId="{017EC61D-FD9E-6045-BE13-7246745D8569}" srcOrd="0" destOrd="0" presId="urn:microsoft.com/office/officeart/2005/8/layout/hierarchy2"/>
    <dgm:cxn modelId="{CBB4E8E5-11C3-44CA-B548-132725B4F551}" type="presOf" srcId="{C959AE7E-EACE-D647-869A-79BDFDD1692D}" destId="{6187E0C6-BA56-5546-9D0C-030644823947}" srcOrd="1" destOrd="0" presId="urn:microsoft.com/office/officeart/2005/8/layout/hierarchy2"/>
    <dgm:cxn modelId="{76EB77F0-8FF1-45C0-BFCD-C4F03D41AC20}" type="presOf" srcId="{1F219896-E528-9F4F-891F-EF3445A19085}" destId="{0BA8E790-700B-374A-9E4B-99E670BFD26F}" srcOrd="1" destOrd="0" presId="urn:microsoft.com/office/officeart/2005/8/layout/hierarchy2"/>
    <dgm:cxn modelId="{5A7AB2F2-24E5-42FE-8FD3-5B9F9B7DD443}" type="presOf" srcId="{414597B3-25A6-9A4A-AA47-756DD273D03C}" destId="{FCD7164E-8628-8C4E-9400-C216173A4B14}" srcOrd="0" destOrd="0" presId="urn:microsoft.com/office/officeart/2005/8/layout/hierarchy2"/>
    <dgm:cxn modelId="{EB8596FC-1881-2140-8241-B2046002D6F8}" srcId="{220CBCC4-A22A-1345-912E-8E12124DD61C}" destId="{239BDB15-A099-B84C-91D6-A57D53E9F184}" srcOrd="0" destOrd="0" parTransId="{8090EDCC-251F-9A4B-8E3E-F3E8A3C15538}" sibTransId="{5F453A09-B187-6242-9900-22F3CFEF6279}"/>
    <dgm:cxn modelId="{81A4A4FD-0A81-43F7-BE0F-29861E1E1CEE}" type="presOf" srcId="{A6F32A99-CEF5-0446-8275-86A6561B4962}" destId="{AADB180D-5EFE-5143-9AFF-0653804F2C75}" srcOrd="0" destOrd="0" presId="urn:microsoft.com/office/officeart/2005/8/layout/hierarchy2"/>
    <dgm:cxn modelId="{1E77B596-1777-4B90-871C-668534421F75}" type="presParOf" srcId="{869FFFD8-2785-4C4C-9531-C1D3119BAB1C}" destId="{F4169024-7A67-A942-B5DD-23CF4E83EC37}" srcOrd="0" destOrd="0" presId="urn:microsoft.com/office/officeart/2005/8/layout/hierarchy2"/>
    <dgm:cxn modelId="{D08157AD-FBBD-44F2-99F2-D2BAE4C2826A}" type="presParOf" srcId="{F4169024-7A67-A942-B5DD-23CF4E83EC37}" destId="{FD492D15-A4B4-194D-B688-D5D53DC7F353}" srcOrd="0" destOrd="0" presId="urn:microsoft.com/office/officeart/2005/8/layout/hierarchy2"/>
    <dgm:cxn modelId="{1712BA2E-FAEA-487F-BAC7-21624F330685}" type="presParOf" srcId="{F4169024-7A67-A942-B5DD-23CF4E83EC37}" destId="{2DC588A8-EA75-5E42-82B9-23443034DCD0}" srcOrd="1" destOrd="0" presId="urn:microsoft.com/office/officeart/2005/8/layout/hierarchy2"/>
    <dgm:cxn modelId="{50DDD8AC-D44C-4057-B549-7E4AAFD4E2A9}" type="presParOf" srcId="{2DC588A8-EA75-5E42-82B9-23443034DCD0}" destId="{AE991158-39C2-FF44-A0C3-9FE4599FC66F}" srcOrd="0" destOrd="0" presId="urn:microsoft.com/office/officeart/2005/8/layout/hierarchy2"/>
    <dgm:cxn modelId="{F63683A2-E2E7-4E1A-A2EF-62AEE1BDED17}" type="presParOf" srcId="{AE991158-39C2-FF44-A0C3-9FE4599FC66F}" destId="{05E3D3B1-87D2-1743-BA32-7FEC91FA9556}" srcOrd="0" destOrd="0" presId="urn:microsoft.com/office/officeart/2005/8/layout/hierarchy2"/>
    <dgm:cxn modelId="{0C08114C-2FE3-43A9-A459-CFAA7FCA7A3E}" type="presParOf" srcId="{2DC588A8-EA75-5E42-82B9-23443034DCD0}" destId="{859DCEE1-F6F2-484F-9FE9-A68EB0D64066}" srcOrd="1" destOrd="0" presId="urn:microsoft.com/office/officeart/2005/8/layout/hierarchy2"/>
    <dgm:cxn modelId="{26709E6E-9EC1-44DE-868E-AA455754C1FD}" type="presParOf" srcId="{859DCEE1-F6F2-484F-9FE9-A68EB0D64066}" destId="{FCD7164E-8628-8C4E-9400-C216173A4B14}" srcOrd="0" destOrd="0" presId="urn:microsoft.com/office/officeart/2005/8/layout/hierarchy2"/>
    <dgm:cxn modelId="{F5166222-EE7B-479D-BB47-FDBDEFEFFE2A}" type="presParOf" srcId="{859DCEE1-F6F2-484F-9FE9-A68EB0D64066}" destId="{6200F00C-E9C4-5541-B852-70A6DFA92596}" srcOrd="1" destOrd="0" presId="urn:microsoft.com/office/officeart/2005/8/layout/hierarchy2"/>
    <dgm:cxn modelId="{BE737EE1-1ACE-4E8C-B545-B3B69B52A246}" type="presParOf" srcId="{6200F00C-E9C4-5541-B852-70A6DFA92596}" destId="{745BCA54-2A64-B54A-8EA9-5FB99EF39746}" srcOrd="0" destOrd="0" presId="urn:microsoft.com/office/officeart/2005/8/layout/hierarchy2"/>
    <dgm:cxn modelId="{28F67532-E3E8-47FF-80CA-72462E2F861E}" type="presParOf" srcId="{745BCA54-2A64-B54A-8EA9-5FB99EF39746}" destId="{A889DE61-85F9-4D40-95F1-8A33901DD90D}" srcOrd="0" destOrd="0" presId="urn:microsoft.com/office/officeart/2005/8/layout/hierarchy2"/>
    <dgm:cxn modelId="{A9C36497-7150-49D6-B0DF-A772E0A29F27}" type="presParOf" srcId="{6200F00C-E9C4-5541-B852-70A6DFA92596}" destId="{2647BB90-16B6-6A4C-AC75-B7096B200B0A}" srcOrd="1" destOrd="0" presId="urn:microsoft.com/office/officeart/2005/8/layout/hierarchy2"/>
    <dgm:cxn modelId="{110E364E-1453-48E0-AD4A-BA27F724EF89}" type="presParOf" srcId="{2647BB90-16B6-6A4C-AC75-B7096B200B0A}" destId="{BC6DB3B7-2D25-1A47-97BA-FE55E74B98CB}" srcOrd="0" destOrd="0" presId="urn:microsoft.com/office/officeart/2005/8/layout/hierarchy2"/>
    <dgm:cxn modelId="{9272EC1E-7A1A-4405-9DD6-1FF827E12E7C}" type="presParOf" srcId="{2647BB90-16B6-6A4C-AC75-B7096B200B0A}" destId="{A3AABD51-9931-7A43-8F91-2981E9BFEC3B}" srcOrd="1" destOrd="0" presId="urn:microsoft.com/office/officeart/2005/8/layout/hierarchy2"/>
    <dgm:cxn modelId="{91EB3992-0FCC-46F2-8C17-AF006CA262F1}" type="presParOf" srcId="{6200F00C-E9C4-5541-B852-70A6DFA92596}" destId="{60B8E030-1D22-644F-BD71-1688AD962086}" srcOrd="2" destOrd="0" presId="urn:microsoft.com/office/officeart/2005/8/layout/hierarchy2"/>
    <dgm:cxn modelId="{D05764C9-CBDE-46D1-BEB0-1C31FD383924}" type="presParOf" srcId="{60B8E030-1D22-644F-BD71-1688AD962086}" destId="{B7E36C68-6AB5-7F44-8CD0-1B6969419820}" srcOrd="0" destOrd="0" presId="urn:microsoft.com/office/officeart/2005/8/layout/hierarchy2"/>
    <dgm:cxn modelId="{E17E724A-3451-44CF-B9BA-E8C9F7D3B503}" type="presParOf" srcId="{6200F00C-E9C4-5541-B852-70A6DFA92596}" destId="{4CFB0BBF-4E45-0E49-AC0D-8660CBD7BF29}" srcOrd="3" destOrd="0" presId="urn:microsoft.com/office/officeart/2005/8/layout/hierarchy2"/>
    <dgm:cxn modelId="{B579A3E4-590C-4E0E-913C-FDE90D060D6B}" type="presParOf" srcId="{4CFB0BBF-4E45-0E49-AC0D-8660CBD7BF29}" destId="{2A3F5B09-C756-FC48-8853-CF9C5B9AA22F}" srcOrd="0" destOrd="0" presId="urn:microsoft.com/office/officeart/2005/8/layout/hierarchy2"/>
    <dgm:cxn modelId="{CE00432D-EA16-484E-B4C2-22889E20145D}" type="presParOf" srcId="{4CFB0BBF-4E45-0E49-AC0D-8660CBD7BF29}" destId="{0FDAAE45-A8DB-D440-825E-00E25D6535C1}" srcOrd="1" destOrd="0" presId="urn:microsoft.com/office/officeart/2005/8/layout/hierarchy2"/>
    <dgm:cxn modelId="{5B09EEDE-0600-418F-A66C-F35D0C197709}" type="presParOf" srcId="{2DC588A8-EA75-5E42-82B9-23443034DCD0}" destId="{4BBE8ABB-8F32-2041-9FEB-CD1756318723}" srcOrd="2" destOrd="0" presId="urn:microsoft.com/office/officeart/2005/8/layout/hierarchy2"/>
    <dgm:cxn modelId="{D6D88DB3-B337-4E02-9165-432E34210BEA}" type="presParOf" srcId="{4BBE8ABB-8F32-2041-9FEB-CD1756318723}" destId="{6187E0C6-BA56-5546-9D0C-030644823947}" srcOrd="0" destOrd="0" presId="urn:microsoft.com/office/officeart/2005/8/layout/hierarchy2"/>
    <dgm:cxn modelId="{A107282D-2B6D-4E99-AB2B-1B06EA790F7C}" type="presParOf" srcId="{2DC588A8-EA75-5E42-82B9-23443034DCD0}" destId="{B06CD97A-F6A8-9E48-AF31-9AEF21AFFDF1}" srcOrd="3" destOrd="0" presId="urn:microsoft.com/office/officeart/2005/8/layout/hierarchy2"/>
    <dgm:cxn modelId="{A6CDFE01-06DB-484E-995F-59EDE521AACF}" type="presParOf" srcId="{B06CD97A-F6A8-9E48-AF31-9AEF21AFFDF1}" destId="{6A210C99-91A1-854A-B871-AA394218DAAB}" srcOrd="0" destOrd="0" presId="urn:microsoft.com/office/officeart/2005/8/layout/hierarchy2"/>
    <dgm:cxn modelId="{2FD1386A-6F41-4933-AF1D-EBFD61CEAFB2}" type="presParOf" srcId="{B06CD97A-F6A8-9E48-AF31-9AEF21AFFDF1}" destId="{ECF0867B-FC0E-F946-8A68-77242100DFA2}" srcOrd="1" destOrd="0" presId="urn:microsoft.com/office/officeart/2005/8/layout/hierarchy2"/>
    <dgm:cxn modelId="{441D2343-7004-4D8A-87B5-4C22B9241560}" type="presParOf" srcId="{ECF0867B-FC0E-F946-8A68-77242100DFA2}" destId="{47E9A899-E17F-CD4A-8B3A-44C218E81C93}" srcOrd="0" destOrd="0" presId="urn:microsoft.com/office/officeart/2005/8/layout/hierarchy2"/>
    <dgm:cxn modelId="{1F8BF6C9-7089-4B6A-A815-4F1E39691E6C}" type="presParOf" srcId="{47E9A899-E17F-CD4A-8B3A-44C218E81C93}" destId="{C04FD0FB-EA1C-6E43-9E95-7B1EF0477238}" srcOrd="0" destOrd="0" presId="urn:microsoft.com/office/officeart/2005/8/layout/hierarchy2"/>
    <dgm:cxn modelId="{464EDDFF-A65E-489C-97FE-FDF0593DED30}" type="presParOf" srcId="{ECF0867B-FC0E-F946-8A68-77242100DFA2}" destId="{398D2C50-A6E0-5141-8B25-015ABED0E943}" srcOrd="1" destOrd="0" presId="urn:microsoft.com/office/officeart/2005/8/layout/hierarchy2"/>
    <dgm:cxn modelId="{5E20BBAA-B92B-4E70-ABBF-62A31CFAE0F1}" type="presParOf" srcId="{398D2C50-A6E0-5141-8B25-015ABED0E943}" destId="{017EC61D-FD9E-6045-BE13-7246745D8569}" srcOrd="0" destOrd="0" presId="urn:microsoft.com/office/officeart/2005/8/layout/hierarchy2"/>
    <dgm:cxn modelId="{663B4A9E-1E99-4E08-A2B0-704F47BE1D8B}" type="presParOf" srcId="{398D2C50-A6E0-5141-8B25-015ABED0E943}" destId="{882C702F-872B-414B-A7AF-3BFC7A88954F}" srcOrd="1" destOrd="0" presId="urn:microsoft.com/office/officeart/2005/8/layout/hierarchy2"/>
    <dgm:cxn modelId="{0E13B4BF-1A5D-4406-B413-1E6D2509DBD6}" type="presParOf" srcId="{882C702F-872B-414B-A7AF-3BFC7A88954F}" destId="{4738D33E-86E4-5D4A-A474-A251F5851C82}" srcOrd="0" destOrd="0" presId="urn:microsoft.com/office/officeart/2005/8/layout/hierarchy2"/>
    <dgm:cxn modelId="{D9C3BD00-8B47-4A2E-A90C-CCB30AF0B619}" type="presParOf" srcId="{4738D33E-86E4-5D4A-A474-A251F5851C82}" destId="{D37A544C-9906-A948-B509-6878F2412BA5}" srcOrd="0" destOrd="0" presId="urn:microsoft.com/office/officeart/2005/8/layout/hierarchy2"/>
    <dgm:cxn modelId="{48A87A87-B1A8-4B61-9EFA-FE9C7A1869EB}" type="presParOf" srcId="{882C702F-872B-414B-A7AF-3BFC7A88954F}" destId="{57237EB8-2091-414E-82B0-555AF6DD38D7}" srcOrd="1" destOrd="0" presId="urn:microsoft.com/office/officeart/2005/8/layout/hierarchy2"/>
    <dgm:cxn modelId="{A0E3B9C5-13EE-4B75-835B-2ECAD021C461}" type="presParOf" srcId="{57237EB8-2091-414E-82B0-555AF6DD38D7}" destId="{AADB180D-5EFE-5143-9AFF-0653804F2C75}" srcOrd="0" destOrd="0" presId="urn:microsoft.com/office/officeart/2005/8/layout/hierarchy2"/>
    <dgm:cxn modelId="{17E574C0-C917-49B7-AA21-BE90FDEF71B0}" type="presParOf" srcId="{57237EB8-2091-414E-82B0-555AF6DD38D7}" destId="{085699C0-7B64-7148-BD56-AA8A793D559C}" srcOrd="1" destOrd="0" presId="urn:microsoft.com/office/officeart/2005/8/layout/hierarchy2"/>
    <dgm:cxn modelId="{0DFF344F-A4BF-4041-8156-E4382F413931}" type="presParOf" srcId="{882C702F-872B-414B-A7AF-3BFC7A88954F}" destId="{ECA63B49-C659-EA4B-9BB4-88869306496D}" srcOrd="2" destOrd="0" presId="urn:microsoft.com/office/officeart/2005/8/layout/hierarchy2"/>
    <dgm:cxn modelId="{49338FCC-7664-4711-A1F0-DB4BADC58406}" type="presParOf" srcId="{ECA63B49-C659-EA4B-9BB4-88869306496D}" destId="{530E8B85-BB08-B340-ADDA-C9681BAC141E}" srcOrd="0" destOrd="0" presId="urn:microsoft.com/office/officeart/2005/8/layout/hierarchy2"/>
    <dgm:cxn modelId="{7C2B86F8-6B6A-44AE-AC2B-7B5AD03A3BA7}" type="presParOf" srcId="{882C702F-872B-414B-A7AF-3BFC7A88954F}" destId="{C785CB5A-7815-0F40-A011-D2E5EE16307B}" srcOrd="3" destOrd="0" presId="urn:microsoft.com/office/officeart/2005/8/layout/hierarchy2"/>
    <dgm:cxn modelId="{14027CEE-BB5D-4942-819F-9ED240398D85}" type="presParOf" srcId="{C785CB5A-7815-0F40-A011-D2E5EE16307B}" destId="{ECE8EDEB-0E8F-9447-A917-BCB82E5CE99C}" srcOrd="0" destOrd="0" presId="urn:microsoft.com/office/officeart/2005/8/layout/hierarchy2"/>
    <dgm:cxn modelId="{5F837C95-466D-401C-91F9-7C9D0998BBC7}" type="presParOf" srcId="{C785CB5A-7815-0F40-A011-D2E5EE16307B}" destId="{00537092-46E5-E048-B5CA-01DBC2F4F0E9}" srcOrd="1" destOrd="0" presId="urn:microsoft.com/office/officeart/2005/8/layout/hierarchy2"/>
    <dgm:cxn modelId="{178CE8DC-A79E-496D-8CC1-F52798EF4C5C}" type="presParOf" srcId="{ECF0867B-FC0E-F946-8A68-77242100DFA2}" destId="{AE7D03BB-C095-A74E-975B-ED03CC63FF01}" srcOrd="2" destOrd="0" presId="urn:microsoft.com/office/officeart/2005/8/layout/hierarchy2"/>
    <dgm:cxn modelId="{7F4FEEE7-7B19-4A8C-B7E7-7593EC8948B8}" type="presParOf" srcId="{AE7D03BB-C095-A74E-975B-ED03CC63FF01}" destId="{0BA8E790-700B-374A-9E4B-99E670BFD26F}" srcOrd="0" destOrd="0" presId="urn:microsoft.com/office/officeart/2005/8/layout/hierarchy2"/>
    <dgm:cxn modelId="{2E84316C-677D-42C1-B4D1-B38919B57F02}" type="presParOf" srcId="{ECF0867B-FC0E-F946-8A68-77242100DFA2}" destId="{8890862B-5B9B-5F45-AFD0-ABA01978EAF0}" srcOrd="3" destOrd="0" presId="urn:microsoft.com/office/officeart/2005/8/layout/hierarchy2"/>
    <dgm:cxn modelId="{761D2AA5-A6AB-4C20-AC43-F1E9B262434D}" type="presParOf" srcId="{8890862B-5B9B-5F45-AFD0-ABA01978EAF0}" destId="{F4411436-2E4A-974D-9E8C-1709454CC09D}" srcOrd="0" destOrd="0" presId="urn:microsoft.com/office/officeart/2005/8/layout/hierarchy2"/>
    <dgm:cxn modelId="{2F0EF26B-D6CC-4097-8079-77227576DB6B}" type="presParOf" srcId="{8890862B-5B9B-5F45-AFD0-ABA01978EAF0}" destId="{3BF0A9B2-C383-9A4D-A839-FC291329F72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C63FFA-A556-4F0C-93D9-DDD6192F0C3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18977724-7468-40B9-BF5A-05E3156534C5}">
      <dgm:prSet phldrT="[Text]"/>
      <dgm:spPr/>
      <dgm:t>
        <a:bodyPr/>
        <a:lstStyle/>
        <a:p>
          <a:r>
            <a:rPr lang="en-US" dirty="0"/>
            <a:t>1</a:t>
          </a:r>
        </a:p>
        <a:p>
          <a:r>
            <a:rPr lang="en-US" dirty="0"/>
            <a:t>Problem Framing</a:t>
          </a:r>
        </a:p>
      </dgm:t>
    </dgm:pt>
    <dgm:pt modelId="{69027E9C-42BC-4068-8B14-C7E45CCB95DB}" type="parTrans" cxnId="{0365890B-3127-4290-91AC-9BCF2059EF70}">
      <dgm:prSet/>
      <dgm:spPr/>
      <dgm:t>
        <a:bodyPr/>
        <a:lstStyle/>
        <a:p>
          <a:endParaRPr lang="en-US"/>
        </a:p>
      </dgm:t>
    </dgm:pt>
    <dgm:pt modelId="{AD96BCD6-208D-46D6-B4A7-BDC7668CC87E}" type="sibTrans" cxnId="{0365890B-3127-4290-91AC-9BCF2059EF70}">
      <dgm:prSet/>
      <dgm:spPr/>
      <dgm:t>
        <a:bodyPr/>
        <a:lstStyle/>
        <a:p>
          <a:endParaRPr lang="en-US"/>
        </a:p>
      </dgm:t>
    </dgm:pt>
    <dgm:pt modelId="{EDDB5456-C849-4370-B5E0-0EF0B7D45F2C}">
      <dgm:prSet phldrT="[Text]"/>
      <dgm:spPr/>
      <dgm:t>
        <a:bodyPr/>
        <a:lstStyle/>
        <a:p>
          <a:r>
            <a:rPr lang="en-US" dirty="0"/>
            <a:t>2 Get/Prepare Data</a:t>
          </a:r>
        </a:p>
      </dgm:t>
    </dgm:pt>
    <dgm:pt modelId="{21C0B721-1F52-4791-BF3F-D2E20C7BC70B}" type="parTrans" cxnId="{A7A0D665-2582-4E1E-A631-39B62B76175A}">
      <dgm:prSet/>
      <dgm:spPr/>
      <dgm:t>
        <a:bodyPr/>
        <a:lstStyle/>
        <a:p>
          <a:endParaRPr lang="en-US"/>
        </a:p>
      </dgm:t>
    </dgm:pt>
    <dgm:pt modelId="{D405186A-B51D-49D3-BC16-E1B63DD25CFA}" type="sibTrans" cxnId="{A7A0D665-2582-4E1E-A631-39B62B76175A}">
      <dgm:prSet/>
      <dgm:spPr/>
      <dgm:t>
        <a:bodyPr/>
        <a:lstStyle/>
        <a:p>
          <a:endParaRPr lang="en-US"/>
        </a:p>
      </dgm:t>
    </dgm:pt>
    <dgm:pt modelId="{D5FEEF96-F7AA-429C-A8EB-510DF0A6C5F2}">
      <dgm:prSet phldrT="[Text]"/>
      <dgm:spPr/>
      <dgm:t>
        <a:bodyPr/>
        <a:lstStyle/>
        <a:p>
          <a:r>
            <a:rPr lang="en-US" dirty="0"/>
            <a:t>3</a:t>
          </a:r>
        </a:p>
        <a:p>
          <a:r>
            <a:rPr lang="en-US" dirty="0"/>
            <a:t>Develop Model</a:t>
          </a:r>
        </a:p>
      </dgm:t>
    </dgm:pt>
    <dgm:pt modelId="{10EA0AEF-871B-4203-B93D-0C009F6A274D}" type="parTrans" cxnId="{C87D6E13-1D13-40CC-AAF9-3BC081DB99F6}">
      <dgm:prSet/>
      <dgm:spPr/>
      <dgm:t>
        <a:bodyPr/>
        <a:lstStyle/>
        <a:p>
          <a:endParaRPr lang="en-US"/>
        </a:p>
      </dgm:t>
    </dgm:pt>
    <dgm:pt modelId="{E108581A-67B0-42E9-AF03-CD9DE782BB0C}" type="sibTrans" cxnId="{C87D6E13-1D13-40CC-AAF9-3BC081DB99F6}">
      <dgm:prSet/>
      <dgm:spPr/>
      <dgm:t>
        <a:bodyPr/>
        <a:lstStyle/>
        <a:p>
          <a:endParaRPr lang="en-US"/>
        </a:p>
      </dgm:t>
    </dgm:pt>
    <dgm:pt modelId="{5A70C9C3-BA26-4E07-AD65-A0CBAEA0FF9E}">
      <dgm:prSet phldrT="[Text]"/>
      <dgm:spPr/>
      <dgm:t>
        <a:bodyPr/>
        <a:lstStyle/>
        <a:p>
          <a:r>
            <a:rPr lang="en-US" dirty="0"/>
            <a:t>4</a:t>
          </a:r>
        </a:p>
        <a:p>
          <a:r>
            <a:rPr lang="en-US" dirty="0"/>
            <a:t>Deploy Model</a:t>
          </a:r>
        </a:p>
      </dgm:t>
    </dgm:pt>
    <dgm:pt modelId="{582AE34D-9868-44C5-AF4A-F6EC1387865C}" type="parTrans" cxnId="{84354E99-98D2-4C1F-8F3E-4C5E588B88EB}">
      <dgm:prSet/>
      <dgm:spPr/>
      <dgm:t>
        <a:bodyPr/>
        <a:lstStyle/>
        <a:p>
          <a:endParaRPr lang="en-US"/>
        </a:p>
      </dgm:t>
    </dgm:pt>
    <dgm:pt modelId="{E968A05D-A93A-4B52-A706-DA39E763D376}" type="sibTrans" cxnId="{84354E99-98D2-4C1F-8F3E-4C5E588B88EB}">
      <dgm:prSet/>
      <dgm:spPr/>
      <dgm:t>
        <a:bodyPr/>
        <a:lstStyle/>
        <a:p>
          <a:endParaRPr lang="en-US"/>
        </a:p>
      </dgm:t>
    </dgm:pt>
    <dgm:pt modelId="{17176486-6773-41C8-B8C6-30FDA0797EE2}">
      <dgm:prSet phldrT="[Text]"/>
      <dgm:spPr/>
      <dgm:t>
        <a:bodyPr/>
        <a:lstStyle/>
        <a:p>
          <a:r>
            <a:rPr lang="en-US" dirty="0"/>
            <a:t>5</a:t>
          </a:r>
        </a:p>
        <a:p>
          <a:r>
            <a:rPr lang="en-US" dirty="0"/>
            <a:t>Evaluate / Track Performance</a:t>
          </a:r>
        </a:p>
      </dgm:t>
    </dgm:pt>
    <dgm:pt modelId="{69181B35-4E5C-4B69-9819-7E747EC1CE3C}" type="parTrans" cxnId="{548B57C7-59EB-49BE-9B61-0FA3AE433508}">
      <dgm:prSet/>
      <dgm:spPr/>
      <dgm:t>
        <a:bodyPr/>
        <a:lstStyle/>
        <a:p>
          <a:endParaRPr lang="en-US"/>
        </a:p>
      </dgm:t>
    </dgm:pt>
    <dgm:pt modelId="{15650210-DDBB-4AEE-9400-2B589C0E0BE4}" type="sibTrans" cxnId="{548B57C7-59EB-49BE-9B61-0FA3AE433508}">
      <dgm:prSet/>
      <dgm:spPr/>
      <dgm:t>
        <a:bodyPr/>
        <a:lstStyle/>
        <a:p>
          <a:endParaRPr lang="en-US"/>
        </a:p>
      </dgm:t>
    </dgm:pt>
    <dgm:pt modelId="{E130879B-5AC6-4E57-80BF-1A15EC41948D}" type="pres">
      <dgm:prSet presAssocID="{66C63FFA-A556-4F0C-93D9-DDD6192F0C3C}" presName="cycle" presStyleCnt="0">
        <dgm:presLayoutVars>
          <dgm:dir/>
          <dgm:resizeHandles val="exact"/>
        </dgm:presLayoutVars>
      </dgm:prSet>
      <dgm:spPr/>
    </dgm:pt>
    <dgm:pt modelId="{DFA01354-8521-45CE-9D0E-B804F9D51FA9}" type="pres">
      <dgm:prSet presAssocID="{18977724-7468-40B9-BF5A-05E3156534C5}" presName="node" presStyleLbl="node1" presStyleIdx="0" presStyleCnt="5">
        <dgm:presLayoutVars>
          <dgm:bulletEnabled val="1"/>
        </dgm:presLayoutVars>
      </dgm:prSet>
      <dgm:spPr/>
    </dgm:pt>
    <dgm:pt modelId="{3C24FC50-C5C6-462C-8E45-CBCB342FED21}" type="pres">
      <dgm:prSet presAssocID="{AD96BCD6-208D-46D6-B4A7-BDC7668CC87E}" presName="sibTrans" presStyleLbl="sibTrans2D1" presStyleIdx="0" presStyleCnt="5"/>
      <dgm:spPr/>
    </dgm:pt>
    <dgm:pt modelId="{CD8B0FD0-39DC-49C9-B5FE-0E40A9214CD8}" type="pres">
      <dgm:prSet presAssocID="{AD96BCD6-208D-46D6-B4A7-BDC7668CC87E}" presName="connectorText" presStyleLbl="sibTrans2D1" presStyleIdx="0" presStyleCnt="5"/>
      <dgm:spPr/>
    </dgm:pt>
    <dgm:pt modelId="{DE7813E2-3F1B-44AE-8A4D-E3A2F2554899}" type="pres">
      <dgm:prSet presAssocID="{EDDB5456-C849-4370-B5E0-0EF0B7D45F2C}" presName="node" presStyleLbl="node1" presStyleIdx="1" presStyleCnt="5">
        <dgm:presLayoutVars>
          <dgm:bulletEnabled val="1"/>
        </dgm:presLayoutVars>
      </dgm:prSet>
      <dgm:spPr/>
    </dgm:pt>
    <dgm:pt modelId="{DF1BCFFA-1A13-4ECE-ABE7-2B0C98FB72CA}" type="pres">
      <dgm:prSet presAssocID="{D405186A-B51D-49D3-BC16-E1B63DD25CFA}" presName="sibTrans" presStyleLbl="sibTrans2D1" presStyleIdx="1" presStyleCnt="5"/>
      <dgm:spPr/>
    </dgm:pt>
    <dgm:pt modelId="{A723FA9E-4E58-40AD-AAEF-AA0AA84E1AAC}" type="pres">
      <dgm:prSet presAssocID="{D405186A-B51D-49D3-BC16-E1B63DD25CFA}" presName="connectorText" presStyleLbl="sibTrans2D1" presStyleIdx="1" presStyleCnt="5"/>
      <dgm:spPr/>
    </dgm:pt>
    <dgm:pt modelId="{AF00E959-5C43-48CD-A97C-060033D2AB03}" type="pres">
      <dgm:prSet presAssocID="{D5FEEF96-F7AA-429C-A8EB-510DF0A6C5F2}" presName="node" presStyleLbl="node1" presStyleIdx="2" presStyleCnt="5">
        <dgm:presLayoutVars>
          <dgm:bulletEnabled val="1"/>
        </dgm:presLayoutVars>
      </dgm:prSet>
      <dgm:spPr/>
    </dgm:pt>
    <dgm:pt modelId="{828ADA7E-B440-4137-898B-7B4B8BC5694E}" type="pres">
      <dgm:prSet presAssocID="{E108581A-67B0-42E9-AF03-CD9DE782BB0C}" presName="sibTrans" presStyleLbl="sibTrans2D1" presStyleIdx="2" presStyleCnt="5"/>
      <dgm:spPr/>
    </dgm:pt>
    <dgm:pt modelId="{027A7BED-3E3C-43AB-9D62-FF88A95F9F61}" type="pres">
      <dgm:prSet presAssocID="{E108581A-67B0-42E9-AF03-CD9DE782BB0C}" presName="connectorText" presStyleLbl="sibTrans2D1" presStyleIdx="2" presStyleCnt="5"/>
      <dgm:spPr/>
    </dgm:pt>
    <dgm:pt modelId="{A337D18A-A4B8-4BE0-8517-DCC85697C88E}" type="pres">
      <dgm:prSet presAssocID="{5A70C9C3-BA26-4E07-AD65-A0CBAEA0FF9E}" presName="node" presStyleLbl="node1" presStyleIdx="3" presStyleCnt="5">
        <dgm:presLayoutVars>
          <dgm:bulletEnabled val="1"/>
        </dgm:presLayoutVars>
      </dgm:prSet>
      <dgm:spPr/>
    </dgm:pt>
    <dgm:pt modelId="{9A72A26C-5978-4FF1-9093-4D54A75560AF}" type="pres">
      <dgm:prSet presAssocID="{E968A05D-A93A-4B52-A706-DA39E763D376}" presName="sibTrans" presStyleLbl="sibTrans2D1" presStyleIdx="3" presStyleCnt="5"/>
      <dgm:spPr/>
    </dgm:pt>
    <dgm:pt modelId="{88FF6BF7-658A-466D-BB14-F30EBD7BD193}" type="pres">
      <dgm:prSet presAssocID="{E968A05D-A93A-4B52-A706-DA39E763D376}" presName="connectorText" presStyleLbl="sibTrans2D1" presStyleIdx="3" presStyleCnt="5"/>
      <dgm:spPr/>
    </dgm:pt>
    <dgm:pt modelId="{38B5C9CA-1FA6-4B16-8DF0-3E2FA72359BD}" type="pres">
      <dgm:prSet presAssocID="{17176486-6773-41C8-B8C6-30FDA0797EE2}" presName="node" presStyleLbl="node1" presStyleIdx="4" presStyleCnt="5">
        <dgm:presLayoutVars>
          <dgm:bulletEnabled val="1"/>
        </dgm:presLayoutVars>
      </dgm:prSet>
      <dgm:spPr/>
    </dgm:pt>
    <dgm:pt modelId="{66FC7FA2-FEBD-4CF1-9360-0B12A7BD5B9B}" type="pres">
      <dgm:prSet presAssocID="{15650210-DDBB-4AEE-9400-2B589C0E0BE4}" presName="sibTrans" presStyleLbl="sibTrans2D1" presStyleIdx="4" presStyleCnt="5"/>
      <dgm:spPr/>
    </dgm:pt>
    <dgm:pt modelId="{B297AD7A-4484-4EDC-AACE-249F8DD66E28}" type="pres">
      <dgm:prSet presAssocID="{15650210-DDBB-4AEE-9400-2B589C0E0BE4}" presName="connectorText" presStyleLbl="sibTrans2D1" presStyleIdx="4" presStyleCnt="5"/>
      <dgm:spPr/>
    </dgm:pt>
  </dgm:ptLst>
  <dgm:cxnLst>
    <dgm:cxn modelId="{11C3DB0A-CEF5-452A-88B2-17E11B96F6D0}" type="presOf" srcId="{66C63FFA-A556-4F0C-93D9-DDD6192F0C3C}" destId="{E130879B-5AC6-4E57-80BF-1A15EC41948D}" srcOrd="0" destOrd="0" presId="urn:microsoft.com/office/officeart/2005/8/layout/cycle2"/>
    <dgm:cxn modelId="{0365890B-3127-4290-91AC-9BCF2059EF70}" srcId="{66C63FFA-A556-4F0C-93D9-DDD6192F0C3C}" destId="{18977724-7468-40B9-BF5A-05E3156534C5}" srcOrd="0" destOrd="0" parTransId="{69027E9C-42BC-4068-8B14-C7E45CCB95DB}" sibTransId="{AD96BCD6-208D-46D6-B4A7-BDC7668CC87E}"/>
    <dgm:cxn modelId="{0DE90010-AD1A-45D8-B0C4-F922BD37A129}" type="presOf" srcId="{D5FEEF96-F7AA-429C-A8EB-510DF0A6C5F2}" destId="{AF00E959-5C43-48CD-A97C-060033D2AB03}" srcOrd="0" destOrd="0" presId="urn:microsoft.com/office/officeart/2005/8/layout/cycle2"/>
    <dgm:cxn modelId="{C87D6E13-1D13-40CC-AAF9-3BC081DB99F6}" srcId="{66C63FFA-A556-4F0C-93D9-DDD6192F0C3C}" destId="{D5FEEF96-F7AA-429C-A8EB-510DF0A6C5F2}" srcOrd="2" destOrd="0" parTransId="{10EA0AEF-871B-4203-B93D-0C009F6A274D}" sibTransId="{E108581A-67B0-42E9-AF03-CD9DE782BB0C}"/>
    <dgm:cxn modelId="{37D27922-0B03-4A45-9801-6DE35675E978}" type="presOf" srcId="{E108581A-67B0-42E9-AF03-CD9DE782BB0C}" destId="{828ADA7E-B440-4137-898B-7B4B8BC5694E}" srcOrd="0" destOrd="0" presId="urn:microsoft.com/office/officeart/2005/8/layout/cycle2"/>
    <dgm:cxn modelId="{1E6CC427-E34D-47CB-B17F-63A8E62E8941}" type="presOf" srcId="{E968A05D-A93A-4B52-A706-DA39E763D376}" destId="{9A72A26C-5978-4FF1-9093-4D54A75560AF}" srcOrd="0" destOrd="0" presId="urn:microsoft.com/office/officeart/2005/8/layout/cycle2"/>
    <dgm:cxn modelId="{7CF97833-6BD8-46FE-8A69-C1ADC8566E83}" type="presOf" srcId="{18977724-7468-40B9-BF5A-05E3156534C5}" destId="{DFA01354-8521-45CE-9D0E-B804F9D51FA9}" srcOrd="0" destOrd="0" presId="urn:microsoft.com/office/officeart/2005/8/layout/cycle2"/>
    <dgm:cxn modelId="{A7A0D665-2582-4E1E-A631-39B62B76175A}" srcId="{66C63FFA-A556-4F0C-93D9-DDD6192F0C3C}" destId="{EDDB5456-C849-4370-B5E0-0EF0B7D45F2C}" srcOrd="1" destOrd="0" parTransId="{21C0B721-1F52-4791-BF3F-D2E20C7BC70B}" sibTransId="{D405186A-B51D-49D3-BC16-E1B63DD25CFA}"/>
    <dgm:cxn modelId="{3400BB69-AD76-4AFF-BC39-7495FA1A41AC}" type="presOf" srcId="{EDDB5456-C849-4370-B5E0-0EF0B7D45F2C}" destId="{DE7813E2-3F1B-44AE-8A4D-E3A2F2554899}" srcOrd="0" destOrd="0" presId="urn:microsoft.com/office/officeart/2005/8/layout/cycle2"/>
    <dgm:cxn modelId="{DB5B4970-BFD3-457D-820E-152043D9F12F}" type="presOf" srcId="{D405186A-B51D-49D3-BC16-E1B63DD25CFA}" destId="{A723FA9E-4E58-40AD-AAEF-AA0AA84E1AAC}" srcOrd="1" destOrd="0" presId="urn:microsoft.com/office/officeart/2005/8/layout/cycle2"/>
    <dgm:cxn modelId="{53A5F378-3990-4663-B0D8-9F1B645F83A1}" type="presOf" srcId="{AD96BCD6-208D-46D6-B4A7-BDC7668CC87E}" destId="{CD8B0FD0-39DC-49C9-B5FE-0E40A9214CD8}" srcOrd="1" destOrd="0" presId="urn:microsoft.com/office/officeart/2005/8/layout/cycle2"/>
    <dgm:cxn modelId="{E1EAE459-C48F-4E57-AF08-C64ED90E1751}" type="presOf" srcId="{AD96BCD6-208D-46D6-B4A7-BDC7668CC87E}" destId="{3C24FC50-C5C6-462C-8E45-CBCB342FED21}" srcOrd="0" destOrd="0" presId="urn:microsoft.com/office/officeart/2005/8/layout/cycle2"/>
    <dgm:cxn modelId="{39AD457C-8D18-4CBD-9229-EAD61F3C7CA7}" type="presOf" srcId="{E968A05D-A93A-4B52-A706-DA39E763D376}" destId="{88FF6BF7-658A-466D-BB14-F30EBD7BD193}" srcOrd="1" destOrd="0" presId="urn:microsoft.com/office/officeart/2005/8/layout/cycle2"/>
    <dgm:cxn modelId="{84354E99-98D2-4C1F-8F3E-4C5E588B88EB}" srcId="{66C63FFA-A556-4F0C-93D9-DDD6192F0C3C}" destId="{5A70C9C3-BA26-4E07-AD65-A0CBAEA0FF9E}" srcOrd="3" destOrd="0" parTransId="{582AE34D-9868-44C5-AF4A-F6EC1387865C}" sibTransId="{E968A05D-A93A-4B52-A706-DA39E763D376}"/>
    <dgm:cxn modelId="{F28942A8-3ACE-41A8-B0EB-5D84B039DAA5}" type="presOf" srcId="{15650210-DDBB-4AEE-9400-2B589C0E0BE4}" destId="{B297AD7A-4484-4EDC-AACE-249F8DD66E28}" srcOrd="1" destOrd="0" presId="urn:microsoft.com/office/officeart/2005/8/layout/cycle2"/>
    <dgm:cxn modelId="{444AC3BD-8751-445D-BEDB-B80C3921A4C3}" type="presOf" srcId="{D405186A-B51D-49D3-BC16-E1B63DD25CFA}" destId="{DF1BCFFA-1A13-4ECE-ABE7-2B0C98FB72CA}" srcOrd="0" destOrd="0" presId="urn:microsoft.com/office/officeart/2005/8/layout/cycle2"/>
    <dgm:cxn modelId="{548B57C7-59EB-49BE-9B61-0FA3AE433508}" srcId="{66C63FFA-A556-4F0C-93D9-DDD6192F0C3C}" destId="{17176486-6773-41C8-B8C6-30FDA0797EE2}" srcOrd="4" destOrd="0" parTransId="{69181B35-4E5C-4B69-9819-7E747EC1CE3C}" sibTransId="{15650210-DDBB-4AEE-9400-2B589C0E0BE4}"/>
    <dgm:cxn modelId="{45FAC2DA-10FF-442F-A6AE-DE57BF75527B}" type="presOf" srcId="{17176486-6773-41C8-B8C6-30FDA0797EE2}" destId="{38B5C9CA-1FA6-4B16-8DF0-3E2FA72359BD}" srcOrd="0" destOrd="0" presId="urn:microsoft.com/office/officeart/2005/8/layout/cycle2"/>
    <dgm:cxn modelId="{D2BFF0DD-82E9-498E-B5B8-C824103D92C2}" type="presOf" srcId="{5A70C9C3-BA26-4E07-AD65-A0CBAEA0FF9E}" destId="{A337D18A-A4B8-4BE0-8517-DCC85697C88E}" srcOrd="0" destOrd="0" presId="urn:microsoft.com/office/officeart/2005/8/layout/cycle2"/>
    <dgm:cxn modelId="{BA83E2E7-7DA3-4286-8FDC-871C82535F79}" type="presOf" srcId="{15650210-DDBB-4AEE-9400-2B589C0E0BE4}" destId="{66FC7FA2-FEBD-4CF1-9360-0B12A7BD5B9B}" srcOrd="0" destOrd="0" presId="urn:microsoft.com/office/officeart/2005/8/layout/cycle2"/>
    <dgm:cxn modelId="{17E9DEF6-FCE3-4EBC-935E-FDBE231C6DD6}" type="presOf" srcId="{E108581A-67B0-42E9-AF03-CD9DE782BB0C}" destId="{027A7BED-3E3C-43AB-9D62-FF88A95F9F61}" srcOrd="1" destOrd="0" presId="urn:microsoft.com/office/officeart/2005/8/layout/cycle2"/>
    <dgm:cxn modelId="{230E6FB4-34DD-478E-8435-34B51E9815DD}" type="presParOf" srcId="{E130879B-5AC6-4E57-80BF-1A15EC41948D}" destId="{DFA01354-8521-45CE-9D0E-B804F9D51FA9}" srcOrd="0" destOrd="0" presId="urn:microsoft.com/office/officeart/2005/8/layout/cycle2"/>
    <dgm:cxn modelId="{0086498D-784A-4E93-8DDC-CB60ED977EFC}" type="presParOf" srcId="{E130879B-5AC6-4E57-80BF-1A15EC41948D}" destId="{3C24FC50-C5C6-462C-8E45-CBCB342FED21}" srcOrd="1" destOrd="0" presId="urn:microsoft.com/office/officeart/2005/8/layout/cycle2"/>
    <dgm:cxn modelId="{B141BE1A-5525-470C-A613-189642DBAC1A}" type="presParOf" srcId="{3C24FC50-C5C6-462C-8E45-CBCB342FED21}" destId="{CD8B0FD0-39DC-49C9-B5FE-0E40A9214CD8}" srcOrd="0" destOrd="0" presId="urn:microsoft.com/office/officeart/2005/8/layout/cycle2"/>
    <dgm:cxn modelId="{F03C5849-F5B0-4097-A9AA-200F40F9E16C}" type="presParOf" srcId="{E130879B-5AC6-4E57-80BF-1A15EC41948D}" destId="{DE7813E2-3F1B-44AE-8A4D-E3A2F2554899}" srcOrd="2" destOrd="0" presId="urn:microsoft.com/office/officeart/2005/8/layout/cycle2"/>
    <dgm:cxn modelId="{508FA1FF-0354-48B2-AB8F-311BC73CF329}" type="presParOf" srcId="{E130879B-5AC6-4E57-80BF-1A15EC41948D}" destId="{DF1BCFFA-1A13-4ECE-ABE7-2B0C98FB72CA}" srcOrd="3" destOrd="0" presId="urn:microsoft.com/office/officeart/2005/8/layout/cycle2"/>
    <dgm:cxn modelId="{C9D6902F-0A3C-4397-BC35-89B252D8A088}" type="presParOf" srcId="{DF1BCFFA-1A13-4ECE-ABE7-2B0C98FB72CA}" destId="{A723FA9E-4E58-40AD-AAEF-AA0AA84E1AAC}" srcOrd="0" destOrd="0" presId="urn:microsoft.com/office/officeart/2005/8/layout/cycle2"/>
    <dgm:cxn modelId="{D5D0517D-C23F-45DE-90F1-7ABA3A87317F}" type="presParOf" srcId="{E130879B-5AC6-4E57-80BF-1A15EC41948D}" destId="{AF00E959-5C43-48CD-A97C-060033D2AB03}" srcOrd="4" destOrd="0" presId="urn:microsoft.com/office/officeart/2005/8/layout/cycle2"/>
    <dgm:cxn modelId="{04F11525-B39F-4CC2-8853-5E93EDF986C5}" type="presParOf" srcId="{E130879B-5AC6-4E57-80BF-1A15EC41948D}" destId="{828ADA7E-B440-4137-898B-7B4B8BC5694E}" srcOrd="5" destOrd="0" presId="urn:microsoft.com/office/officeart/2005/8/layout/cycle2"/>
    <dgm:cxn modelId="{5302ACDA-BA7E-402C-9A4A-EE416E61D09A}" type="presParOf" srcId="{828ADA7E-B440-4137-898B-7B4B8BC5694E}" destId="{027A7BED-3E3C-43AB-9D62-FF88A95F9F61}" srcOrd="0" destOrd="0" presId="urn:microsoft.com/office/officeart/2005/8/layout/cycle2"/>
    <dgm:cxn modelId="{0841FCA0-FB5C-4204-9CCB-5DDDC08C832D}" type="presParOf" srcId="{E130879B-5AC6-4E57-80BF-1A15EC41948D}" destId="{A337D18A-A4B8-4BE0-8517-DCC85697C88E}" srcOrd="6" destOrd="0" presId="urn:microsoft.com/office/officeart/2005/8/layout/cycle2"/>
    <dgm:cxn modelId="{6A004626-A5A1-42DC-BED0-46EF1C7BEF1A}" type="presParOf" srcId="{E130879B-5AC6-4E57-80BF-1A15EC41948D}" destId="{9A72A26C-5978-4FF1-9093-4D54A75560AF}" srcOrd="7" destOrd="0" presId="urn:microsoft.com/office/officeart/2005/8/layout/cycle2"/>
    <dgm:cxn modelId="{A4B0E7AF-5B6E-447C-9706-3EB40777A978}" type="presParOf" srcId="{9A72A26C-5978-4FF1-9093-4D54A75560AF}" destId="{88FF6BF7-658A-466D-BB14-F30EBD7BD193}" srcOrd="0" destOrd="0" presId="urn:microsoft.com/office/officeart/2005/8/layout/cycle2"/>
    <dgm:cxn modelId="{04F3B1C5-6A8F-4FE5-A28A-9E2D10CC04C2}" type="presParOf" srcId="{E130879B-5AC6-4E57-80BF-1A15EC41948D}" destId="{38B5C9CA-1FA6-4B16-8DF0-3E2FA72359BD}" srcOrd="8" destOrd="0" presId="urn:microsoft.com/office/officeart/2005/8/layout/cycle2"/>
    <dgm:cxn modelId="{B76750B6-473B-48C1-AFB3-933DC5C9A798}" type="presParOf" srcId="{E130879B-5AC6-4E57-80BF-1A15EC41948D}" destId="{66FC7FA2-FEBD-4CF1-9360-0B12A7BD5B9B}" srcOrd="9" destOrd="0" presId="urn:microsoft.com/office/officeart/2005/8/layout/cycle2"/>
    <dgm:cxn modelId="{969DA2A0-4B55-4E23-98B3-5A21E08A8972}" type="presParOf" srcId="{66FC7FA2-FEBD-4CF1-9360-0B12A7BD5B9B}" destId="{B297AD7A-4484-4EDC-AACE-249F8DD66E28}"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974B6A0-3D86-42F2-9A8F-FCC72DFD7D22}" type="doc">
      <dgm:prSet loTypeId="urn:microsoft.com/office/officeart/2005/8/layout/cycle1" loCatId="cycle" qsTypeId="urn:microsoft.com/office/officeart/2005/8/quickstyle/simple1" qsCatId="simple" csTypeId="urn:microsoft.com/office/officeart/2005/8/colors/colorful5" csCatId="colorful" phldr="1"/>
      <dgm:spPr/>
      <dgm:t>
        <a:bodyPr/>
        <a:lstStyle/>
        <a:p>
          <a:endParaRPr lang="en-US"/>
        </a:p>
      </dgm:t>
    </dgm:pt>
    <dgm:pt modelId="{784AA54D-67DD-45D5-9619-B070F3D0359E}">
      <dgm:prSet phldrT="[Text]"/>
      <dgm:spPr/>
      <dgm:t>
        <a:bodyPr/>
        <a:lstStyle/>
        <a:p>
          <a:r>
            <a:rPr lang="en-US" dirty="0"/>
            <a:t>3.1</a:t>
          </a:r>
        </a:p>
        <a:p>
          <a:r>
            <a:rPr lang="en-US" dirty="0"/>
            <a:t>Analysis/ Metric definition</a:t>
          </a:r>
        </a:p>
      </dgm:t>
    </dgm:pt>
    <dgm:pt modelId="{DCEB622C-00B1-4D5E-8971-588027F7059E}" type="parTrans" cxnId="{C112C28B-0634-4B29-B4F8-356D1024E972}">
      <dgm:prSet/>
      <dgm:spPr/>
      <dgm:t>
        <a:bodyPr/>
        <a:lstStyle/>
        <a:p>
          <a:endParaRPr lang="en-US"/>
        </a:p>
      </dgm:t>
    </dgm:pt>
    <dgm:pt modelId="{569CC640-14A1-402D-A9BF-B8EC4265B467}" type="sibTrans" cxnId="{C112C28B-0634-4B29-B4F8-356D1024E972}">
      <dgm:prSet/>
      <dgm:spPr/>
      <dgm:t>
        <a:bodyPr/>
        <a:lstStyle/>
        <a:p>
          <a:endParaRPr lang="en-US"/>
        </a:p>
      </dgm:t>
    </dgm:pt>
    <dgm:pt modelId="{5B715695-744A-4FE0-B60C-315C1309D374}">
      <dgm:prSet phldrT="[Text]"/>
      <dgm:spPr/>
      <dgm:t>
        <a:bodyPr/>
        <a:lstStyle/>
        <a:p>
          <a:r>
            <a:rPr lang="en-US" dirty="0"/>
            <a:t>3.2</a:t>
          </a:r>
        </a:p>
        <a:p>
          <a:r>
            <a:rPr lang="en-US" dirty="0"/>
            <a:t>Feature Engineering</a:t>
          </a:r>
        </a:p>
      </dgm:t>
    </dgm:pt>
    <dgm:pt modelId="{0ACDB790-DCB8-458C-BFEA-9CA085C1A5EC}" type="parTrans" cxnId="{0B52F134-060F-4F93-AFAB-6E6F2BCD0CEE}">
      <dgm:prSet/>
      <dgm:spPr/>
      <dgm:t>
        <a:bodyPr/>
        <a:lstStyle/>
        <a:p>
          <a:endParaRPr lang="en-US"/>
        </a:p>
      </dgm:t>
    </dgm:pt>
    <dgm:pt modelId="{FF2A1E17-F50F-4E27-A4F8-21BEEB8208C6}" type="sibTrans" cxnId="{0B52F134-060F-4F93-AFAB-6E6F2BCD0CEE}">
      <dgm:prSet/>
      <dgm:spPr/>
      <dgm:t>
        <a:bodyPr/>
        <a:lstStyle/>
        <a:p>
          <a:endParaRPr lang="en-US"/>
        </a:p>
      </dgm:t>
    </dgm:pt>
    <dgm:pt modelId="{8FFD9432-132D-41EF-94A0-5C5327D62290}">
      <dgm:prSet phldrT="[Text]"/>
      <dgm:spPr/>
      <dgm:t>
        <a:bodyPr/>
        <a:lstStyle/>
        <a:p>
          <a:r>
            <a:rPr lang="en-US" dirty="0"/>
            <a:t>3.3</a:t>
          </a:r>
        </a:p>
        <a:p>
          <a:r>
            <a:rPr lang="en-US" dirty="0"/>
            <a:t>Model Training</a:t>
          </a:r>
        </a:p>
      </dgm:t>
    </dgm:pt>
    <dgm:pt modelId="{B0443ECF-19CC-4403-8A3A-446B2A33F375}" type="parTrans" cxnId="{80005A4B-8DA7-440B-8942-C8C0AA6E0154}">
      <dgm:prSet/>
      <dgm:spPr/>
      <dgm:t>
        <a:bodyPr/>
        <a:lstStyle/>
        <a:p>
          <a:endParaRPr lang="en-US"/>
        </a:p>
      </dgm:t>
    </dgm:pt>
    <dgm:pt modelId="{E2EDC901-AF4A-4430-BEED-06225278876C}" type="sibTrans" cxnId="{80005A4B-8DA7-440B-8942-C8C0AA6E0154}">
      <dgm:prSet/>
      <dgm:spPr/>
      <dgm:t>
        <a:bodyPr/>
        <a:lstStyle/>
        <a:p>
          <a:endParaRPr lang="en-US"/>
        </a:p>
      </dgm:t>
    </dgm:pt>
    <dgm:pt modelId="{00CD61EC-FF61-4C06-AA1A-853D6538A9B0}">
      <dgm:prSet phldrT="[Text]"/>
      <dgm:spPr/>
      <dgm:t>
        <a:bodyPr/>
        <a:lstStyle/>
        <a:p>
          <a:r>
            <a:rPr lang="en-US" dirty="0"/>
            <a:t>3.4</a:t>
          </a:r>
        </a:p>
        <a:p>
          <a:r>
            <a:rPr lang="en-US" dirty="0"/>
            <a:t>Parameter Tuning</a:t>
          </a:r>
        </a:p>
      </dgm:t>
    </dgm:pt>
    <dgm:pt modelId="{5BAD4598-19E0-4DA0-87A7-C575C3E104EF}" type="parTrans" cxnId="{58F12D4B-AAE5-4B3F-9070-555AF5EED659}">
      <dgm:prSet/>
      <dgm:spPr/>
      <dgm:t>
        <a:bodyPr/>
        <a:lstStyle/>
        <a:p>
          <a:endParaRPr lang="en-US"/>
        </a:p>
      </dgm:t>
    </dgm:pt>
    <dgm:pt modelId="{DA7FD081-6148-4130-84BA-175EFEB87DDB}" type="sibTrans" cxnId="{58F12D4B-AAE5-4B3F-9070-555AF5EED659}">
      <dgm:prSet/>
      <dgm:spPr/>
      <dgm:t>
        <a:bodyPr/>
        <a:lstStyle/>
        <a:p>
          <a:endParaRPr lang="en-US"/>
        </a:p>
      </dgm:t>
    </dgm:pt>
    <dgm:pt modelId="{AEA11BA7-4CC1-40E7-8081-D89749908337}">
      <dgm:prSet phldrT="[Text]"/>
      <dgm:spPr/>
      <dgm:t>
        <a:bodyPr/>
        <a:lstStyle/>
        <a:p>
          <a:r>
            <a:rPr lang="en-US" dirty="0"/>
            <a:t>3.5</a:t>
          </a:r>
        </a:p>
        <a:p>
          <a:r>
            <a:rPr lang="en-US" dirty="0"/>
            <a:t>Evaluation</a:t>
          </a:r>
        </a:p>
      </dgm:t>
    </dgm:pt>
    <dgm:pt modelId="{87734923-D6CA-4E18-824F-AB9C2FE1B74D}" type="parTrans" cxnId="{39C1B2FF-41D8-449B-B195-632BE0D3A04C}">
      <dgm:prSet/>
      <dgm:spPr/>
      <dgm:t>
        <a:bodyPr/>
        <a:lstStyle/>
        <a:p>
          <a:endParaRPr lang="en-US"/>
        </a:p>
      </dgm:t>
    </dgm:pt>
    <dgm:pt modelId="{8AAF2D89-1AE7-4BB8-A420-291471304795}" type="sibTrans" cxnId="{39C1B2FF-41D8-449B-B195-632BE0D3A04C}">
      <dgm:prSet/>
      <dgm:spPr/>
      <dgm:t>
        <a:bodyPr/>
        <a:lstStyle/>
        <a:p>
          <a:endParaRPr lang="en-US"/>
        </a:p>
      </dgm:t>
    </dgm:pt>
    <dgm:pt modelId="{30CC776A-F72D-494F-9B6D-5823961E6D75}" type="pres">
      <dgm:prSet presAssocID="{F974B6A0-3D86-42F2-9A8F-FCC72DFD7D22}" presName="cycle" presStyleCnt="0">
        <dgm:presLayoutVars>
          <dgm:dir/>
          <dgm:resizeHandles val="exact"/>
        </dgm:presLayoutVars>
      </dgm:prSet>
      <dgm:spPr/>
    </dgm:pt>
    <dgm:pt modelId="{6A95A59C-4331-4311-9B8C-DA40286377A6}" type="pres">
      <dgm:prSet presAssocID="{784AA54D-67DD-45D5-9619-B070F3D0359E}" presName="dummy" presStyleCnt="0"/>
      <dgm:spPr/>
    </dgm:pt>
    <dgm:pt modelId="{61FACFFD-3C32-45B5-A024-7D8CD673771C}" type="pres">
      <dgm:prSet presAssocID="{784AA54D-67DD-45D5-9619-B070F3D0359E}" presName="node" presStyleLbl="revTx" presStyleIdx="0" presStyleCnt="5">
        <dgm:presLayoutVars>
          <dgm:bulletEnabled val="1"/>
        </dgm:presLayoutVars>
      </dgm:prSet>
      <dgm:spPr/>
    </dgm:pt>
    <dgm:pt modelId="{56BE076D-F7E6-459C-898D-C48A8889B285}" type="pres">
      <dgm:prSet presAssocID="{569CC640-14A1-402D-A9BF-B8EC4265B467}" presName="sibTrans" presStyleLbl="node1" presStyleIdx="0" presStyleCnt="5"/>
      <dgm:spPr/>
    </dgm:pt>
    <dgm:pt modelId="{42FDBEAE-D700-4D2C-8094-47229EEDD3EA}" type="pres">
      <dgm:prSet presAssocID="{5B715695-744A-4FE0-B60C-315C1309D374}" presName="dummy" presStyleCnt="0"/>
      <dgm:spPr/>
    </dgm:pt>
    <dgm:pt modelId="{F700A775-0DDC-45B5-8038-6B9F15E13EF5}" type="pres">
      <dgm:prSet presAssocID="{5B715695-744A-4FE0-B60C-315C1309D374}" presName="node" presStyleLbl="revTx" presStyleIdx="1" presStyleCnt="5">
        <dgm:presLayoutVars>
          <dgm:bulletEnabled val="1"/>
        </dgm:presLayoutVars>
      </dgm:prSet>
      <dgm:spPr/>
    </dgm:pt>
    <dgm:pt modelId="{A29DCF89-BF88-4E11-A633-22CD9DCD9666}" type="pres">
      <dgm:prSet presAssocID="{FF2A1E17-F50F-4E27-A4F8-21BEEB8208C6}" presName="sibTrans" presStyleLbl="node1" presStyleIdx="1" presStyleCnt="5"/>
      <dgm:spPr/>
    </dgm:pt>
    <dgm:pt modelId="{A6D918CF-D5F5-4E3E-B767-91CB07962DDF}" type="pres">
      <dgm:prSet presAssocID="{8FFD9432-132D-41EF-94A0-5C5327D62290}" presName="dummy" presStyleCnt="0"/>
      <dgm:spPr/>
    </dgm:pt>
    <dgm:pt modelId="{429DC0BC-9253-4192-A897-B853274FF7AA}" type="pres">
      <dgm:prSet presAssocID="{8FFD9432-132D-41EF-94A0-5C5327D62290}" presName="node" presStyleLbl="revTx" presStyleIdx="2" presStyleCnt="5">
        <dgm:presLayoutVars>
          <dgm:bulletEnabled val="1"/>
        </dgm:presLayoutVars>
      </dgm:prSet>
      <dgm:spPr/>
    </dgm:pt>
    <dgm:pt modelId="{D609ACAE-4C88-49E2-8C21-E50FAF8EEF10}" type="pres">
      <dgm:prSet presAssocID="{E2EDC901-AF4A-4430-BEED-06225278876C}" presName="sibTrans" presStyleLbl="node1" presStyleIdx="2" presStyleCnt="5"/>
      <dgm:spPr/>
    </dgm:pt>
    <dgm:pt modelId="{95FF49DB-4758-4FCF-B684-24B4D118BEAB}" type="pres">
      <dgm:prSet presAssocID="{00CD61EC-FF61-4C06-AA1A-853D6538A9B0}" presName="dummy" presStyleCnt="0"/>
      <dgm:spPr/>
    </dgm:pt>
    <dgm:pt modelId="{2C87F04E-1A5B-448B-8556-DA1C136E59DA}" type="pres">
      <dgm:prSet presAssocID="{00CD61EC-FF61-4C06-AA1A-853D6538A9B0}" presName="node" presStyleLbl="revTx" presStyleIdx="3" presStyleCnt="5">
        <dgm:presLayoutVars>
          <dgm:bulletEnabled val="1"/>
        </dgm:presLayoutVars>
      </dgm:prSet>
      <dgm:spPr/>
    </dgm:pt>
    <dgm:pt modelId="{43BC5222-2A2A-4DE1-B1E2-619CDB27BFD4}" type="pres">
      <dgm:prSet presAssocID="{DA7FD081-6148-4130-84BA-175EFEB87DDB}" presName="sibTrans" presStyleLbl="node1" presStyleIdx="3" presStyleCnt="5"/>
      <dgm:spPr/>
    </dgm:pt>
    <dgm:pt modelId="{98A198F2-3ADE-4910-AD5C-56C181E2B4CE}" type="pres">
      <dgm:prSet presAssocID="{AEA11BA7-4CC1-40E7-8081-D89749908337}" presName="dummy" presStyleCnt="0"/>
      <dgm:spPr/>
    </dgm:pt>
    <dgm:pt modelId="{A59E113D-B3F5-43F8-A6E3-371B463FE7AB}" type="pres">
      <dgm:prSet presAssocID="{AEA11BA7-4CC1-40E7-8081-D89749908337}" presName="node" presStyleLbl="revTx" presStyleIdx="4" presStyleCnt="5">
        <dgm:presLayoutVars>
          <dgm:bulletEnabled val="1"/>
        </dgm:presLayoutVars>
      </dgm:prSet>
      <dgm:spPr/>
    </dgm:pt>
    <dgm:pt modelId="{ADB0B3F4-F058-41F4-89A8-79B7B0F5DE07}" type="pres">
      <dgm:prSet presAssocID="{8AAF2D89-1AE7-4BB8-A420-291471304795}" presName="sibTrans" presStyleLbl="node1" presStyleIdx="4" presStyleCnt="5"/>
      <dgm:spPr/>
    </dgm:pt>
  </dgm:ptLst>
  <dgm:cxnLst>
    <dgm:cxn modelId="{A4620801-5BC3-40FB-A898-97D1A37FD1F0}" type="presOf" srcId="{8AAF2D89-1AE7-4BB8-A420-291471304795}" destId="{ADB0B3F4-F058-41F4-89A8-79B7B0F5DE07}" srcOrd="0" destOrd="0" presId="urn:microsoft.com/office/officeart/2005/8/layout/cycle1"/>
    <dgm:cxn modelId="{F7CA4609-FA1B-4192-9B7F-750AE2FAFBAE}" type="presOf" srcId="{DA7FD081-6148-4130-84BA-175EFEB87DDB}" destId="{43BC5222-2A2A-4DE1-B1E2-619CDB27BFD4}" srcOrd="0" destOrd="0" presId="urn:microsoft.com/office/officeart/2005/8/layout/cycle1"/>
    <dgm:cxn modelId="{BE5A512A-B3CD-44DD-B327-80EFA7DDF8C6}" type="presOf" srcId="{784AA54D-67DD-45D5-9619-B070F3D0359E}" destId="{61FACFFD-3C32-45B5-A024-7D8CD673771C}" srcOrd="0" destOrd="0" presId="urn:microsoft.com/office/officeart/2005/8/layout/cycle1"/>
    <dgm:cxn modelId="{0B52F134-060F-4F93-AFAB-6E6F2BCD0CEE}" srcId="{F974B6A0-3D86-42F2-9A8F-FCC72DFD7D22}" destId="{5B715695-744A-4FE0-B60C-315C1309D374}" srcOrd="1" destOrd="0" parTransId="{0ACDB790-DCB8-458C-BFEA-9CA085C1A5EC}" sibTransId="{FF2A1E17-F50F-4E27-A4F8-21BEEB8208C6}"/>
    <dgm:cxn modelId="{370FA93F-ABFF-41A3-8AB9-05A9AA369BF3}" type="presOf" srcId="{E2EDC901-AF4A-4430-BEED-06225278876C}" destId="{D609ACAE-4C88-49E2-8C21-E50FAF8EEF10}" srcOrd="0" destOrd="0" presId="urn:microsoft.com/office/officeart/2005/8/layout/cycle1"/>
    <dgm:cxn modelId="{436DE13F-4BC6-4418-A916-53695CCEFE64}" type="presOf" srcId="{5B715695-744A-4FE0-B60C-315C1309D374}" destId="{F700A775-0DDC-45B5-8038-6B9F15E13EF5}" srcOrd="0" destOrd="0" presId="urn:microsoft.com/office/officeart/2005/8/layout/cycle1"/>
    <dgm:cxn modelId="{58F12D4B-AAE5-4B3F-9070-555AF5EED659}" srcId="{F974B6A0-3D86-42F2-9A8F-FCC72DFD7D22}" destId="{00CD61EC-FF61-4C06-AA1A-853D6538A9B0}" srcOrd="3" destOrd="0" parTransId="{5BAD4598-19E0-4DA0-87A7-C575C3E104EF}" sibTransId="{DA7FD081-6148-4130-84BA-175EFEB87DDB}"/>
    <dgm:cxn modelId="{80005A4B-8DA7-440B-8942-C8C0AA6E0154}" srcId="{F974B6A0-3D86-42F2-9A8F-FCC72DFD7D22}" destId="{8FFD9432-132D-41EF-94A0-5C5327D62290}" srcOrd="2" destOrd="0" parTransId="{B0443ECF-19CC-4403-8A3A-446B2A33F375}" sibTransId="{E2EDC901-AF4A-4430-BEED-06225278876C}"/>
    <dgm:cxn modelId="{59174D7A-73A0-483A-87EA-4BF85A073625}" type="presOf" srcId="{569CC640-14A1-402D-A9BF-B8EC4265B467}" destId="{56BE076D-F7E6-459C-898D-C48A8889B285}" srcOrd="0" destOrd="0" presId="urn:microsoft.com/office/officeart/2005/8/layout/cycle1"/>
    <dgm:cxn modelId="{C112C28B-0634-4B29-B4F8-356D1024E972}" srcId="{F974B6A0-3D86-42F2-9A8F-FCC72DFD7D22}" destId="{784AA54D-67DD-45D5-9619-B070F3D0359E}" srcOrd="0" destOrd="0" parTransId="{DCEB622C-00B1-4D5E-8971-588027F7059E}" sibTransId="{569CC640-14A1-402D-A9BF-B8EC4265B467}"/>
    <dgm:cxn modelId="{C9DB108F-CA2C-408B-8431-6F1D415DED3F}" type="presOf" srcId="{F974B6A0-3D86-42F2-9A8F-FCC72DFD7D22}" destId="{30CC776A-F72D-494F-9B6D-5823961E6D75}" srcOrd="0" destOrd="0" presId="urn:microsoft.com/office/officeart/2005/8/layout/cycle1"/>
    <dgm:cxn modelId="{4570A0C5-6E55-43CB-A248-4F5340396498}" type="presOf" srcId="{8FFD9432-132D-41EF-94A0-5C5327D62290}" destId="{429DC0BC-9253-4192-A897-B853274FF7AA}" srcOrd="0" destOrd="0" presId="urn:microsoft.com/office/officeart/2005/8/layout/cycle1"/>
    <dgm:cxn modelId="{FE20E0DA-FAAC-4462-A305-2CBCED6823F6}" type="presOf" srcId="{00CD61EC-FF61-4C06-AA1A-853D6538A9B0}" destId="{2C87F04E-1A5B-448B-8556-DA1C136E59DA}" srcOrd="0" destOrd="0" presId="urn:microsoft.com/office/officeart/2005/8/layout/cycle1"/>
    <dgm:cxn modelId="{4E7B01E6-BEA9-4249-A49C-64B13CBF58EF}" type="presOf" srcId="{FF2A1E17-F50F-4E27-A4F8-21BEEB8208C6}" destId="{A29DCF89-BF88-4E11-A633-22CD9DCD9666}" srcOrd="0" destOrd="0" presId="urn:microsoft.com/office/officeart/2005/8/layout/cycle1"/>
    <dgm:cxn modelId="{370D78E6-D004-4902-B1D3-55EFD9C1C18F}" type="presOf" srcId="{AEA11BA7-4CC1-40E7-8081-D89749908337}" destId="{A59E113D-B3F5-43F8-A6E3-371B463FE7AB}" srcOrd="0" destOrd="0" presId="urn:microsoft.com/office/officeart/2005/8/layout/cycle1"/>
    <dgm:cxn modelId="{39C1B2FF-41D8-449B-B195-632BE0D3A04C}" srcId="{F974B6A0-3D86-42F2-9A8F-FCC72DFD7D22}" destId="{AEA11BA7-4CC1-40E7-8081-D89749908337}" srcOrd="4" destOrd="0" parTransId="{87734923-D6CA-4E18-824F-AB9C2FE1B74D}" sibTransId="{8AAF2D89-1AE7-4BB8-A420-291471304795}"/>
    <dgm:cxn modelId="{4D81DABA-A246-44C4-BEE3-9E9DD29E289B}" type="presParOf" srcId="{30CC776A-F72D-494F-9B6D-5823961E6D75}" destId="{6A95A59C-4331-4311-9B8C-DA40286377A6}" srcOrd="0" destOrd="0" presId="urn:microsoft.com/office/officeart/2005/8/layout/cycle1"/>
    <dgm:cxn modelId="{D0FB1421-0E1A-49BF-A0E4-DC003BA751F2}" type="presParOf" srcId="{30CC776A-F72D-494F-9B6D-5823961E6D75}" destId="{61FACFFD-3C32-45B5-A024-7D8CD673771C}" srcOrd="1" destOrd="0" presId="urn:microsoft.com/office/officeart/2005/8/layout/cycle1"/>
    <dgm:cxn modelId="{B76D05F4-26CF-4B8E-AB56-D7E109DAFC76}" type="presParOf" srcId="{30CC776A-F72D-494F-9B6D-5823961E6D75}" destId="{56BE076D-F7E6-459C-898D-C48A8889B285}" srcOrd="2" destOrd="0" presId="urn:microsoft.com/office/officeart/2005/8/layout/cycle1"/>
    <dgm:cxn modelId="{C0B7B39E-1B9F-474A-9EAB-BB64D8DB6538}" type="presParOf" srcId="{30CC776A-F72D-494F-9B6D-5823961E6D75}" destId="{42FDBEAE-D700-4D2C-8094-47229EEDD3EA}" srcOrd="3" destOrd="0" presId="urn:microsoft.com/office/officeart/2005/8/layout/cycle1"/>
    <dgm:cxn modelId="{1FECA717-59B8-4AA8-AA7D-3D7300A80C3B}" type="presParOf" srcId="{30CC776A-F72D-494F-9B6D-5823961E6D75}" destId="{F700A775-0DDC-45B5-8038-6B9F15E13EF5}" srcOrd="4" destOrd="0" presId="urn:microsoft.com/office/officeart/2005/8/layout/cycle1"/>
    <dgm:cxn modelId="{39CDDD44-B7E2-44CB-BC53-F2DB3E8E6F45}" type="presParOf" srcId="{30CC776A-F72D-494F-9B6D-5823961E6D75}" destId="{A29DCF89-BF88-4E11-A633-22CD9DCD9666}" srcOrd="5" destOrd="0" presId="urn:microsoft.com/office/officeart/2005/8/layout/cycle1"/>
    <dgm:cxn modelId="{E6B1BF40-ABF2-4A59-AA87-C918AC2DC2EF}" type="presParOf" srcId="{30CC776A-F72D-494F-9B6D-5823961E6D75}" destId="{A6D918CF-D5F5-4E3E-B767-91CB07962DDF}" srcOrd="6" destOrd="0" presId="urn:microsoft.com/office/officeart/2005/8/layout/cycle1"/>
    <dgm:cxn modelId="{0450DE43-BF4A-46AC-8DEE-21FA6AFB880E}" type="presParOf" srcId="{30CC776A-F72D-494F-9B6D-5823961E6D75}" destId="{429DC0BC-9253-4192-A897-B853274FF7AA}" srcOrd="7" destOrd="0" presId="urn:microsoft.com/office/officeart/2005/8/layout/cycle1"/>
    <dgm:cxn modelId="{1550CC30-1594-4D33-91C5-780284843578}" type="presParOf" srcId="{30CC776A-F72D-494F-9B6D-5823961E6D75}" destId="{D609ACAE-4C88-49E2-8C21-E50FAF8EEF10}" srcOrd="8" destOrd="0" presId="urn:microsoft.com/office/officeart/2005/8/layout/cycle1"/>
    <dgm:cxn modelId="{06804447-4A53-4C32-AB07-AEB50B127567}" type="presParOf" srcId="{30CC776A-F72D-494F-9B6D-5823961E6D75}" destId="{95FF49DB-4758-4FCF-B684-24B4D118BEAB}" srcOrd="9" destOrd="0" presId="urn:microsoft.com/office/officeart/2005/8/layout/cycle1"/>
    <dgm:cxn modelId="{FC24FC0B-41E3-401E-A9E3-D5632F639D72}" type="presParOf" srcId="{30CC776A-F72D-494F-9B6D-5823961E6D75}" destId="{2C87F04E-1A5B-448B-8556-DA1C136E59DA}" srcOrd="10" destOrd="0" presId="urn:microsoft.com/office/officeart/2005/8/layout/cycle1"/>
    <dgm:cxn modelId="{1A1ADBF0-8A50-43A6-B432-79245F4A0F8B}" type="presParOf" srcId="{30CC776A-F72D-494F-9B6D-5823961E6D75}" destId="{43BC5222-2A2A-4DE1-B1E2-619CDB27BFD4}" srcOrd="11" destOrd="0" presId="urn:microsoft.com/office/officeart/2005/8/layout/cycle1"/>
    <dgm:cxn modelId="{3A627D6B-7CF8-4257-9326-FCDB59D9BC44}" type="presParOf" srcId="{30CC776A-F72D-494F-9B6D-5823961E6D75}" destId="{98A198F2-3ADE-4910-AD5C-56C181E2B4CE}" srcOrd="12" destOrd="0" presId="urn:microsoft.com/office/officeart/2005/8/layout/cycle1"/>
    <dgm:cxn modelId="{01916CA7-863D-428F-98DF-947A602B14E8}" type="presParOf" srcId="{30CC776A-F72D-494F-9B6D-5823961E6D75}" destId="{A59E113D-B3F5-43F8-A6E3-371B463FE7AB}" srcOrd="13" destOrd="0" presId="urn:microsoft.com/office/officeart/2005/8/layout/cycle1"/>
    <dgm:cxn modelId="{497343B0-8576-4FF3-8CE1-18DCF5671E14}" type="presParOf" srcId="{30CC776A-F72D-494F-9B6D-5823961E6D75}" destId="{ADB0B3F4-F058-41F4-89A8-79B7B0F5DE07}" srcOrd="14"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748CC-F796-4349-817E-F653C3244398}">
      <dsp:nvSpPr>
        <dsp:cNvPr id="0" name=""/>
        <dsp:cNvSpPr/>
      </dsp:nvSpPr>
      <dsp:spPr>
        <a:xfrm>
          <a:off x="0" y="606041"/>
          <a:ext cx="2026565" cy="11304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1805A0-51B7-42EB-A8D1-319D4A68D554}">
      <dsp:nvSpPr>
        <dsp:cNvPr id="0" name=""/>
        <dsp:cNvSpPr/>
      </dsp:nvSpPr>
      <dsp:spPr>
        <a:xfrm>
          <a:off x="0" y="720600"/>
          <a:ext cx="1393206" cy="869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Publish Web Service</a:t>
          </a:r>
        </a:p>
      </dsp:txBody>
      <dsp:txXfrm>
        <a:off x="42454" y="763054"/>
        <a:ext cx="1308298" cy="7847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B6310-4EBF-41B0-9BBC-32C08A855579}">
      <dsp:nvSpPr>
        <dsp:cNvPr id="0" name=""/>
        <dsp:cNvSpPr/>
      </dsp:nvSpPr>
      <dsp:spPr>
        <a:xfrm>
          <a:off x="195318" y="0"/>
          <a:ext cx="2213609" cy="124406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AF1408-8B75-4E62-AC6F-C0BE2C8B6C7E}">
      <dsp:nvSpPr>
        <dsp:cNvPr id="0" name=""/>
        <dsp:cNvSpPr/>
      </dsp:nvSpPr>
      <dsp:spPr>
        <a:xfrm>
          <a:off x="318187" y="373218"/>
          <a:ext cx="952177" cy="4976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Get  Azure Subscription</a:t>
          </a:r>
        </a:p>
      </dsp:txBody>
      <dsp:txXfrm>
        <a:off x="342479" y="397510"/>
        <a:ext cx="903593" cy="449040"/>
      </dsp:txXfrm>
    </dsp:sp>
    <dsp:sp modelId="{C4CDEA82-A5C7-451C-99C2-1BB38892DC8F}">
      <dsp:nvSpPr>
        <dsp:cNvPr id="0" name=""/>
        <dsp:cNvSpPr/>
      </dsp:nvSpPr>
      <dsp:spPr>
        <a:xfrm>
          <a:off x="1333881" y="373218"/>
          <a:ext cx="952177" cy="4976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t>Create Workspace</a:t>
          </a:r>
        </a:p>
      </dsp:txBody>
      <dsp:txXfrm>
        <a:off x="1358173" y="397510"/>
        <a:ext cx="903593" cy="4490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92D15-A4B4-194D-B688-D5D53DC7F353}">
      <dsp:nvSpPr>
        <dsp:cNvPr id="0" name=""/>
        <dsp:cNvSpPr/>
      </dsp:nvSpPr>
      <dsp:spPr>
        <a:xfrm>
          <a:off x="3939" y="2849065"/>
          <a:ext cx="1461219" cy="7306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a:t>Age&lt;30</a:t>
          </a:r>
        </a:p>
      </dsp:txBody>
      <dsp:txXfrm>
        <a:off x="25338" y="2870464"/>
        <a:ext cx="1418421" cy="687811"/>
      </dsp:txXfrm>
    </dsp:sp>
    <dsp:sp modelId="{AE991158-39C2-FF44-A0C3-9FE4599FC66F}">
      <dsp:nvSpPr>
        <dsp:cNvPr id="0" name=""/>
        <dsp:cNvSpPr/>
      </dsp:nvSpPr>
      <dsp:spPr>
        <a:xfrm rot="17945813">
          <a:off x="1156434" y="2679015"/>
          <a:ext cx="1201938" cy="20456"/>
        </a:xfrm>
        <a:custGeom>
          <a:avLst/>
          <a:gdLst/>
          <a:ahLst/>
          <a:cxnLst/>
          <a:rect l="0" t="0" r="0" b="0"/>
          <a:pathLst>
            <a:path>
              <a:moveTo>
                <a:pt x="0" y="10228"/>
              </a:moveTo>
              <a:lnTo>
                <a:pt x="1201938" y="1022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7354" y="2659195"/>
        <a:ext cx="60096" cy="60096"/>
      </dsp:txXfrm>
    </dsp:sp>
    <dsp:sp modelId="{FCD7164E-8628-8C4E-9400-C216173A4B14}">
      <dsp:nvSpPr>
        <dsp:cNvPr id="0" name=""/>
        <dsp:cNvSpPr/>
      </dsp:nvSpPr>
      <dsp:spPr>
        <a:xfrm>
          <a:off x="2049647" y="1798813"/>
          <a:ext cx="1461219" cy="7306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it-IT" sz="1900" kern="1200" dirty="0"/>
            <a:t>Income &gt; $50K</a:t>
          </a:r>
        </a:p>
      </dsp:txBody>
      <dsp:txXfrm>
        <a:off x="2071046" y="1820212"/>
        <a:ext cx="1418421" cy="687811"/>
      </dsp:txXfrm>
    </dsp:sp>
    <dsp:sp modelId="{745BCA54-2A64-B54A-8EA9-5FB99EF39746}">
      <dsp:nvSpPr>
        <dsp:cNvPr id="0" name=""/>
        <dsp:cNvSpPr/>
      </dsp:nvSpPr>
      <dsp:spPr>
        <a:xfrm rot="19457599">
          <a:off x="3443211" y="1943839"/>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85116" y="1936072"/>
        <a:ext cx="35989" cy="35989"/>
      </dsp:txXfrm>
    </dsp:sp>
    <dsp:sp modelId="{BC6DB3B7-2D25-1A47-97BA-FE55E74B98CB}">
      <dsp:nvSpPr>
        <dsp:cNvPr id="0" name=""/>
        <dsp:cNvSpPr/>
      </dsp:nvSpPr>
      <dsp:spPr>
        <a:xfrm>
          <a:off x="4095354" y="1378712"/>
          <a:ext cx="1461219" cy="730609"/>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dirty="0"/>
            <a:t>Xbox-One Customer</a:t>
          </a:r>
        </a:p>
      </dsp:txBody>
      <dsp:txXfrm>
        <a:off x="4116753" y="1400111"/>
        <a:ext cx="1418421" cy="687811"/>
      </dsp:txXfrm>
    </dsp:sp>
    <dsp:sp modelId="{60B8E030-1D22-644F-BD71-1688AD962086}">
      <dsp:nvSpPr>
        <dsp:cNvPr id="0" name=""/>
        <dsp:cNvSpPr/>
      </dsp:nvSpPr>
      <dsp:spPr>
        <a:xfrm rot="2142401">
          <a:off x="3443211" y="2363940"/>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85116" y="2356173"/>
        <a:ext cx="35989" cy="35989"/>
      </dsp:txXfrm>
    </dsp:sp>
    <dsp:sp modelId="{2A3F5B09-C756-FC48-8853-CF9C5B9AA22F}">
      <dsp:nvSpPr>
        <dsp:cNvPr id="0" name=""/>
        <dsp:cNvSpPr/>
      </dsp:nvSpPr>
      <dsp:spPr>
        <a:xfrm>
          <a:off x="4095354" y="2218913"/>
          <a:ext cx="1461219" cy="730609"/>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dirty="0"/>
            <a:t>Not Xbox-One Customer</a:t>
          </a:r>
        </a:p>
      </dsp:txBody>
      <dsp:txXfrm>
        <a:off x="4116753" y="2240312"/>
        <a:ext cx="1418421" cy="687811"/>
      </dsp:txXfrm>
    </dsp:sp>
    <dsp:sp modelId="{4BBE8ABB-8F32-2041-9FEB-CD1756318723}">
      <dsp:nvSpPr>
        <dsp:cNvPr id="0" name=""/>
        <dsp:cNvSpPr/>
      </dsp:nvSpPr>
      <dsp:spPr>
        <a:xfrm rot="3654187">
          <a:off x="1156434" y="3729267"/>
          <a:ext cx="1201938" cy="20456"/>
        </a:xfrm>
        <a:custGeom>
          <a:avLst/>
          <a:gdLst/>
          <a:ahLst/>
          <a:cxnLst/>
          <a:rect l="0" t="0" r="0" b="0"/>
          <a:pathLst>
            <a:path>
              <a:moveTo>
                <a:pt x="0" y="10228"/>
              </a:moveTo>
              <a:lnTo>
                <a:pt x="1201938" y="1022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7354" y="3709447"/>
        <a:ext cx="60096" cy="60096"/>
      </dsp:txXfrm>
    </dsp:sp>
    <dsp:sp modelId="{6A210C99-91A1-854A-B871-AA394218DAAB}">
      <dsp:nvSpPr>
        <dsp:cNvPr id="0" name=""/>
        <dsp:cNvSpPr/>
      </dsp:nvSpPr>
      <dsp:spPr>
        <a:xfrm>
          <a:off x="2049647" y="3899316"/>
          <a:ext cx="1461219" cy="7306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dirty="0"/>
            <a:t>Days Played &gt; 728</a:t>
          </a:r>
        </a:p>
      </dsp:txBody>
      <dsp:txXfrm>
        <a:off x="2071046" y="3920715"/>
        <a:ext cx="1418421" cy="687811"/>
      </dsp:txXfrm>
    </dsp:sp>
    <dsp:sp modelId="{47E9A899-E17F-CD4A-8B3A-44C218E81C93}">
      <dsp:nvSpPr>
        <dsp:cNvPr id="0" name=""/>
        <dsp:cNvSpPr/>
      </dsp:nvSpPr>
      <dsp:spPr>
        <a:xfrm rot="19457599">
          <a:off x="3443211" y="4044343"/>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85116" y="4036576"/>
        <a:ext cx="35989" cy="35989"/>
      </dsp:txXfrm>
    </dsp:sp>
    <dsp:sp modelId="{017EC61D-FD9E-6045-BE13-7246745D8569}">
      <dsp:nvSpPr>
        <dsp:cNvPr id="0" name=""/>
        <dsp:cNvSpPr/>
      </dsp:nvSpPr>
      <dsp:spPr>
        <a:xfrm>
          <a:off x="4095354" y="3479216"/>
          <a:ext cx="1461219" cy="7306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it-IT" sz="1900" kern="1200"/>
            <a:t>Income &gt; $50K</a:t>
          </a:r>
        </a:p>
      </dsp:txBody>
      <dsp:txXfrm>
        <a:off x="4116753" y="3500615"/>
        <a:ext cx="1418421" cy="687811"/>
      </dsp:txXfrm>
    </dsp:sp>
    <dsp:sp modelId="{4738D33E-86E4-5D4A-A474-A251F5851C82}">
      <dsp:nvSpPr>
        <dsp:cNvPr id="0" name=""/>
        <dsp:cNvSpPr/>
      </dsp:nvSpPr>
      <dsp:spPr>
        <a:xfrm rot="19457599">
          <a:off x="5488919" y="3624242"/>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830823" y="3616475"/>
        <a:ext cx="35989" cy="35989"/>
      </dsp:txXfrm>
    </dsp:sp>
    <dsp:sp modelId="{AADB180D-5EFE-5143-9AFF-0653804F2C75}">
      <dsp:nvSpPr>
        <dsp:cNvPr id="0" name=""/>
        <dsp:cNvSpPr/>
      </dsp:nvSpPr>
      <dsp:spPr>
        <a:xfrm>
          <a:off x="6141062" y="3059115"/>
          <a:ext cx="1461219" cy="730609"/>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dirty="0"/>
            <a:t>Xbox-One Customer</a:t>
          </a:r>
        </a:p>
      </dsp:txBody>
      <dsp:txXfrm>
        <a:off x="6162461" y="3080514"/>
        <a:ext cx="1418421" cy="687811"/>
      </dsp:txXfrm>
    </dsp:sp>
    <dsp:sp modelId="{ECA63B49-C659-EA4B-9BB4-88869306496D}">
      <dsp:nvSpPr>
        <dsp:cNvPr id="0" name=""/>
        <dsp:cNvSpPr/>
      </dsp:nvSpPr>
      <dsp:spPr>
        <a:xfrm rot="2142401">
          <a:off x="5488919" y="4044343"/>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830823" y="4036576"/>
        <a:ext cx="35989" cy="35989"/>
      </dsp:txXfrm>
    </dsp:sp>
    <dsp:sp modelId="{ECE8EDEB-0E8F-9447-A917-BCB82E5CE99C}">
      <dsp:nvSpPr>
        <dsp:cNvPr id="0" name=""/>
        <dsp:cNvSpPr/>
      </dsp:nvSpPr>
      <dsp:spPr>
        <a:xfrm>
          <a:off x="6141062" y="3899316"/>
          <a:ext cx="1461219" cy="730609"/>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dirty="0"/>
            <a:t>Not Xbox-One Customer</a:t>
          </a:r>
        </a:p>
      </dsp:txBody>
      <dsp:txXfrm>
        <a:off x="6162461" y="3920715"/>
        <a:ext cx="1418421" cy="687811"/>
      </dsp:txXfrm>
    </dsp:sp>
    <dsp:sp modelId="{AE7D03BB-C095-A74E-975B-ED03CC63FF01}">
      <dsp:nvSpPr>
        <dsp:cNvPr id="0" name=""/>
        <dsp:cNvSpPr/>
      </dsp:nvSpPr>
      <dsp:spPr>
        <a:xfrm rot="2142401">
          <a:off x="3443211" y="4464443"/>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85116" y="4456677"/>
        <a:ext cx="35989" cy="35989"/>
      </dsp:txXfrm>
    </dsp:sp>
    <dsp:sp modelId="{F4411436-2E4A-974D-9E8C-1709454CC09D}">
      <dsp:nvSpPr>
        <dsp:cNvPr id="0" name=""/>
        <dsp:cNvSpPr/>
      </dsp:nvSpPr>
      <dsp:spPr>
        <a:xfrm>
          <a:off x="4095354" y="4319417"/>
          <a:ext cx="1461219" cy="730609"/>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dirty="0"/>
            <a:t>Xbox-One Customer</a:t>
          </a:r>
        </a:p>
      </dsp:txBody>
      <dsp:txXfrm>
        <a:off x="4116753" y="4340816"/>
        <a:ext cx="1418421" cy="6878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01354-8521-45CE-9D0E-B804F9D51FA9}">
      <dsp:nvSpPr>
        <dsp:cNvPr id="0" name=""/>
        <dsp:cNvSpPr/>
      </dsp:nvSpPr>
      <dsp:spPr>
        <a:xfrm>
          <a:off x="1659212" y="85888"/>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1</a:t>
          </a:r>
        </a:p>
        <a:p>
          <a:pPr marL="0" lvl="0" indent="0" algn="ctr" defTabSz="622300">
            <a:lnSpc>
              <a:spcPct val="90000"/>
            </a:lnSpc>
            <a:spcBef>
              <a:spcPct val="0"/>
            </a:spcBef>
            <a:spcAft>
              <a:spcPct val="35000"/>
            </a:spcAft>
            <a:buNone/>
          </a:pPr>
          <a:r>
            <a:rPr lang="en-US" sz="1400" kern="1200" dirty="0"/>
            <a:t>Problem Framing</a:t>
          </a:r>
        </a:p>
      </dsp:txBody>
      <dsp:txXfrm>
        <a:off x="1859161" y="285837"/>
        <a:ext cx="965436" cy="965436"/>
      </dsp:txXfrm>
    </dsp:sp>
    <dsp:sp modelId="{3C24FC50-C5C6-462C-8E45-CBCB342FED21}">
      <dsp:nvSpPr>
        <dsp:cNvPr id="0" name=""/>
        <dsp:cNvSpPr/>
      </dsp:nvSpPr>
      <dsp:spPr>
        <a:xfrm rot="2160000">
          <a:off x="2981400" y="1134650"/>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991798" y="1194808"/>
        <a:ext cx="254078" cy="276480"/>
      </dsp:txXfrm>
    </dsp:sp>
    <dsp:sp modelId="{DE7813E2-3F1B-44AE-8A4D-E3A2F2554899}">
      <dsp:nvSpPr>
        <dsp:cNvPr id="0" name=""/>
        <dsp:cNvSpPr/>
      </dsp:nvSpPr>
      <dsp:spPr>
        <a:xfrm>
          <a:off x="3317843" y="1290954"/>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2 Get/Prepare Data</a:t>
          </a:r>
        </a:p>
      </dsp:txBody>
      <dsp:txXfrm>
        <a:off x="3517792" y="1490903"/>
        <a:ext cx="965436" cy="965436"/>
      </dsp:txXfrm>
    </dsp:sp>
    <dsp:sp modelId="{DF1BCFFA-1A13-4ECE-ABE7-2B0C98FB72CA}">
      <dsp:nvSpPr>
        <dsp:cNvPr id="0" name=""/>
        <dsp:cNvSpPr/>
      </dsp:nvSpPr>
      <dsp:spPr>
        <a:xfrm rot="6480000">
          <a:off x="3505430" y="2708370"/>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3576699" y="2748750"/>
        <a:ext cx="254078" cy="276480"/>
      </dsp:txXfrm>
    </dsp:sp>
    <dsp:sp modelId="{AF00E959-5C43-48CD-A97C-060033D2AB03}">
      <dsp:nvSpPr>
        <dsp:cNvPr id="0" name=""/>
        <dsp:cNvSpPr/>
      </dsp:nvSpPr>
      <dsp:spPr>
        <a:xfrm>
          <a:off x="2684302" y="3240791"/>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3</a:t>
          </a:r>
        </a:p>
        <a:p>
          <a:pPr marL="0" lvl="0" indent="0" algn="ctr" defTabSz="622300">
            <a:lnSpc>
              <a:spcPct val="90000"/>
            </a:lnSpc>
            <a:spcBef>
              <a:spcPct val="0"/>
            </a:spcBef>
            <a:spcAft>
              <a:spcPct val="35000"/>
            </a:spcAft>
            <a:buNone/>
          </a:pPr>
          <a:r>
            <a:rPr lang="en-US" sz="1400" kern="1200" dirty="0"/>
            <a:t>Develop Model</a:t>
          </a:r>
        </a:p>
      </dsp:txBody>
      <dsp:txXfrm>
        <a:off x="2884251" y="3440740"/>
        <a:ext cx="965436" cy="965436"/>
      </dsp:txXfrm>
    </dsp:sp>
    <dsp:sp modelId="{828ADA7E-B440-4137-898B-7B4B8BC5694E}">
      <dsp:nvSpPr>
        <dsp:cNvPr id="0" name=""/>
        <dsp:cNvSpPr/>
      </dsp:nvSpPr>
      <dsp:spPr>
        <a:xfrm rot="10800000">
          <a:off x="2170668" y="3693058"/>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279558" y="3785218"/>
        <a:ext cx="254078" cy="276480"/>
      </dsp:txXfrm>
    </dsp:sp>
    <dsp:sp modelId="{A337D18A-A4B8-4BE0-8517-DCC85697C88E}">
      <dsp:nvSpPr>
        <dsp:cNvPr id="0" name=""/>
        <dsp:cNvSpPr/>
      </dsp:nvSpPr>
      <dsp:spPr>
        <a:xfrm>
          <a:off x="634122" y="3240791"/>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4</a:t>
          </a:r>
        </a:p>
        <a:p>
          <a:pPr marL="0" lvl="0" indent="0" algn="ctr" defTabSz="622300">
            <a:lnSpc>
              <a:spcPct val="90000"/>
            </a:lnSpc>
            <a:spcBef>
              <a:spcPct val="0"/>
            </a:spcBef>
            <a:spcAft>
              <a:spcPct val="35000"/>
            </a:spcAft>
            <a:buNone/>
          </a:pPr>
          <a:r>
            <a:rPr lang="en-US" sz="1400" kern="1200" dirty="0"/>
            <a:t>Deploy Model</a:t>
          </a:r>
        </a:p>
      </dsp:txBody>
      <dsp:txXfrm>
        <a:off x="834071" y="3440740"/>
        <a:ext cx="965436" cy="965436"/>
      </dsp:txXfrm>
    </dsp:sp>
    <dsp:sp modelId="{9A72A26C-5978-4FF1-9093-4D54A75560AF}">
      <dsp:nvSpPr>
        <dsp:cNvPr id="0" name=""/>
        <dsp:cNvSpPr/>
      </dsp:nvSpPr>
      <dsp:spPr>
        <a:xfrm rot="15120000">
          <a:off x="821709" y="2727910"/>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892978" y="2871850"/>
        <a:ext cx="254078" cy="276480"/>
      </dsp:txXfrm>
    </dsp:sp>
    <dsp:sp modelId="{38B5C9CA-1FA6-4B16-8DF0-3E2FA72359BD}">
      <dsp:nvSpPr>
        <dsp:cNvPr id="0" name=""/>
        <dsp:cNvSpPr/>
      </dsp:nvSpPr>
      <dsp:spPr>
        <a:xfrm>
          <a:off x="582" y="1290954"/>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5</a:t>
          </a:r>
        </a:p>
        <a:p>
          <a:pPr marL="0" lvl="0" indent="0" algn="ctr" defTabSz="622300">
            <a:lnSpc>
              <a:spcPct val="90000"/>
            </a:lnSpc>
            <a:spcBef>
              <a:spcPct val="0"/>
            </a:spcBef>
            <a:spcAft>
              <a:spcPct val="35000"/>
            </a:spcAft>
            <a:buNone/>
          </a:pPr>
          <a:r>
            <a:rPr lang="en-US" sz="1400" kern="1200" dirty="0"/>
            <a:t>Evaluate / Track Performance</a:t>
          </a:r>
        </a:p>
      </dsp:txBody>
      <dsp:txXfrm>
        <a:off x="200531" y="1490903"/>
        <a:ext cx="965436" cy="965436"/>
      </dsp:txXfrm>
    </dsp:sp>
    <dsp:sp modelId="{66FC7FA2-FEBD-4CF1-9360-0B12A7BD5B9B}">
      <dsp:nvSpPr>
        <dsp:cNvPr id="0" name=""/>
        <dsp:cNvSpPr/>
      </dsp:nvSpPr>
      <dsp:spPr>
        <a:xfrm rot="19440000">
          <a:off x="1322769" y="1146726"/>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333167" y="1270888"/>
        <a:ext cx="254078" cy="276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ACFFD-3C32-45B5-A024-7D8CD673771C}">
      <dsp:nvSpPr>
        <dsp:cNvPr id="0" name=""/>
        <dsp:cNvSpPr/>
      </dsp:nvSpPr>
      <dsp:spPr>
        <a:xfrm>
          <a:off x="1874366" y="42680"/>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3.1</a:t>
          </a:r>
        </a:p>
        <a:p>
          <a:pPr marL="0" lvl="0" indent="0" algn="ctr" defTabSz="488950">
            <a:lnSpc>
              <a:spcPct val="90000"/>
            </a:lnSpc>
            <a:spcBef>
              <a:spcPct val="0"/>
            </a:spcBef>
            <a:spcAft>
              <a:spcPct val="35000"/>
            </a:spcAft>
            <a:buNone/>
          </a:pPr>
          <a:r>
            <a:rPr lang="en-US" sz="1100" kern="1200" dirty="0"/>
            <a:t>Analysis/ Metric definition</a:t>
          </a:r>
        </a:p>
      </dsp:txBody>
      <dsp:txXfrm>
        <a:off x="1874366" y="42680"/>
        <a:ext cx="731939" cy="731939"/>
      </dsp:txXfrm>
    </dsp:sp>
    <dsp:sp modelId="{56BE076D-F7E6-459C-898D-C48A8889B285}">
      <dsp:nvSpPr>
        <dsp:cNvPr id="0" name=""/>
        <dsp:cNvSpPr/>
      </dsp:nvSpPr>
      <dsp:spPr>
        <a:xfrm>
          <a:off x="153199" y="21579"/>
          <a:ext cx="2743471" cy="2743471"/>
        </a:xfrm>
        <a:prstGeom prst="circularArrow">
          <a:avLst>
            <a:gd name="adj1" fmla="val 5202"/>
            <a:gd name="adj2" fmla="val 336081"/>
            <a:gd name="adj3" fmla="val 21292558"/>
            <a:gd name="adj4" fmla="val 19766838"/>
            <a:gd name="adj5" fmla="val 60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00A775-0DDC-45B5-8038-6B9F15E13EF5}">
      <dsp:nvSpPr>
        <dsp:cNvPr id="0" name=""/>
        <dsp:cNvSpPr/>
      </dsp:nvSpPr>
      <dsp:spPr>
        <a:xfrm>
          <a:off x="2316509" y="1403454"/>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3.2</a:t>
          </a:r>
        </a:p>
        <a:p>
          <a:pPr marL="0" lvl="0" indent="0" algn="ctr" defTabSz="488950">
            <a:lnSpc>
              <a:spcPct val="90000"/>
            </a:lnSpc>
            <a:spcBef>
              <a:spcPct val="0"/>
            </a:spcBef>
            <a:spcAft>
              <a:spcPct val="35000"/>
            </a:spcAft>
            <a:buNone/>
          </a:pPr>
          <a:r>
            <a:rPr lang="en-US" sz="1100" kern="1200" dirty="0"/>
            <a:t>Feature Engineering</a:t>
          </a:r>
        </a:p>
      </dsp:txBody>
      <dsp:txXfrm>
        <a:off x="2316509" y="1403454"/>
        <a:ext cx="731939" cy="731939"/>
      </dsp:txXfrm>
    </dsp:sp>
    <dsp:sp modelId="{A29DCF89-BF88-4E11-A633-22CD9DCD9666}">
      <dsp:nvSpPr>
        <dsp:cNvPr id="0" name=""/>
        <dsp:cNvSpPr/>
      </dsp:nvSpPr>
      <dsp:spPr>
        <a:xfrm>
          <a:off x="153199" y="21579"/>
          <a:ext cx="2743471" cy="2743471"/>
        </a:xfrm>
        <a:prstGeom prst="circularArrow">
          <a:avLst>
            <a:gd name="adj1" fmla="val 5202"/>
            <a:gd name="adj2" fmla="val 336081"/>
            <a:gd name="adj3" fmla="val 4013989"/>
            <a:gd name="adj4" fmla="val 2254084"/>
            <a:gd name="adj5" fmla="val 6070"/>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9DC0BC-9253-4192-A897-B853274FF7AA}">
      <dsp:nvSpPr>
        <dsp:cNvPr id="0" name=""/>
        <dsp:cNvSpPr/>
      </dsp:nvSpPr>
      <dsp:spPr>
        <a:xfrm>
          <a:off x="1158965" y="2244459"/>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3.3</a:t>
          </a:r>
        </a:p>
        <a:p>
          <a:pPr marL="0" lvl="0" indent="0" algn="ctr" defTabSz="488950">
            <a:lnSpc>
              <a:spcPct val="90000"/>
            </a:lnSpc>
            <a:spcBef>
              <a:spcPct val="0"/>
            </a:spcBef>
            <a:spcAft>
              <a:spcPct val="35000"/>
            </a:spcAft>
            <a:buNone/>
          </a:pPr>
          <a:r>
            <a:rPr lang="en-US" sz="1100" kern="1200" dirty="0"/>
            <a:t>Model Training</a:t>
          </a:r>
        </a:p>
      </dsp:txBody>
      <dsp:txXfrm>
        <a:off x="1158965" y="2244459"/>
        <a:ext cx="731939" cy="731939"/>
      </dsp:txXfrm>
    </dsp:sp>
    <dsp:sp modelId="{D609ACAE-4C88-49E2-8C21-E50FAF8EEF10}">
      <dsp:nvSpPr>
        <dsp:cNvPr id="0" name=""/>
        <dsp:cNvSpPr/>
      </dsp:nvSpPr>
      <dsp:spPr>
        <a:xfrm>
          <a:off x="153199" y="21579"/>
          <a:ext cx="2743471" cy="2743471"/>
        </a:xfrm>
        <a:prstGeom prst="circularArrow">
          <a:avLst>
            <a:gd name="adj1" fmla="val 5202"/>
            <a:gd name="adj2" fmla="val 336081"/>
            <a:gd name="adj3" fmla="val 8209835"/>
            <a:gd name="adj4" fmla="val 6449930"/>
            <a:gd name="adj5" fmla="val 6070"/>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87F04E-1A5B-448B-8556-DA1C136E59DA}">
      <dsp:nvSpPr>
        <dsp:cNvPr id="0" name=""/>
        <dsp:cNvSpPr/>
      </dsp:nvSpPr>
      <dsp:spPr>
        <a:xfrm>
          <a:off x="1421" y="1403454"/>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3.4</a:t>
          </a:r>
        </a:p>
        <a:p>
          <a:pPr marL="0" lvl="0" indent="0" algn="ctr" defTabSz="488950">
            <a:lnSpc>
              <a:spcPct val="90000"/>
            </a:lnSpc>
            <a:spcBef>
              <a:spcPct val="0"/>
            </a:spcBef>
            <a:spcAft>
              <a:spcPct val="35000"/>
            </a:spcAft>
            <a:buNone/>
          </a:pPr>
          <a:r>
            <a:rPr lang="en-US" sz="1100" kern="1200" dirty="0"/>
            <a:t>Parameter Tuning</a:t>
          </a:r>
        </a:p>
      </dsp:txBody>
      <dsp:txXfrm>
        <a:off x="1421" y="1403454"/>
        <a:ext cx="731939" cy="731939"/>
      </dsp:txXfrm>
    </dsp:sp>
    <dsp:sp modelId="{43BC5222-2A2A-4DE1-B1E2-619CDB27BFD4}">
      <dsp:nvSpPr>
        <dsp:cNvPr id="0" name=""/>
        <dsp:cNvSpPr/>
      </dsp:nvSpPr>
      <dsp:spPr>
        <a:xfrm>
          <a:off x="153199" y="21579"/>
          <a:ext cx="2743471" cy="2743471"/>
        </a:xfrm>
        <a:prstGeom prst="circularArrow">
          <a:avLst>
            <a:gd name="adj1" fmla="val 5202"/>
            <a:gd name="adj2" fmla="val 336081"/>
            <a:gd name="adj3" fmla="val 12297080"/>
            <a:gd name="adj4" fmla="val 10771361"/>
            <a:gd name="adj5" fmla="val 6070"/>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9E113D-B3F5-43F8-A6E3-371B463FE7AB}">
      <dsp:nvSpPr>
        <dsp:cNvPr id="0" name=""/>
        <dsp:cNvSpPr/>
      </dsp:nvSpPr>
      <dsp:spPr>
        <a:xfrm>
          <a:off x="443564" y="42680"/>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3.5</a:t>
          </a:r>
        </a:p>
        <a:p>
          <a:pPr marL="0" lvl="0" indent="0" algn="ctr" defTabSz="488950">
            <a:lnSpc>
              <a:spcPct val="90000"/>
            </a:lnSpc>
            <a:spcBef>
              <a:spcPct val="0"/>
            </a:spcBef>
            <a:spcAft>
              <a:spcPct val="35000"/>
            </a:spcAft>
            <a:buNone/>
          </a:pPr>
          <a:r>
            <a:rPr lang="en-US" sz="1100" kern="1200" dirty="0"/>
            <a:t>Evaluation</a:t>
          </a:r>
        </a:p>
      </dsp:txBody>
      <dsp:txXfrm>
        <a:off x="443564" y="42680"/>
        <a:ext cx="731939" cy="731939"/>
      </dsp:txXfrm>
    </dsp:sp>
    <dsp:sp modelId="{ADB0B3F4-F058-41F4-89A8-79B7B0F5DE07}">
      <dsp:nvSpPr>
        <dsp:cNvPr id="0" name=""/>
        <dsp:cNvSpPr/>
      </dsp:nvSpPr>
      <dsp:spPr>
        <a:xfrm>
          <a:off x="153199" y="21579"/>
          <a:ext cx="2743471" cy="2743471"/>
        </a:xfrm>
        <a:prstGeom prst="circularArrow">
          <a:avLst>
            <a:gd name="adj1" fmla="val 5202"/>
            <a:gd name="adj2" fmla="val 336081"/>
            <a:gd name="adj3" fmla="val 16864980"/>
            <a:gd name="adj4" fmla="val 15198939"/>
            <a:gd name="adj5" fmla="val 6070"/>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BB7F5C-3D5C-465F-8324-8C3675BC0F57}" type="datetimeFigureOut">
              <a:rPr lang="en-US" smtClean="0"/>
              <a:t>7/12/2017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A28BC-1B8D-4AB7-8108-BFC219695C50}" type="slidenum">
              <a:rPr lang="en-US" smtClean="0"/>
              <a:t>‹#›</a:t>
            </a:fld>
            <a:endParaRPr lang="en-US"/>
          </a:p>
        </p:txBody>
      </p:sp>
    </p:spTree>
    <p:extLst>
      <p:ext uri="{BB962C8B-B14F-4D97-AF65-F5344CB8AC3E}">
        <p14:creationId xmlns:p14="http://schemas.microsoft.com/office/powerpoint/2010/main" val="19596800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37606-B690-456C-82AA-A01378DD32E9}" type="datetimeFigureOut">
              <a:rPr lang="en-US" smtClean="0"/>
              <a:t>7/12/2017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B346B2-E8EF-43C1-9AB2-48101FFD65C8}" type="slidenum">
              <a:rPr lang="en-US" smtClean="0"/>
              <a:t>‹#›</a:t>
            </a:fld>
            <a:endParaRPr lang="en-US"/>
          </a:p>
        </p:txBody>
      </p:sp>
    </p:spTree>
    <p:extLst>
      <p:ext uri="{BB962C8B-B14F-4D97-AF65-F5344CB8AC3E}">
        <p14:creationId xmlns:p14="http://schemas.microsoft.com/office/powerpoint/2010/main" val="700942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youtube.com/watch?v=fN8Cixcc5yg&amp;feature=youtu.be"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customers.microsoft.com/Pages/CustomerStory.aspx?recid=11257"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microsoft.com/windowsembedded/en-us/internet-of-things-customer-stories.aspx?id=9"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youtube.com/watch?v=fN8Cixcc5yg&amp;feature=youtu.be"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customers.microsoft.com/Pages/CustomerStory.aspx?recid=11257"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customers.microsoft.com/Pages/CustomerStory.aspx?recid=8576"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www.microsoft.com/windowsembedded/en-us/internet-of-things-customer-stories.aspx?id=9"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s.du.edu/~mitchell/mario_books/Neural_Networks_for_Pattern_Recognition_-_Christopher_Bishop.pdf"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users.isr.ist.utl.pt/~wurmd/Livros/school/Bishop%20-%20Pattern%20Recognition%20And%20Machine%20Learning%20-%20Springer%20%202006.pdf"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customers.microsoft.com/Pages/CustomerStory.aspx?recid=8576"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www.microsoft.com/windowsembedded/en-us/internet-of-things-customer-stories.aspx?id=9" TargetMode="Externa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youtube.com/watch?v=fN8Cixcc5yg&amp;feature=youtu.be"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customers.microsoft.com/Pages/CustomerStory.aspx?recid=11257"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0" kern="1200" baseline="0" dirty="0">
                <a:solidFill>
                  <a:schemeClr val="tx1"/>
                </a:solidFill>
                <a:effectLst/>
                <a:latin typeface="Segoe UI Light" pitchFamily="34" charset="0"/>
                <a:ea typeface="+mn-ea"/>
                <a:cs typeface="+mn-cs"/>
              </a:rPr>
              <a:t>Machine Learning is a term that is not widely understood, perhaps you think of it as artificial intelligence or robotics or any number of things. It’s helpful to start with how Microsoft thinks of machine learning. Machine learning means computers that become smarter with experience. What do we mean by </a:t>
            </a:r>
            <a:r>
              <a:rPr lang="en-US" sz="900" b="1" kern="1200" baseline="0" dirty="0">
                <a:solidFill>
                  <a:schemeClr val="tx1"/>
                </a:solidFill>
                <a:effectLst/>
                <a:latin typeface="Segoe UI Light" pitchFamily="34" charset="0"/>
                <a:ea typeface="+mn-ea"/>
                <a:cs typeface="+mn-cs"/>
              </a:rPr>
              <a:t>experience</a:t>
            </a:r>
            <a:r>
              <a:rPr lang="en-US" sz="900" b="0" kern="1200" baseline="0" dirty="0">
                <a:solidFill>
                  <a:schemeClr val="tx1"/>
                </a:solidFill>
                <a:effectLst/>
                <a:latin typeface="Segoe UI Light" pitchFamily="34" charset="0"/>
                <a:ea typeface="+mn-ea"/>
                <a:cs typeface="+mn-cs"/>
              </a:rPr>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0" kern="1200" baseline="0" dirty="0">
                <a:solidFill>
                  <a:schemeClr val="tx1"/>
                </a:solidFill>
                <a:effectLst/>
                <a:latin typeface="Segoe UI Light" pitchFamily="34" charset="0"/>
                <a:ea typeface="+mn-ea"/>
                <a:cs typeface="+mn-cs"/>
              </a:rPr>
              <a:t>Experience is past data + human input. And that </a:t>
            </a:r>
            <a:r>
              <a:rPr lang="en-US" sz="900" b="1" kern="1200" baseline="0" dirty="0">
                <a:solidFill>
                  <a:schemeClr val="tx1"/>
                </a:solidFill>
                <a:effectLst/>
                <a:latin typeface="Segoe UI Light" pitchFamily="34" charset="0"/>
                <a:ea typeface="+mn-ea"/>
                <a:cs typeface="+mn-cs"/>
              </a:rPr>
              <a:t>past data </a:t>
            </a:r>
            <a:r>
              <a:rPr lang="en-US" sz="900" b="0" kern="1200" baseline="0" dirty="0">
                <a:solidFill>
                  <a:schemeClr val="tx1"/>
                </a:solidFill>
                <a:effectLst/>
                <a:latin typeface="Segoe UI Light" pitchFamily="34" charset="0"/>
                <a:ea typeface="+mn-ea"/>
                <a:cs typeface="+mn-cs"/>
              </a:rPr>
              <a:t>is often huge – the quantity of data is doubling about every 18 months and that’s only increasing from here. Computers can consider far more variables than a human making the same decision.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0" kern="1200" baseline="0" dirty="0">
                <a:solidFill>
                  <a:schemeClr val="tx1"/>
                </a:solidFill>
                <a:effectLst/>
                <a:latin typeface="Segoe UI Light" pitchFamily="34" charset="0"/>
                <a:ea typeface="+mn-ea"/>
                <a:cs typeface="+mn-cs"/>
              </a:rPr>
              <a:t>And what do we mean by </a:t>
            </a:r>
            <a:r>
              <a:rPr lang="en-US" sz="900" b="1" kern="1200" baseline="0" dirty="0">
                <a:solidFill>
                  <a:schemeClr val="tx1"/>
                </a:solidFill>
                <a:effectLst/>
                <a:latin typeface="Segoe UI Light" pitchFamily="34" charset="0"/>
                <a:ea typeface="+mn-ea"/>
                <a:cs typeface="+mn-cs"/>
              </a:rPr>
              <a:t>human input</a:t>
            </a:r>
            <a:r>
              <a:rPr lang="en-US" sz="900" b="0" kern="1200" baseline="0" dirty="0">
                <a:solidFill>
                  <a:schemeClr val="tx1"/>
                </a:solidFill>
                <a:effectLst/>
                <a:latin typeface="Segoe UI Light" pitchFamily="34" charset="0"/>
                <a:ea typeface="+mn-ea"/>
                <a:cs typeface="+mn-cs"/>
              </a:rPr>
              <a:t>? Human input takes two forms – the input of the user who is either communicating that the output is what they are looking to see or not. In the case that it’s not, the machine can either self-adjust to deliver better results moving forward or the advanced analytic developer or data scientist can make those changes to the model. Let’s look at examples from our own work over many years. </a:t>
            </a: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i="1" baseline="0" dirty="0"/>
              <a:t>WASH video: </a:t>
            </a:r>
          </a:p>
          <a:p>
            <a:pPr marL="0" marR="0" indent="0" algn="l" defTabSz="932742" rtl="0" eaLnBrk="1" fontAlgn="auto" latinLnBrk="0" hangingPunct="1">
              <a:lnSpc>
                <a:spcPct val="90000"/>
              </a:lnSpc>
              <a:spcBef>
                <a:spcPts val="0"/>
              </a:spcBef>
              <a:spcAft>
                <a:spcPts val="340"/>
              </a:spcAft>
              <a:buClrTx/>
              <a:buSzTx/>
              <a:buFontTx/>
              <a:buNone/>
              <a:tabLst/>
              <a:defRPr/>
            </a:pPr>
            <a:r>
              <a:rPr lang="en-US" b="0" baseline="0" dirty="0"/>
              <a:t>https://www.youtube.com/watch?v=iIYU1Xfhr8g&amp;feature=youtu.be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0" baseline="0" dirty="0"/>
          </a:p>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12:49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8807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Goto</a:t>
            </a:r>
            <a:r>
              <a:rPr lang="en-US" dirty="0"/>
              <a:t> https://www.projectoxford.ai/demo/visions#Analysis and</a:t>
            </a:r>
            <a:r>
              <a:rPr lang="en-US" baseline="0" dirty="0"/>
              <a:t> analyze this image to find its accent color</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11</a:t>
            </a:fld>
            <a:endParaRPr lang="en-US"/>
          </a:p>
        </p:txBody>
      </p:sp>
    </p:spTree>
    <p:extLst>
      <p:ext uri="{BB962C8B-B14F-4D97-AF65-F5344CB8AC3E}">
        <p14:creationId xmlns:p14="http://schemas.microsoft.com/office/powerpoint/2010/main" val="3622405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use accent color,</a:t>
            </a:r>
            <a:r>
              <a:rPr lang="en-US" baseline="0" dirty="0"/>
              <a:t> case study.</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12</a:t>
            </a:fld>
            <a:endParaRPr lang="en-US"/>
          </a:p>
        </p:txBody>
      </p:sp>
    </p:spTree>
    <p:extLst>
      <p:ext uri="{BB962C8B-B14F-4D97-AF65-F5344CB8AC3E}">
        <p14:creationId xmlns:p14="http://schemas.microsoft.com/office/powerpoint/2010/main" val="551775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How to use accent color,</a:t>
            </a:r>
            <a:r>
              <a:rPr lang="en-US" baseline="0" dirty="0"/>
              <a:t> case study.</a:t>
            </a:r>
            <a:endParaRPr lang="en-US" dirty="0"/>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13</a:t>
            </a:fld>
            <a:endParaRPr lang="en-US"/>
          </a:p>
        </p:txBody>
      </p:sp>
    </p:spTree>
    <p:extLst>
      <p:ext uri="{BB962C8B-B14F-4D97-AF65-F5344CB8AC3E}">
        <p14:creationId xmlns:p14="http://schemas.microsoft.com/office/powerpoint/2010/main" val="1169477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Ready to use ML API published on Azure </a:t>
            </a:r>
            <a:r>
              <a:rPr lang="en-US" dirty="0" err="1"/>
              <a:t>Datamarket</a:t>
            </a:r>
            <a:r>
              <a:rPr lang="en-US" baseline="0" dirty="0"/>
              <a:t> place. A showcase of production ML solution in action (This can be used i.e. in shopping websites to see user reviews about a product etc.)</a:t>
            </a:r>
            <a:endParaRPr lang="en-US" dirty="0"/>
          </a:p>
          <a:p>
            <a:endParaRPr lang="en-US" dirty="0"/>
          </a:p>
          <a:p>
            <a:r>
              <a:rPr lang="en-US" dirty="0"/>
              <a:t>Test by yourself some of the reviews comments on Expedia or other online shopping sites.</a:t>
            </a:r>
            <a:r>
              <a:rPr lang="en-US" baseline="0" dirty="0"/>
              <a:t> Copy/paste user comments to see the analyze result. If sentiment result shows higher percentage number, it means it is positive. If the percentage is low than it is a negative comment.</a:t>
            </a:r>
          </a:p>
          <a:p>
            <a:endParaRPr lang="en-US" baseline="0" dirty="0"/>
          </a:p>
          <a:p>
            <a:r>
              <a:rPr lang="en-US" dirty="0"/>
              <a:t>https://text-analytics-demo.azurewebsites.net/</a:t>
            </a:r>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14</a:t>
            </a:fld>
            <a:endParaRPr lang="en-US"/>
          </a:p>
        </p:txBody>
      </p:sp>
    </p:spTree>
    <p:extLst>
      <p:ext uri="{BB962C8B-B14F-4D97-AF65-F5344CB8AC3E}">
        <p14:creationId xmlns:p14="http://schemas.microsoft.com/office/powerpoint/2010/main" val="3718096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3700" y="692150"/>
            <a:ext cx="6146800" cy="3457575"/>
          </a:xfrm>
        </p:spPr>
      </p:sp>
      <p:sp>
        <p:nvSpPr>
          <p:cNvPr id="3" name="Notes Placeholder 2"/>
          <p:cNvSpPr>
            <a:spLocks noGrp="1"/>
          </p:cNvSpPr>
          <p:nvPr>
            <p:ph type="body" idx="1"/>
          </p:nvPr>
        </p:nvSpPr>
        <p:spPr/>
        <p:txBody>
          <a:bodyPr>
            <a:normAutofit fontScale="92500"/>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I mentioned</a:t>
            </a:r>
            <a:r>
              <a:rPr lang="en-US" baseline="0" dirty="0"/>
              <a:t> earlier that data science and machine learning have been around a long time. This begs the question as to why it’s not being used more broadly. Essentially until now, this technology has been restricted to those with deep knowledge and deep pockets, available only to a specialized or well funded few.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Frankly, this work has</a:t>
            </a:r>
            <a:r>
              <a:rPr lang="en-US" baseline="0" dirty="0"/>
              <a:t> been </a:t>
            </a:r>
            <a:r>
              <a:rPr lang="en-US" b="1" baseline="0" dirty="0"/>
              <a:t>expensive</a:t>
            </a:r>
            <a:r>
              <a:rPr lang="en-US" baseline="0" dirty="0"/>
              <a:t>. Our competitors are charging $100,000 a site license just to walk up to this solution, which doesn’t even speak to the time and cost to actually implement.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Second, the data management side is really cumbersome – in many cases we see the folks who are doing the data science work sitting in their own department – finance, operations, marketing – with access only to their </a:t>
            </a:r>
            <a:r>
              <a:rPr lang="en-US" b="1" baseline="0" dirty="0" err="1"/>
              <a:t>siloed</a:t>
            </a:r>
            <a:r>
              <a:rPr lang="en-US" b="1" baseline="0" dirty="0"/>
              <a:t> data </a:t>
            </a:r>
            <a:r>
              <a:rPr lang="en-US" baseline="0" dirty="0"/>
              <a:t>and zero connection to the data sources they need in the greater organization.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Third, even if they have access to the data, they’re still often working in a vacuum on languages like R or Python that are completely unfamiliar to the rest of the development team.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Lastly, if they are able to solve all of these challenges, they then reach a roadblock actually putting their model into production, with models either becoming stale as they wait to be deployed or growing stale in production because the process to get them there was too time consuming to repeat.  </a:t>
            </a:r>
            <a:endParaRPr lang="en-US" baseline="0" dirty="0">
              <a:solidFill>
                <a:schemeClr val="tx1"/>
              </a:solidFill>
              <a:latin typeface="Segoe UI Light"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aseline="0" dirty="0">
              <a:solidFill>
                <a:schemeClr val="tx1"/>
              </a:solidFill>
              <a:latin typeface="Segoe UI Light"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aseline="0" dirty="0">
                <a:solidFill>
                  <a:schemeClr val="tx1"/>
                </a:solidFill>
                <a:latin typeface="Segoe UI Light" pitchFamily="34" charset="0"/>
              </a:rPr>
              <a:t>But now there is a solution to all this. How? The Cloud. The Cloud changes the game. </a:t>
            </a:r>
            <a:endParaRPr lang="en-US" dirty="0">
              <a:solidFill>
                <a:schemeClr val="tx1"/>
              </a:solidFill>
              <a:latin typeface="Segoe UI Light" pitchFamily="34" charset="0"/>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solidFill>
                <a:schemeClr val="tx1"/>
              </a:solidFill>
              <a:latin typeface="Segoe UI Light"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12:49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9471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it is</a:t>
            </a:r>
            <a:r>
              <a:rPr lang="en-US" baseline="0" dirty="0"/>
              <a:t> the science on data</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16</a:t>
            </a:fld>
            <a:endParaRPr lang="en-US"/>
          </a:p>
        </p:txBody>
      </p:sp>
    </p:spTree>
    <p:extLst>
      <p:ext uri="{BB962C8B-B14F-4D97-AF65-F5344CB8AC3E}">
        <p14:creationId xmlns:p14="http://schemas.microsoft.com/office/powerpoint/2010/main" val="2315926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ML aims to transform your data in to an intelligent</a:t>
            </a:r>
            <a:r>
              <a:rPr lang="en-US" baseline="0" dirty="0"/>
              <a:t> action</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18</a:t>
            </a:fld>
            <a:endParaRPr lang="en-US"/>
          </a:p>
        </p:txBody>
      </p:sp>
    </p:spTree>
    <p:extLst>
      <p:ext uri="{BB962C8B-B14F-4D97-AF65-F5344CB8AC3E}">
        <p14:creationId xmlns:p14="http://schemas.microsoft.com/office/powerpoint/2010/main" val="1338856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19</a:t>
            </a:fld>
            <a:endParaRPr lang="en-US"/>
          </a:p>
        </p:txBody>
      </p:sp>
    </p:spTree>
    <p:extLst>
      <p:ext uri="{BB962C8B-B14F-4D97-AF65-F5344CB8AC3E}">
        <p14:creationId xmlns:p14="http://schemas.microsoft.com/office/powerpoint/2010/main" val="148559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some</a:t>
            </a:r>
            <a:r>
              <a:rPr lang="en-US" baseline="0" dirty="0"/>
              <a:t> of the features of ML Studio</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20</a:t>
            </a:fld>
            <a:endParaRPr lang="en-US"/>
          </a:p>
        </p:txBody>
      </p:sp>
    </p:spTree>
    <p:extLst>
      <p:ext uri="{BB962C8B-B14F-4D97-AF65-F5344CB8AC3E}">
        <p14:creationId xmlns:p14="http://schemas.microsoft.com/office/powerpoint/2010/main" val="352349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a:t>
            </a:r>
            <a:r>
              <a:rPr lang="en-US" baseline="0" dirty="0"/>
              <a:t> built our machine learning solution as part of Azure so it comes with all the benefits of the cloud. Scalable, no new hardware investments, pay as you go, and as you see value. Let’s review a snapshot of the key benefits here. </a:t>
            </a:r>
          </a:p>
          <a:p>
            <a:endParaRPr lang="en-US" baseline="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First and foremost, it’s comes </a:t>
            </a:r>
            <a:r>
              <a:rPr lang="en-US" b="1" baseline="0" dirty="0"/>
              <a:t>fully managed</a:t>
            </a:r>
            <a:r>
              <a:rPr lang="en-US" baseline="0" dirty="0"/>
              <a:t>. </a:t>
            </a:r>
            <a:r>
              <a:rPr lang="en-US" dirty="0">
                <a:solidFill>
                  <a:schemeClr val="bg1"/>
                </a:solidFill>
                <a:ea typeface="Segoe UI" pitchFamily="34" charset="0"/>
                <a:cs typeface="Segoe UI" pitchFamily="34" charset="0"/>
              </a:rPr>
              <a:t>No software to install, no hardware to manage, and</a:t>
            </a:r>
            <a:r>
              <a:rPr lang="en-US" baseline="0" dirty="0">
                <a:solidFill>
                  <a:schemeClr val="bg1"/>
                </a:solidFill>
                <a:ea typeface="Segoe UI" pitchFamily="34" charset="0"/>
                <a:cs typeface="Segoe UI" pitchFamily="34" charset="0"/>
              </a:rPr>
              <a:t> </a:t>
            </a:r>
            <a:r>
              <a:rPr lang="en-US" dirty="0">
                <a:solidFill>
                  <a:schemeClr val="bg1"/>
                </a:solidFill>
                <a:ea typeface="Segoe UI" pitchFamily="34" charset="0"/>
                <a:cs typeface="Segoe UI" pitchFamily="34" charset="0"/>
              </a:rPr>
              <a:t>no updates to worry</a:t>
            </a:r>
            <a:r>
              <a:rPr lang="en-US" baseline="0" dirty="0">
                <a:solidFill>
                  <a:schemeClr val="bg1"/>
                </a:solidFill>
                <a:ea typeface="Segoe UI" pitchFamily="34" charset="0"/>
                <a:cs typeface="Segoe UI" pitchFamily="34" charset="0"/>
              </a:rPr>
              <a:t> about. </a:t>
            </a:r>
            <a:r>
              <a:rPr lang="en-US" dirty="0">
                <a:solidFill>
                  <a:schemeClr val="bg1"/>
                </a:solidFill>
                <a:ea typeface="Segoe UI" pitchFamily="34" charset="0"/>
                <a:cs typeface="Segoe UI" pitchFamily="34" charset="0"/>
              </a:rPr>
              <a:t>and one portal to view and update.</a:t>
            </a:r>
            <a:r>
              <a:rPr lang="en-US" baseline="0" dirty="0">
                <a:solidFill>
                  <a:schemeClr val="bg1"/>
                </a:solidFill>
                <a:ea typeface="Segoe UI" pitchFamily="34" charset="0"/>
                <a:cs typeface="Segoe UI" pitchFamily="34" charset="0"/>
              </a:rPr>
              <a:t> </a:t>
            </a:r>
            <a:r>
              <a:rPr lang="en-US" baseline="0" dirty="0"/>
              <a:t>And it’s all based in Azure, so there is one portal to manage, monitor and update the solution. No moving back and forth between technologies or struggling with integrations.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It’s </a:t>
            </a:r>
            <a:r>
              <a:rPr lang="en-US" b="1" baseline="0" dirty="0"/>
              <a:t>Integrated</a:t>
            </a:r>
            <a:r>
              <a:rPr lang="en-US" baseline="0" dirty="0"/>
              <a:t>. This is what customers expect from Microsoft and here we deliver in a space where ease of use is lacking today. The visual interface provides simple, drag, drop and connect features. Users can easily access it from anywhere, and share across geographies. </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Azure Machine Learning is the result of years of innovation, so it comes packed with </a:t>
            </a:r>
            <a:r>
              <a:rPr lang="en-US" b="1" baseline="0" dirty="0"/>
              <a:t>best in class algorithms </a:t>
            </a:r>
            <a:r>
              <a:rPr lang="en-US" baseline="0" dirty="0"/>
              <a:t>like the ones that power Bing and Xbox. There are sample experiments to help customers quickly get started, support for custom R solutions so customers don’t lose investments they’ve already made in machine learning—easily port over their current solutions – no wasted work. And it supports over 350 open source R packages.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And uniquely in the market customers can </a:t>
            </a:r>
            <a:r>
              <a:rPr lang="en-US" b="1" baseline="0" dirty="0"/>
              <a:t>deploy solutions in minutes.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12:49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7047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definition:</a:t>
            </a:r>
          </a:p>
          <a:p>
            <a:pPr lvl="1"/>
            <a:r>
              <a:rPr lang="en-US" dirty="0"/>
              <a:t>Machine learning develops algorithms for making </a:t>
            </a:r>
            <a:r>
              <a:rPr lang="en-US" b="1" dirty="0"/>
              <a:t>predictions (statistical sense)</a:t>
            </a:r>
            <a:r>
              <a:rPr lang="en-US" dirty="0"/>
              <a:t> from data *</a:t>
            </a:r>
          </a:p>
          <a:p>
            <a:pPr lvl="1"/>
            <a:r>
              <a:rPr lang="en-US" dirty="0"/>
              <a:t>Learning models from available training data, to make good predictions on unseen test data</a:t>
            </a:r>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a:t>
            </a:fld>
            <a:endParaRPr lang="en-US"/>
          </a:p>
        </p:txBody>
      </p:sp>
    </p:spTree>
    <p:extLst>
      <p:ext uri="{BB962C8B-B14F-4D97-AF65-F5344CB8AC3E}">
        <p14:creationId xmlns:p14="http://schemas.microsoft.com/office/powerpoint/2010/main" val="2333581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we’re changing all that through</a:t>
            </a:r>
            <a:r>
              <a:rPr lang="en-US" baseline="0" dirty="0"/>
              <a:t> our vision of </a:t>
            </a:r>
            <a:r>
              <a:rPr lang="en-US" b="1" baseline="0" dirty="0"/>
              <a:t>accessibility</a:t>
            </a:r>
            <a:r>
              <a:rPr lang="en-US" baseline="0" dirty="0"/>
              <a:t> to all</a:t>
            </a:r>
          </a:p>
          <a:p>
            <a:r>
              <a:rPr lang="en-US" baseline="0" dirty="0"/>
              <a:t>We first provide a </a:t>
            </a:r>
            <a:r>
              <a:rPr lang="en-US" b="1" baseline="0" dirty="0"/>
              <a:t>modeling experience that welcomes all skill levels</a:t>
            </a:r>
            <a:r>
              <a:rPr lang="en-US" baseline="0" dirty="0"/>
              <a:t>. Data scientists can use trusted algorithms from Xbox and Bing without writing one line of code. Or, more seasoned data scientists can mix and match with Python and R built in, or drop in their custom code. So – literally – the tool speaks their language. </a:t>
            </a:r>
          </a:p>
          <a:p>
            <a:r>
              <a:rPr lang="en-US" baseline="0" dirty="0"/>
              <a:t>Then we can </a:t>
            </a:r>
            <a:r>
              <a:rPr lang="en-US" b="1" baseline="0" dirty="0"/>
              <a:t>deploy in minutes as a web service – </a:t>
            </a:r>
            <a:r>
              <a:rPr lang="en-US" b="0" baseline="0" dirty="0"/>
              <a:t>the one-click deployment is unique to Microsoft </a:t>
            </a:r>
          </a:p>
          <a:p>
            <a:r>
              <a:rPr lang="en-US" b="0" baseline="0" dirty="0"/>
              <a:t>Then users of the product can both deploy their solution to the community through the </a:t>
            </a:r>
            <a:r>
              <a:rPr lang="en-US" b="1" baseline="0" dirty="0"/>
              <a:t>in-product Gallery </a:t>
            </a:r>
            <a:r>
              <a:rPr lang="en-US" b="0" i="1" baseline="0" dirty="0"/>
              <a:t>http://gallery.azureml.net/ </a:t>
            </a:r>
            <a:r>
              <a:rPr lang="en-US" b="0" baseline="0" dirty="0"/>
              <a:t>or learn best practices for their own solutions. They can then take it a step further with global scale through the </a:t>
            </a:r>
            <a:r>
              <a:rPr lang="en-US" b="1" baseline="0" dirty="0"/>
              <a:t>Azure Marketplace</a:t>
            </a:r>
            <a:r>
              <a:rPr lang="en-US" b="0" baseline="0" dirty="0"/>
              <a:t>, </a:t>
            </a:r>
            <a:r>
              <a:rPr lang="en-US" b="0" i="1" baseline="0" dirty="0"/>
              <a:t>https://datamarket.azure.com/browse?query=machine+learning </a:t>
            </a:r>
            <a:r>
              <a:rPr lang="en-US" b="0" baseline="0" dirty="0"/>
              <a:t>where partners and individuals can brand and monetize their solutions and developers can access them with no data science skills needed – </a:t>
            </a:r>
            <a:r>
              <a:rPr lang="en-US" b="1" baseline="0" dirty="0"/>
              <a:t>the data science is inside.</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536687-5192-40E7-8597-ECEE8C4401B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0127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customers generally benefit from Azure</a:t>
            </a:r>
            <a:r>
              <a:rPr lang="en-US" baseline="0" dirty="0"/>
              <a:t> ML</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24</a:t>
            </a:fld>
            <a:endParaRPr lang="en-US"/>
          </a:p>
        </p:txBody>
      </p:sp>
    </p:spTree>
    <p:extLst>
      <p:ext uri="{BB962C8B-B14F-4D97-AF65-F5344CB8AC3E}">
        <p14:creationId xmlns:p14="http://schemas.microsoft.com/office/powerpoint/2010/main" val="1324092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Stages to develop</a:t>
            </a:r>
            <a:r>
              <a:rPr lang="en-US" baseline="0" dirty="0"/>
              <a:t> end to end Azure ML solution. First you need an AML workspace... then you build a model under AML Studio, then publish it as web service and as an app (see text analytics demo in prior slides)</a:t>
            </a:r>
            <a:endParaRPr lang="en-US" dirty="0"/>
          </a:p>
        </p:txBody>
      </p:sp>
      <p:sp>
        <p:nvSpPr>
          <p:cNvPr id="4" name="Slide Number Placeholder 3"/>
          <p:cNvSpPr>
            <a:spLocks noGrp="1"/>
          </p:cNvSpPr>
          <p:nvPr>
            <p:ph type="sldNum" sz="quarter" idx="10"/>
          </p:nvPr>
        </p:nvSpPr>
        <p:spPr/>
        <p:txBody>
          <a:bodyPr/>
          <a:lstStyle/>
          <a:p>
            <a:fld id="{E3201F18-C7BD-4C07-B05C-F9BF48195D78}"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3668200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a:t>
            </a:r>
            <a:r>
              <a:rPr lang="en-US" dirty="0" err="1"/>
              <a:t>datamarket.azure.com</a:t>
            </a:r>
            <a:r>
              <a:rPr lang="en-US" dirty="0"/>
              <a:t>/</a:t>
            </a:r>
            <a:r>
              <a:rPr lang="en-US" dirty="0" err="1"/>
              <a:t>browse?query</a:t>
            </a:r>
            <a:r>
              <a:rPr lang="en-US" dirty="0"/>
              <a:t>=</a:t>
            </a:r>
            <a:r>
              <a:rPr lang="en-US" dirty="0" err="1"/>
              <a:t>machine+learning</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Some of the ready to use</a:t>
            </a:r>
            <a:r>
              <a:rPr lang="en-US" baseline="0" dirty="0"/>
              <a:t> ML </a:t>
            </a:r>
            <a:r>
              <a:rPr lang="en-US" baseline="0" dirty="0" err="1"/>
              <a:t>Api</a:t>
            </a:r>
            <a:r>
              <a:rPr lang="en-US" baseline="0" dirty="0"/>
              <a:t> available for end users.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Recently announced most of them as Microsoft Cognitive Services that is available under Microsoft Azure (new) portal. Search available services with “cognitive” keyword under new portal.</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 You can create i.e. face recognition</a:t>
            </a:r>
            <a:r>
              <a:rPr lang="en-US" baseline="0" dirty="0"/>
              <a:t> service under Azure portal to be used in apps.</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7/12/2017 12:49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561548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So let’s take a look at </a:t>
            </a:r>
            <a:r>
              <a:rPr lang="en-US" baseline="0" dirty="0"/>
              <a:t>the technology itself. The elegance of the solution is in its simplicity – something that has been lacking in the machine learning space which is a key reason this space has not improved in generations. But we are here to change this. </a:t>
            </a:r>
          </a:p>
          <a:p>
            <a:endParaRPr lang="en-US" baseline="0" dirty="0"/>
          </a:p>
          <a:p>
            <a:r>
              <a:rPr lang="en-US" baseline="0" dirty="0"/>
              <a:t>The first issue many enterprises face is data ingestion. With the cloud, you can bring in data sources with the ease of a drop down or drop your on-premises data set into the built in storage space. Users can then model in our development environment – Machine Learning Studio – where we’re offering R, Python and SQLite as first class citizens in addition to our world-class Microsoft algorithms. </a:t>
            </a:r>
          </a:p>
          <a:p>
            <a:endParaRPr lang="en-US" baseline="0" dirty="0"/>
          </a:p>
          <a:p>
            <a:r>
              <a:rPr lang="en-US" baseline="0" dirty="0"/>
              <a:t>The second issue – and often the primary one – is putting finished work into production in a way others can use. We’ve heard from many data scientists that they model in R on a Linux stack but then have to hand over their work to developers who need to translate that into another language to actually make it work. This time consuming and unnecessary process has been eliminated with our system, as the model is with a click transformed into a web service end-point that can run over any data, anywhere and connect to any solution or client. </a:t>
            </a:r>
          </a:p>
          <a:p>
            <a:endParaRPr lang="en-US" baseline="0" dirty="0"/>
          </a:p>
          <a:p>
            <a:r>
              <a:rPr lang="en-US" baseline="0" dirty="0"/>
              <a:t>Next, not only can this model be put into production for your company, it can be made available for the world on our Machine Learning Marketplace. Microsoft hosts your solution and markets it for you, while you have the freedom to brand and monetize as you see fit. We also offer a number of Microsoft solutions here.</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4767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the cloud, you can bring in data sources with the ease of a drop down or drop your on-premises data set into the built in storage space. Users can then model in our development environment – Machine Learning Studio – where we’re offering R, Python and SQLite as first class citizens in addition to our world-class Microsoft algorithms. </a:t>
            </a:r>
          </a:p>
          <a:p>
            <a:endParaRPr lang="en-US" baseline="0" dirty="0"/>
          </a:p>
          <a:p>
            <a:r>
              <a:rPr lang="en-US" baseline="0" dirty="0"/>
              <a:t>The second issue – and often the primary one – is putting finished work into production in a way others can use. We’ve heard from many data scientists that they model in R on a Linux stack but then have to hand over their work to developers who need to translate that into another language to actually make it work. This time consuming and unnecessary process has been eliminated with our system, as the model is with a click transformed into a web service end-point that can run over any data, anywhere and connect to any solution or client. </a:t>
            </a:r>
          </a:p>
          <a:p>
            <a:endParaRPr lang="en-US" baseline="0" dirty="0"/>
          </a:p>
          <a:p>
            <a:r>
              <a:rPr lang="en-US" baseline="0" dirty="0"/>
              <a:t>Next, not only can this model be put into production for your company, it can be made available for the world on our Machine Learning Marketplace. Microsoft hosts your solution and markets it for you, while you have the freedom to brand and monetize as you see fit. We also offer a number of Microsoft solutions here.</a:t>
            </a:r>
          </a:p>
        </p:txBody>
      </p:sp>
      <p:sp>
        <p:nvSpPr>
          <p:cNvPr id="4" name="Slide Number Placeholder 3"/>
          <p:cNvSpPr>
            <a:spLocks noGrp="1"/>
          </p:cNvSpPr>
          <p:nvPr>
            <p:ph type="sldNum" sz="quarter" idx="10"/>
          </p:nvPr>
        </p:nvSpPr>
        <p:spPr/>
        <p:txBody>
          <a:bodyPr/>
          <a:lstStyle/>
          <a:p>
            <a:fld id="{39B346B2-E8EF-43C1-9AB2-48101FFD65C8}" type="slidenum">
              <a:rPr lang="en-US" smtClean="0"/>
              <a:t>28</a:t>
            </a:fld>
            <a:endParaRPr lang="en-US"/>
          </a:p>
        </p:txBody>
      </p:sp>
    </p:spTree>
    <p:extLst>
      <p:ext uri="{BB962C8B-B14F-4D97-AF65-F5344CB8AC3E}">
        <p14:creationId xmlns:p14="http://schemas.microsoft.com/office/powerpoint/2010/main" val="407476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embrace</a:t>
            </a:r>
            <a:r>
              <a:rPr lang="en-US" baseline="0" dirty="0"/>
              <a:t> of open source continues with our GA release by now adding to our full support of R with new first class support for SQLite and Python. Just as you can with R, you can drop your custom Python code directly into ML Studio. </a:t>
            </a:r>
          </a:p>
          <a:p>
            <a:endParaRPr lang="en-US" baseline="0" dirty="0"/>
          </a:p>
          <a:p>
            <a:r>
              <a:rPr lang="en-US" baseline="0" dirty="0"/>
              <a:t>You can then combine your custom work with our world-class algorithms such as learning with counts, which allows you to digest terabytes of data – truly a Big Data solution in the cloud.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12:49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5351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as I’ve mentioned, no other</a:t>
            </a:r>
            <a:r>
              <a:rPr lang="en-US" baseline="0" dirty="0"/>
              <a:t> vendor offers the ability to deploy with one click – you can literally see the button here. It is simply powerful to be able to put your models into production and increase their usability for businesses, the community and the world. </a:t>
            </a:r>
          </a:p>
          <a:p>
            <a:endParaRPr lang="en-US" baseline="0" dirty="0"/>
          </a:p>
          <a:p>
            <a:r>
              <a:rPr lang="en-US" baseline="0" dirty="0"/>
              <a:t>And we’re enabling the community of Azure ML users by offering an in-product Gallery where you can discover solutions built by others, drop those directly into your workspace for experimentation and learning, as well as easily share your own work in the gallery with the same ease of use you experience with web service production. You can try this out by logging on to azure.com/ml and clicking “get started” to try our perpetually free version.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12:49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7181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6413" y="904875"/>
            <a:ext cx="8035926" cy="4519613"/>
          </a:xfrm>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9456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90B58A7-4721-4E96-841F-E2F566DBA11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5117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Microsoft has been working on machine</a:t>
            </a:r>
            <a:r>
              <a:rPr lang="en-US" baseline="0" dirty="0"/>
              <a:t> learning for over two decades. We formed Microsoft research back in 1991 to tackle the tough problems internally that we’re enabling you to tackle yourselves today.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When we think of learning from experience – past data + human input – a great example is Hotmail. Back in 1997, external email was a relatively new concept. There wasn’t a lot to go on in terms of what email the customer wants and what they do not. With the rise of email, also came spam – and lots of it. Some of those issues were easy – like Nigerian princes we learned pretty quickly don’t give away their fortunes to strangers. But what about “free offer” – maybe that free offer is something the customer always wanted. Maybe it’s something they’d never want. But that’s where the “human input” part comes in as data is being collected – that takes the form of the actual user of the email service saying “yes, this is junk” or “no, I want this” and then the data scientist learning in aggregate and making tweaks to the underlying model in response.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And we kept going with that learning – relying on past data and human input to solve problems like the best way home, which search results are most meaningful to the user and one of the toughest ones to tackle with Kinect. Kinect’s past data was all in the lab – we didn’t have a product in market that captured user input and translated that to active game play so we had to make up the variables. But that only takes us so far. The researchers told me that one thing they didn’t consider was people answering the phone while playing. This happens a lot – and Kinect at first was translating this as a wild motion in the game play – essentially crashing people’s cars or any number of unintended consequences. That was the human input we rely on, which allowed us to learn quickly and adjust the underlying model to ensure that answering the phone would not be considered part of the game moving forward.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Skype translator is another huge machine learning problem to solve if you think of all the ways a person who is speaking English can pronounce the same word – tom-A-to or tom-AH-to – that’s the same word in French so Skype has to adjust quickly to ensure all the millions of variables are considered.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But what about using all this learning to </a:t>
            </a:r>
            <a:r>
              <a:rPr lang="en-US" b="1" baseline="0" dirty="0"/>
              <a:t>predict what’s next</a:t>
            </a:r>
            <a:r>
              <a:rPr lang="en-US" baseline="0" dirty="0"/>
              <a:t>? Many of the same algorithms running behind the scenes of our products in market today are available within Azure ML, allowing you to take your own past data and learn from it what will happen in the future for your business. </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12:49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58990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90B58A7-4721-4E96-841F-E2F566DBA11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5054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A1D164-B33D-4403-8B09-EB3C0309BC7D}"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7/12/2017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77339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solidFill>
                <a:schemeClr val="accent2"/>
              </a:solidFill>
            </a:endParaRPr>
          </a:p>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12:49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40614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FFFFFF"/>
                    </a:gs>
                    <a:gs pos="100000">
                      <a:srgbClr val="FFFFFF"/>
                    </a:gs>
                  </a:gsLst>
                  <a:lin ang="5400000" scaled="0"/>
                </a:gradFill>
                <a:latin typeface="Segoe UI"/>
              </a:rPr>
              <a:t>How that connected experience offered differentiation to</a:t>
            </a:r>
            <a:r>
              <a:rPr lang="en-US" sz="900" baseline="0" dirty="0">
                <a:gradFill>
                  <a:gsLst>
                    <a:gs pos="1250">
                      <a:srgbClr val="FFFFFF"/>
                    </a:gs>
                    <a:gs pos="100000">
                      <a:srgbClr val="FFFFFF"/>
                    </a:gs>
                  </a:gsLst>
                  <a:lin ang="5400000" scaled="0"/>
                </a:gradFill>
                <a:latin typeface="Segoe UI"/>
              </a:rPr>
              <a:t> Pier 1.</a:t>
            </a:r>
          </a:p>
          <a:p>
            <a:pPr>
              <a:buClr>
                <a:srgbClr val="0072C6"/>
              </a:buClr>
            </a:pPr>
            <a:r>
              <a:rPr lang="en-US" sz="900" b="1" dirty="0">
                <a:gradFill>
                  <a:gsLst>
                    <a:gs pos="13869">
                      <a:schemeClr val="tx1"/>
                    </a:gs>
                    <a:gs pos="42000">
                      <a:schemeClr val="tx1"/>
                    </a:gs>
                  </a:gsLst>
                  <a:lin ang="5400000" scaled="0"/>
                </a:gradFill>
              </a:rPr>
              <a:t>Deliver the right message at the best time </a:t>
            </a:r>
            <a:r>
              <a:rPr lang="en-US" sz="900" dirty="0">
                <a:gradFill>
                  <a:gsLst>
                    <a:gs pos="13869">
                      <a:schemeClr val="tx1"/>
                    </a:gs>
                    <a:gs pos="42000">
                      <a:schemeClr val="tx1"/>
                    </a:gs>
                  </a:gsLst>
                  <a:lin ang="5400000" scaled="0"/>
                </a:gradFill>
              </a:rPr>
              <a:t>using the most effective marketing vehicle </a:t>
            </a:r>
          </a:p>
          <a:p>
            <a:pPr>
              <a:buClr>
                <a:srgbClr val="0072C6"/>
              </a:buClr>
            </a:pPr>
            <a:r>
              <a:rPr lang="en-US" sz="900" b="1" dirty="0">
                <a:gradFill>
                  <a:gsLst>
                    <a:gs pos="13869">
                      <a:schemeClr val="tx1"/>
                    </a:gs>
                    <a:gs pos="42000">
                      <a:schemeClr val="tx1"/>
                    </a:gs>
                  </a:gsLst>
                  <a:lin ang="5400000" scaled="0"/>
                </a:gradFill>
              </a:rPr>
              <a:t>Product choices per store and online </a:t>
            </a:r>
            <a:r>
              <a:rPr lang="en-US" sz="900" dirty="0">
                <a:gradFill>
                  <a:gsLst>
                    <a:gs pos="13869">
                      <a:schemeClr val="tx1"/>
                    </a:gs>
                    <a:gs pos="42000">
                      <a:schemeClr val="tx1"/>
                    </a:gs>
                  </a:gsLst>
                  <a:lin ang="5400000" scaled="0"/>
                </a:gradFill>
              </a:rPr>
              <a:t>based on past local and global purchase preference </a:t>
            </a:r>
          </a:p>
          <a:p>
            <a:pPr>
              <a:buClr>
                <a:srgbClr val="0072C6"/>
              </a:buClr>
            </a:pPr>
            <a:r>
              <a:rPr lang="en-US" sz="900" b="1" dirty="0">
                <a:gradFill>
                  <a:gsLst>
                    <a:gs pos="13869">
                      <a:schemeClr val="tx1"/>
                    </a:gs>
                    <a:gs pos="42000">
                      <a:schemeClr val="tx1"/>
                    </a:gs>
                  </a:gsLst>
                  <a:lin ang="5400000" scaled="0"/>
                </a:gradFill>
              </a:rPr>
              <a:t>Seamless customer experience </a:t>
            </a:r>
            <a:r>
              <a:rPr lang="en-US" sz="900" dirty="0">
                <a:gradFill>
                  <a:gsLst>
                    <a:gs pos="13869">
                      <a:schemeClr val="tx1"/>
                    </a:gs>
                    <a:gs pos="42000">
                      <a:schemeClr val="tx1"/>
                    </a:gs>
                  </a:gsLst>
                  <a:lin ang="5400000" scaled="0"/>
                </a:gradFill>
              </a:rPr>
              <a:t>from brick and mortar to online </a:t>
            </a:r>
          </a:p>
          <a:p>
            <a:pPr>
              <a:buClr>
                <a:srgbClr val="0072C6"/>
              </a:buClr>
            </a:pPr>
            <a:r>
              <a:rPr lang="en-US" sz="900" b="1" dirty="0">
                <a:gradFill>
                  <a:gsLst>
                    <a:gs pos="13869">
                      <a:schemeClr val="tx1"/>
                    </a:gs>
                    <a:gs pos="42000">
                      <a:schemeClr val="tx1"/>
                    </a:gs>
                  </a:gsLst>
                  <a:lin ang="5400000" scaled="0"/>
                </a:gradFill>
              </a:rPr>
              <a:t>Leader in omni-channel retailing</a:t>
            </a:r>
          </a:p>
          <a:p>
            <a:pPr marL="110344" lvl="1" indent="0">
              <a:buNone/>
            </a:pPr>
            <a:endParaRPr lang="en-US" dirty="0">
              <a:hlinkClick r:id="rId3"/>
            </a:endParaRPr>
          </a:p>
          <a:p>
            <a:pPr marL="110344" lvl="1" indent="0">
              <a:buNone/>
            </a:pPr>
            <a:r>
              <a:rPr lang="en-US" u="sng" dirty="0">
                <a:hlinkClick r:id="rId3"/>
              </a:rPr>
              <a:t>https://www.youtube.com/watch?v=fN8Cixcc5yg&amp;feature=youtu.be</a:t>
            </a:r>
            <a:endParaRPr lang="en-US" sz="800" dirty="0"/>
          </a:p>
          <a:p>
            <a:pPr marL="110344" lvl="1" indent="0">
              <a:buNone/>
            </a:pPr>
            <a:r>
              <a:rPr lang="en-US" u="sng" dirty="0">
                <a:hlinkClick r:id="rId4"/>
              </a:rPr>
              <a:t>https://customers.microsoft.com/Pages/CustomerStory.aspx?recid=11257</a:t>
            </a:r>
            <a:endParaRPr lang="en-US" u="sng" dirty="0"/>
          </a:p>
          <a:p>
            <a:pPr marL="110344" lvl="1" indent="0">
              <a:buNone/>
            </a:pPr>
            <a:endParaRPr lang="en-US" u="sng" dirty="0"/>
          </a:p>
          <a:p>
            <a:pPr marL="110344" lvl="1" indent="0">
              <a:buNone/>
            </a:pPr>
            <a:endParaRPr lang="en-US" sz="80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12:49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14989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gradFill>
                  <a:gsLst>
                    <a:gs pos="13869">
                      <a:schemeClr val="tx1"/>
                    </a:gs>
                    <a:gs pos="42000">
                      <a:schemeClr val="tx1"/>
                    </a:gs>
                  </a:gsLst>
                  <a:lin ang="5400000" scaled="0"/>
                </a:gradFill>
                <a:latin typeface="Segoe UI Light"/>
              </a:rPr>
              <a:t>How that connected</a:t>
            </a:r>
            <a:r>
              <a:rPr lang="en-US" sz="1100" baseline="0" dirty="0">
                <a:gradFill>
                  <a:gsLst>
                    <a:gs pos="13869">
                      <a:schemeClr val="tx1"/>
                    </a:gs>
                    <a:gs pos="42000">
                      <a:schemeClr val="tx1"/>
                    </a:gs>
                  </a:gsLst>
                  <a:lin ang="5400000" scaled="0"/>
                </a:gradFill>
                <a:latin typeface="Segoe UI Light"/>
              </a:rPr>
              <a:t> experience offered differentiation to Carnegie Mellon </a:t>
            </a:r>
            <a:endParaRPr lang="en-US" sz="1100" dirty="0">
              <a:gradFill>
                <a:gsLst>
                  <a:gs pos="13869">
                    <a:schemeClr val="tx1"/>
                  </a:gs>
                  <a:gs pos="42000">
                    <a:schemeClr val="tx1"/>
                  </a:gs>
                </a:gsLst>
                <a:lin ang="5400000" scaled="0"/>
              </a:gradFill>
              <a:latin typeface="Segoe UI Light"/>
            </a:endParaRPr>
          </a:p>
          <a:p>
            <a:pPr>
              <a:buClr>
                <a:srgbClr val="0072C6"/>
              </a:buClr>
            </a:pPr>
            <a:r>
              <a:rPr lang="en-US" sz="900" b="1" dirty="0">
                <a:gradFill>
                  <a:gsLst>
                    <a:gs pos="13869">
                      <a:schemeClr val="tx1"/>
                    </a:gs>
                    <a:gs pos="42000">
                      <a:schemeClr val="tx1"/>
                    </a:gs>
                  </a:gsLst>
                  <a:lin ang="5400000" scaled="0"/>
                </a:gradFill>
              </a:rPr>
              <a:t>20% savings on energy costs</a:t>
            </a:r>
            <a:r>
              <a:rPr lang="en-US" sz="900" dirty="0">
                <a:gradFill>
                  <a:gsLst>
                    <a:gs pos="13869">
                      <a:schemeClr val="tx1"/>
                    </a:gs>
                    <a:gs pos="42000">
                      <a:schemeClr val="tx1"/>
                    </a:gs>
                  </a:gsLst>
                  <a:lin ang="5400000" scaled="0"/>
                </a:gradFill>
              </a:rPr>
              <a:t>; several hundred thousand dollars campus-wide</a:t>
            </a:r>
          </a:p>
          <a:p>
            <a:pPr>
              <a:spcBef>
                <a:spcPts val="800"/>
              </a:spcBef>
              <a:buClr>
                <a:srgbClr val="0072C6"/>
              </a:buClr>
            </a:pPr>
            <a:r>
              <a:rPr lang="en-US" sz="900" dirty="0">
                <a:gradFill>
                  <a:gsLst>
                    <a:gs pos="13869">
                      <a:schemeClr val="tx1"/>
                    </a:gs>
                    <a:gs pos="42000">
                      <a:schemeClr val="tx1"/>
                    </a:gs>
                  </a:gsLst>
                  <a:lin ang="5400000" scaled="0"/>
                </a:gradFill>
              </a:rPr>
              <a:t>Researchers focus on what’s next; technicians </a:t>
            </a:r>
            <a:br>
              <a:rPr lang="en-US" sz="900" dirty="0">
                <a:gradFill>
                  <a:gsLst>
                    <a:gs pos="13869">
                      <a:schemeClr val="tx1"/>
                    </a:gs>
                    <a:gs pos="42000">
                      <a:schemeClr val="tx1"/>
                    </a:gs>
                  </a:gsLst>
                  <a:lin ang="5400000" scaled="0"/>
                </a:gradFill>
              </a:rPr>
            </a:br>
            <a:r>
              <a:rPr lang="en-US" sz="900" dirty="0">
                <a:gradFill>
                  <a:gsLst>
                    <a:gs pos="13869">
                      <a:schemeClr val="tx1"/>
                    </a:gs>
                    <a:gs pos="42000">
                      <a:schemeClr val="tx1"/>
                    </a:gs>
                  </a:gsLst>
                  <a:lin ang="5400000" scaled="0"/>
                </a:gradFill>
              </a:rPr>
              <a:t>fix problems before they start </a:t>
            </a:r>
            <a:endParaRPr lang="en-US" dirty="0">
              <a:gradFill>
                <a:gsLst>
                  <a:gs pos="13869">
                    <a:schemeClr val="tx1"/>
                  </a:gs>
                  <a:gs pos="42000">
                    <a:schemeClr val="tx1"/>
                  </a:gs>
                </a:gsLst>
                <a:lin ang="5400000" scaled="0"/>
              </a:gradFill>
              <a:latin typeface="Segoe UI Light"/>
            </a:endParaRPr>
          </a:p>
          <a:p>
            <a:pPr>
              <a:buClr>
                <a:srgbClr val="0072C6"/>
              </a:buClr>
            </a:pPr>
            <a:r>
              <a:rPr lang="en-US" sz="900" dirty="0">
                <a:gradFill>
                  <a:gsLst>
                    <a:gs pos="13869">
                      <a:schemeClr val="tx1"/>
                    </a:gs>
                    <a:gs pos="42000">
                      <a:schemeClr val="tx1"/>
                    </a:gs>
                  </a:gsLst>
                  <a:lin ang="5400000" scaled="0"/>
                </a:gradFill>
              </a:rPr>
              <a:t>Scale: same headcount with significantly more reach and impact</a:t>
            </a:r>
          </a:p>
          <a:p>
            <a:pPr marL="0" lvl="1" indent="0" defTabSz="941603">
              <a:spcAft>
                <a:spcPts val="343"/>
              </a:spcAft>
              <a:buNone/>
              <a:defRPr/>
            </a:pPr>
            <a:endParaRPr lang="en-US" u="sng" dirty="0">
              <a:hlinkClick r:id="" action="ppaction://noaction"/>
            </a:endParaRPr>
          </a:p>
          <a:p>
            <a:pPr marL="0" lvl="1" indent="0" defTabSz="941603">
              <a:spcAft>
                <a:spcPts val="343"/>
              </a:spcAft>
              <a:buNone/>
              <a:defRPr/>
            </a:pPr>
            <a:r>
              <a:rPr lang="en-US" u="sng" dirty="0">
                <a:hlinkClick r:id="" action="ppaction://noaction"/>
              </a:rPr>
              <a:t>https://customers.microsoft.com/Pages/CustomerStory.aspx?recid=8576</a:t>
            </a:r>
            <a:endParaRPr lang="en-US" sz="800" dirty="0"/>
          </a:p>
          <a:p>
            <a:endParaRPr lang="en-US" baseline="0" dirty="0"/>
          </a:p>
          <a:p>
            <a:r>
              <a:rPr lang="en-US" baseline="0" dirty="0"/>
              <a:t>Another example of predictive maintenance is the ThyssenKrupp elevator company, who can now predict elevator issues before they even happen, utilizing the skills of their team in a proactive rather than reactive way. </a:t>
            </a:r>
          </a:p>
          <a:p>
            <a:pPr marL="0" lvl="1" indent="0" defTabSz="941603">
              <a:spcAft>
                <a:spcPts val="343"/>
              </a:spcAft>
              <a:buNone/>
              <a:defRPr/>
            </a:pPr>
            <a:r>
              <a:rPr lang="en-US" u="sng" dirty="0">
                <a:hlinkClick r:id="rId3"/>
              </a:rPr>
              <a:t>http://www.microsoft.com/windowsembedded/en-us/internet-of-things-customer-stories.aspx?id=9</a:t>
            </a:r>
            <a:endParaRPr lang="en-US" sz="80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12:49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049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12:49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9001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82BC82-8750-4FBE-93D3-93C35779230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19250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6A1D164-B33D-4403-8B09-EB3C0309BC7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67111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FFFFFF"/>
                    </a:gs>
                    <a:gs pos="100000">
                      <a:srgbClr val="FFFFFF"/>
                    </a:gs>
                  </a:gsLst>
                  <a:lin ang="5400000" scaled="0"/>
                </a:gradFill>
                <a:latin typeface="Segoe UI"/>
              </a:rPr>
              <a:t>Partnering with MAX451 and Microsoft enabled them </a:t>
            </a:r>
            <a:br>
              <a:rPr lang="en-US" sz="900" dirty="0">
                <a:gradFill>
                  <a:gsLst>
                    <a:gs pos="1250">
                      <a:srgbClr val="FFFFFF"/>
                    </a:gs>
                    <a:gs pos="100000">
                      <a:srgbClr val="FFFFFF"/>
                    </a:gs>
                  </a:gsLst>
                  <a:lin ang="5400000" scaled="0"/>
                </a:gradFill>
                <a:latin typeface="Segoe UI"/>
              </a:rPr>
            </a:br>
            <a:r>
              <a:rPr lang="en-US" sz="900" dirty="0">
                <a:gradFill>
                  <a:gsLst>
                    <a:gs pos="1250">
                      <a:srgbClr val="FFFFFF"/>
                    </a:gs>
                    <a:gs pos="100000">
                      <a:srgbClr val="FFFFFF"/>
                    </a:gs>
                  </a:gsLst>
                  <a:lin ang="5400000" scaled="0"/>
                </a:gradFill>
                <a:latin typeface="Segoe UI"/>
              </a:rPr>
              <a:t>to launch the One Pier 1 initiative to delight their customers with every interaction. </a:t>
            </a:r>
          </a:p>
          <a:p>
            <a:endParaRPr lang="en-US" dirty="0"/>
          </a:p>
          <a:p>
            <a:pPr>
              <a:spcAft>
                <a:spcPts val="600"/>
              </a:spcAft>
            </a:pPr>
            <a:r>
              <a:rPr lang="en-US" sz="1100" dirty="0">
                <a:gradFill>
                  <a:gsLst>
                    <a:gs pos="13869">
                      <a:schemeClr val="tx1"/>
                    </a:gs>
                    <a:gs pos="42000">
                      <a:schemeClr val="tx1"/>
                    </a:gs>
                  </a:gsLst>
                  <a:lin ang="5400000" scaled="0"/>
                </a:gradFill>
                <a:latin typeface="Segoe UI Light"/>
              </a:rPr>
              <a:t>Competitive advantage </a:t>
            </a:r>
          </a:p>
          <a:p>
            <a:pPr>
              <a:buClr>
                <a:srgbClr val="0072C6"/>
              </a:buClr>
            </a:pPr>
            <a:r>
              <a:rPr lang="en-US" sz="900" dirty="0">
                <a:gradFill>
                  <a:gsLst>
                    <a:gs pos="13869">
                      <a:schemeClr val="tx1"/>
                    </a:gs>
                    <a:gs pos="42000">
                      <a:schemeClr val="tx1"/>
                    </a:gs>
                  </a:gsLst>
                  <a:lin ang="5400000" scaled="0"/>
                </a:gradFill>
              </a:rPr>
              <a:t>Deliver the right message at the best time using the most effective marketing vehicle </a:t>
            </a:r>
          </a:p>
          <a:p>
            <a:pPr>
              <a:buClr>
                <a:srgbClr val="0072C6"/>
              </a:buClr>
            </a:pPr>
            <a:r>
              <a:rPr lang="en-US" sz="900" dirty="0">
                <a:gradFill>
                  <a:gsLst>
                    <a:gs pos="13869">
                      <a:schemeClr val="tx1"/>
                    </a:gs>
                    <a:gs pos="42000">
                      <a:schemeClr val="tx1"/>
                    </a:gs>
                  </a:gsLst>
                  <a:lin ang="5400000" scaled="0"/>
                </a:gradFill>
              </a:rPr>
              <a:t>Product choices per store and online based on past local and global purchase preference </a:t>
            </a:r>
          </a:p>
          <a:p>
            <a:pPr>
              <a:spcBef>
                <a:spcPts val="1200"/>
              </a:spcBef>
              <a:buClr>
                <a:srgbClr val="0072C6"/>
              </a:buClr>
            </a:pPr>
            <a:r>
              <a:rPr lang="en-US" sz="1100" dirty="0">
                <a:gradFill>
                  <a:gsLst>
                    <a:gs pos="13869">
                      <a:schemeClr val="tx1"/>
                    </a:gs>
                    <a:gs pos="42000">
                      <a:schemeClr val="tx1"/>
                    </a:gs>
                  </a:gsLst>
                  <a:lin ang="5400000" scaled="0"/>
                </a:gradFill>
                <a:latin typeface="Segoe UI Light"/>
              </a:rPr>
              <a:t>Business transformation </a:t>
            </a:r>
          </a:p>
          <a:p>
            <a:pPr>
              <a:buClr>
                <a:srgbClr val="0072C6"/>
              </a:buClr>
            </a:pPr>
            <a:r>
              <a:rPr lang="en-US" sz="900" dirty="0">
                <a:gradFill>
                  <a:gsLst>
                    <a:gs pos="13869">
                      <a:schemeClr val="tx1"/>
                    </a:gs>
                    <a:gs pos="42000">
                      <a:schemeClr val="tx1"/>
                    </a:gs>
                  </a:gsLst>
                  <a:lin ang="5400000" scaled="0"/>
                </a:gradFill>
              </a:rPr>
              <a:t>Seamless customer experience from brick and mortar to online </a:t>
            </a:r>
          </a:p>
          <a:p>
            <a:pPr>
              <a:buClr>
                <a:srgbClr val="0072C6"/>
              </a:buClr>
            </a:pPr>
            <a:r>
              <a:rPr lang="en-US" sz="900" dirty="0">
                <a:gradFill>
                  <a:gsLst>
                    <a:gs pos="13869">
                      <a:schemeClr val="tx1"/>
                    </a:gs>
                    <a:gs pos="42000">
                      <a:schemeClr val="tx1"/>
                    </a:gs>
                  </a:gsLst>
                  <a:lin ang="5400000" scaled="0"/>
                </a:gradFill>
              </a:rPr>
              <a:t>Leader in </a:t>
            </a:r>
            <a:r>
              <a:rPr lang="en-US" sz="900" dirty="0" err="1">
                <a:gradFill>
                  <a:gsLst>
                    <a:gs pos="13869">
                      <a:schemeClr val="tx1"/>
                    </a:gs>
                    <a:gs pos="42000">
                      <a:schemeClr val="tx1"/>
                    </a:gs>
                  </a:gsLst>
                  <a:lin ang="5400000" scaled="0"/>
                </a:gradFill>
              </a:rPr>
              <a:t>omni</a:t>
            </a:r>
            <a:r>
              <a:rPr lang="en-US" sz="900">
                <a:gradFill>
                  <a:gsLst>
                    <a:gs pos="13869">
                      <a:schemeClr val="tx1"/>
                    </a:gs>
                    <a:gs pos="42000">
                      <a:schemeClr val="tx1"/>
                    </a:gs>
                  </a:gsLst>
                  <a:lin ang="5400000" scaled="0"/>
                </a:gradFill>
              </a:rPr>
              <a:t>-channel retailing</a:t>
            </a:r>
          </a:p>
          <a:p>
            <a:endParaRPr lang="en-US" dirty="0"/>
          </a:p>
          <a:p>
            <a:endParaRPr lang="en-US" dirty="0"/>
          </a:p>
          <a:p>
            <a:endParaRPr lang="en-US" dirty="0"/>
          </a:p>
          <a:p>
            <a:r>
              <a:rPr lang="en-US" dirty="0"/>
              <a:t>A vast</a:t>
            </a:r>
            <a:r>
              <a:rPr lang="en-US" baseline="0" dirty="0"/>
              <a:t> array of companies can benefit from understanding what they need before they need it and retail customers like Pier 1 are optimizing their marketing down to the individual level across both store and online interactions. Before Azure ML, Pier 1 sent mass emails to all of their customers, advertising the same thing – like outdoor furniture – whether that customer had ever had interest in furniture at all or lived in an applicable place. Today, they’re able to look at past buying behavior, location data and sensor data from their stores to hone in on what will most delight and inspire their customers – and increase their bottom line. </a:t>
            </a:r>
          </a:p>
          <a:p>
            <a:pPr marL="110344" lvl="1" indent="0">
              <a:buNone/>
            </a:pPr>
            <a:endParaRPr lang="en-US" dirty="0">
              <a:hlinkClick r:id="rId3"/>
            </a:endParaRPr>
          </a:p>
          <a:p>
            <a:pPr marL="110344" lvl="1" indent="0">
              <a:buNone/>
            </a:pPr>
            <a:r>
              <a:rPr lang="en-US" u="sng" dirty="0">
                <a:hlinkClick r:id="rId3"/>
              </a:rPr>
              <a:t>https://www.youtube.com/watch?v=fN8Cixcc5yg&amp;feature=youtu.be</a:t>
            </a:r>
            <a:endParaRPr lang="en-US" sz="800" dirty="0"/>
          </a:p>
          <a:p>
            <a:pPr marL="110344" lvl="1" indent="0">
              <a:buNone/>
            </a:pPr>
            <a:r>
              <a:rPr lang="en-US" u="sng" dirty="0">
                <a:hlinkClick r:id="rId4"/>
              </a:rPr>
              <a:t>https://customers.microsoft.com/Pages/CustomerStory.aspx?recid=11257</a:t>
            </a:r>
            <a:endParaRPr lang="en-US" u="sng" dirty="0"/>
          </a:p>
          <a:p>
            <a:pPr marL="110344" lvl="1" indent="0">
              <a:buNone/>
            </a:pPr>
            <a:endParaRPr lang="en-US" u="sng" dirty="0"/>
          </a:p>
          <a:p>
            <a:pPr marL="110344" lvl="1" indent="0">
              <a:buNone/>
            </a:pPr>
            <a:endParaRPr lang="en-US" sz="80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12:49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04510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a:t>
            </a:r>
            <a:r>
              <a:rPr lang="en-US" baseline="0" dirty="0"/>
              <a:t> Buildings are the new frontier of optimization for college and business campuses and large buildings like airports and warehouses. Machine Learning allows predictive maintenance of buildings and systems – fixing things before they ever break – and users like Carnegie Mellon are optimizing their heating and cooling across campus for peak and down time and weather patterns. Imagine not heating an entire campus during an unseasonably hot winter day or not cooling it during a Spring cold snap? How much energy and cost would be saved. 20% is what they’re looking at today.</a:t>
            </a:r>
          </a:p>
          <a:p>
            <a:pPr marL="0" lvl="1" indent="0" defTabSz="941603">
              <a:spcAft>
                <a:spcPts val="343"/>
              </a:spcAft>
              <a:buNone/>
              <a:defRPr/>
            </a:pPr>
            <a:r>
              <a:rPr lang="en-US" u="sng" dirty="0">
                <a:hlinkClick r:id="rId3"/>
              </a:rPr>
              <a:t>https://customers.microsoft.com/Pages/CustomerStory.aspx?recid=8576</a:t>
            </a:r>
            <a:endParaRPr lang="en-US" sz="800" dirty="0"/>
          </a:p>
          <a:p>
            <a:endParaRPr lang="en-US" baseline="0" dirty="0"/>
          </a:p>
          <a:p>
            <a:r>
              <a:rPr lang="en-US" baseline="0" dirty="0"/>
              <a:t>Another example of predictive maintenance is the ThyssenKrupp elevator company, who can now predict elevator issues before they even happen, utilizing the skills of their team in a proactive rather than reactive way. </a:t>
            </a:r>
          </a:p>
          <a:p>
            <a:pPr marL="0" lvl="1" indent="0" defTabSz="941603">
              <a:spcAft>
                <a:spcPts val="343"/>
              </a:spcAft>
              <a:buNone/>
              <a:defRPr/>
            </a:pPr>
            <a:r>
              <a:rPr lang="en-US" u="sng" dirty="0">
                <a:hlinkClick r:id="rId4"/>
              </a:rPr>
              <a:t>http://www.microsoft.com/windowsembedded/en-us/internet-of-things-customer-stories.aspx?id=9</a:t>
            </a:r>
            <a:endParaRPr lang="en-US" sz="80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12:49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3912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Christopher Bishop published a research paper in 1995 called </a:t>
            </a:r>
            <a:r>
              <a:rPr lang="en-US" sz="1200" b="0" i="1" u="none" strike="noStrike" kern="1200" dirty="0">
                <a:solidFill>
                  <a:schemeClr val="tx1"/>
                </a:solidFill>
                <a:effectLst/>
                <a:latin typeface="+mn-lt"/>
                <a:ea typeface="+mn-ea"/>
                <a:cs typeface="+mn-cs"/>
                <a:hlinkClick r:id="rId3"/>
              </a:rPr>
              <a:t>Neural Networks for Pattern Recognition</a:t>
            </a:r>
            <a:r>
              <a:rPr lang="en-US" sz="1200" b="0" i="0" kern="1200" dirty="0">
                <a:solidFill>
                  <a:schemeClr val="tx1"/>
                </a:solidFill>
                <a:effectLst/>
                <a:latin typeface="+mn-lt"/>
                <a:ea typeface="+mn-ea"/>
                <a:cs typeface="+mn-cs"/>
              </a:rPr>
              <a:t> that presented the corpus of techniques that took machine learning from a statistical science to one inspired by the biological networks in our brains. Geoffrey Hinton noted in the </a:t>
            </a:r>
            <a:r>
              <a:rPr lang="en-US" sz="1200" b="0" i="0" kern="1200" dirty="0" err="1">
                <a:solidFill>
                  <a:schemeClr val="tx1"/>
                </a:solidFill>
                <a:effectLst/>
                <a:latin typeface="+mn-lt"/>
                <a:ea typeface="+mn-ea"/>
                <a:cs typeface="+mn-cs"/>
              </a:rPr>
              <a:t>foreward</a:t>
            </a:r>
            <a:r>
              <a:rPr lang="en-US" sz="1200" b="0" i="0" kern="1200" dirty="0">
                <a:solidFill>
                  <a:schemeClr val="tx1"/>
                </a:solidFill>
                <a:effectLst/>
                <a:latin typeface="+mn-lt"/>
                <a:ea typeface="+mn-ea"/>
                <a:cs typeface="+mn-cs"/>
              </a:rPr>
              <a:t> that Bishop “has wisely avoided the temptation to try to cover everything and has omitted interesting topics such as reinforcement learning, Hopfield Networks and Boltzmann machines in order to focus on the types of neural networks that are most widely used in practical applications”. DeepMind famously employed these techniques almost 20 years later to create a </a:t>
            </a:r>
            <a:r>
              <a:rPr lang="en-US" sz="1200" b="0" i="0" kern="1200" dirty="0" err="1">
                <a:solidFill>
                  <a:schemeClr val="tx1"/>
                </a:solidFill>
                <a:effectLst/>
                <a:latin typeface="+mn-lt"/>
                <a:ea typeface="+mn-ea"/>
                <a:cs typeface="+mn-cs"/>
              </a:rPr>
              <a:t>generalised</a:t>
            </a:r>
            <a:r>
              <a:rPr lang="en-US" sz="1200" b="0" i="0" kern="1200" dirty="0">
                <a:solidFill>
                  <a:schemeClr val="tx1"/>
                </a:solidFill>
                <a:effectLst/>
                <a:latin typeface="+mn-lt"/>
                <a:ea typeface="+mn-ea"/>
                <a:cs typeface="+mn-cs"/>
              </a:rPr>
              <a:t> AI that can learn to play Atari games at a superhuman level. When Bishop published </a:t>
            </a:r>
            <a:r>
              <a:rPr lang="en-US" sz="1200" b="0" i="0" u="none" strike="noStrike" kern="1200" dirty="0">
                <a:solidFill>
                  <a:schemeClr val="tx1"/>
                </a:solidFill>
                <a:effectLst/>
                <a:latin typeface="+mn-lt"/>
                <a:ea typeface="+mn-ea"/>
                <a:cs typeface="+mn-cs"/>
                <a:hlinkClick r:id="rId4"/>
              </a:rPr>
              <a:t>his 2006 paper</a:t>
            </a:r>
            <a:r>
              <a:rPr lang="en-US" sz="1200" b="0" i="0" kern="1200" dirty="0">
                <a:solidFill>
                  <a:schemeClr val="tx1"/>
                </a:solidFill>
                <a:effectLst/>
                <a:latin typeface="+mn-lt"/>
                <a:ea typeface="+mn-ea"/>
                <a:cs typeface="+mn-cs"/>
              </a:rPr>
              <a:t> he was at Microsoft research.</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5</a:t>
            </a:fld>
            <a:endParaRPr lang="en-US"/>
          </a:p>
        </p:txBody>
      </p:sp>
    </p:spTree>
    <p:extLst>
      <p:ext uri="{BB962C8B-B14F-4D97-AF65-F5344CB8AC3E}">
        <p14:creationId xmlns:p14="http://schemas.microsoft.com/office/powerpoint/2010/main" val="7384214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12:49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44613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definition:</a:t>
            </a:r>
          </a:p>
          <a:p>
            <a:pPr lvl="1"/>
            <a:r>
              <a:rPr lang="en-US" dirty="0"/>
              <a:t>Machine learning develops algorithms for making </a:t>
            </a:r>
            <a:r>
              <a:rPr lang="en-US" b="1" dirty="0"/>
              <a:t>predictions (statistical sense)</a:t>
            </a:r>
            <a:r>
              <a:rPr lang="en-US" dirty="0"/>
              <a:t> from data *</a:t>
            </a:r>
          </a:p>
          <a:p>
            <a:pPr lvl="1"/>
            <a:r>
              <a:rPr lang="en-US" dirty="0"/>
              <a:t>Learning models from available training data, to make good predictions on unseen test data</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Highlight the keywords: Known Data, Model, Unknown Data and the Prediction (statistically…)</a:t>
            </a:r>
            <a:endParaRPr lang="en-US" dirty="0"/>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46</a:t>
            </a:fld>
            <a:endParaRPr lang="en-US"/>
          </a:p>
        </p:txBody>
      </p:sp>
    </p:spTree>
    <p:extLst>
      <p:ext uri="{BB962C8B-B14F-4D97-AF65-F5344CB8AC3E}">
        <p14:creationId xmlns:p14="http://schemas.microsoft.com/office/powerpoint/2010/main" val="10318941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Weather</a:t>
            </a:r>
            <a:r>
              <a:rPr lang="en-US" baseline="0" dirty="0"/>
              <a:t> forecast sample:</a:t>
            </a:r>
          </a:p>
          <a:p>
            <a:r>
              <a:rPr lang="en-US" baseline="0" dirty="0"/>
              <a:t>	- You have previous weather data</a:t>
            </a:r>
          </a:p>
          <a:p>
            <a:r>
              <a:rPr lang="en-US" baseline="0" dirty="0"/>
              <a:t>	- You build your ML model based on existing data</a:t>
            </a:r>
          </a:p>
          <a:p>
            <a:r>
              <a:rPr lang="en-US" baseline="0" dirty="0"/>
              <a:t>	- Based on the model you developed, make good predictions about future</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48</a:t>
            </a:fld>
            <a:endParaRPr lang="en-US"/>
          </a:p>
        </p:txBody>
      </p:sp>
    </p:spTree>
    <p:extLst>
      <p:ext uri="{BB962C8B-B14F-4D97-AF65-F5344CB8AC3E}">
        <p14:creationId xmlns:p14="http://schemas.microsoft.com/office/powerpoint/2010/main" val="3934673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a:t>
            </a:r>
            <a:r>
              <a:rPr lang="en-US" baseline="0" dirty="0"/>
              <a:t> appropriate algorithms with the existing data, we generate a mathematical model, formulation or define a pattern to predict future, unknown values </a:t>
            </a:r>
          </a:p>
          <a:p>
            <a:endParaRPr lang="en-US" baseline="0" dirty="0"/>
          </a:p>
          <a:p>
            <a:r>
              <a:rPr lang="en-US" baseline="0" dirty="0"/>
              <a:t>Highlight the keywords: Known Data, Model, Unknown Data and the Prediction (statistically…)</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49</a:t>
            </a:fld>
            <a:endParaRPr lang="en-US"/>
          </a:p>
        </p:txBody>
      </p:sp>
    </p:spTree>
    <p:extLst>
      <p:ext uri="{BB962C8B-B14F-4D97-AF65-F5344CB8AC3E}">
        <p14:creationId xmlns:p14="http://schemas.microsoft.com/office/powerpoint/2010/main" val="23092239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samples on: https://azure.microsoft.com/en-us/documentation/articles/machine-learning-algorithm-choice/</a:t>
            </a:r>
          </a:p>
        </p:txBody>
      </p:sp>
      <p:sp>
        <p:nvSpPr>
          <p:cNvPr id="4" name="Slide Number Placeholder 3"/>
          <p:cNvSpPr>
            <a:spLocks noGrp="1"/>
          </p:cNvSpPr>
          <p:nvPr>
            <p:ph type="sldNum" sz="quarter" idx="10"/>
          </p:nvPr>
        </p:nvSpPr>
        <p:spPr/>
        <p:txBody>
          <a:bodyPr/>
          <a:lstStyle/>
          <a:p>
            <a:fld id="{39B346B2-E8EF-43C1-9AB2-48101FFD65C8}" type="slidenum">
              <a:rPr lang="en-US" smtClean="0"/>
              <a:t>51</a:t>
            </a:fld>
            <a:endParaRPr lang="en-US"/>
          </a:p>
        </p:txBody>
      </p:sp>
    </p:spTree>
    <p:extLst>
      <p:ext uri="{BB962C8B-B14F-4D97-AF65-F5344CB8AC3E}">
        <p14:creationId xmlns:p14="http://schemas.microsoft.com/office/powerpoint/2010/main" val="15269091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53</a:t>
            </a:fld>
            <a:endParaRPr lang="en-US"/>
          </a:p>
        </p:txBody>
      </p:sp>
    </p:spTree>
    <p:extLst>
      <p:ext uri="{BB962C8B-B14F-4D97-AF65-F5344CB8AC3E}">
        <p14:creationId xmlns:p14="http://schemas.microsoft.com/office/powerpoint/2010/main" val="39575099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brief info about some keywords used in ML</a:t>
            </a:r>
          </a:p>
        </p:txBody>
      </p:sp>
      <p:sp>
        <p:nvSpPr>
          <p:cNvPr id="4" name="Slide Number Placeholder 3"/>
          <p:cNvSpPr>
            <a:spLocks noGrp="1"/>
          </p:cNvSpPr>
          <p:nvPr>
            <p:ph type="sldNum" sz="quarter" idx="10"/>
          </p:nvPr>
        </p:nvSpPr>
        <p:spPr/>
        <p:txBody>
          <a:bodyPr/>
          <a:lstStyle/>
          <a:p>
            <a:fld id="{39B346B2-E8EF-43C1-9AB2-48101FFD65C8}" type="slidenum">
              <a:rPr lang="en-US" smtClean="0"/>
              <a:t>56</a:t>
            </a:fld>
            <a:endParaRPr lang="en-US"/>
          </a:p>
        </p:txBody>
      </p:sp>
    </p:spTree>
    <p:extLst>
      <p:ext uri="{BB962C8B-B14F-4D97-AF65-F5344CB8AC3E}">
        <p14:creationId xmlns:p14="http://schemas.microsoft.com/office/powerpoint/2010/main" val="1057026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Ratio</a:t>
            </a:r>
            <a:r>
              <a:rPr lang="en-US" baseline="0" dirty="0"/>
              <a:t> of the Test/Training data is trivial. Depends on model, data size, quality etc.</a:t>
            </a:r>
          </a:p>
          <a:p>
            <a:endParaRPr lang="en-US" baseline="0" dirty="0"/>
          </a:p>
          <a:p>
            <a:r>
              <a:rPr lang="en-US" baseline="0" dirty="0"/>
              <a:t>Split is random (i.e. which %80 portion of the data?)</a:t>
            </a:r>
          </a:p>
          <a:p>
            <a:endParaRPr lang="en-US" baseline="0" dirty="0"/>
          </a:p>
          <a:p>
            <a:r>
              <a:rPr lang="en-US" baseline="0" dirty="0"/>
              <a:t>There is no rule to split into %80 &amp; %20 … it might be %50 &amp; %50 </a:t>
            </a:r>
            <a:r>
              <a:rPr lang="en-US" baseline="0" dirty="0" err="1"/>
              <a:t>etc</a:t>
            </a:r>
            <a:r>
              <a:rPr lang="en-US" baseline="0" dirty="0"/>
              <a:t> depending on the problem, model, case.</a:t>
            </a:r>
          </a:p>
          <a:p>
            <a:endParaRPr lang="en-US" baseline="0" dirty="0"/>
          </a:p>
          <a:p>
            <a:r>
              <a:rPr lang="en-US" baseline="0" dirty="0"/>
              <a:t>If you are not happy with the Model’s performance than adjust the parameters and re-train the model. Or change the algorithm (training approach) behind the method…</a:t>
            </a:r>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58</a:t>
            </a:fld>
            <a:endParaRPr lang="en-US"/>
          </a:p>
        </p:txBody>
      </p:sp>
    </p:spTree>
    <p:extLst>
      <p:ext uri="{BB962C8B-B14F-4D97-AF65-F5344CB8AC3E}">
        <p14:creationId xmlns:p14="http://schemas.microsoft.com/office/powerpoint/2010/main" val="15969987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60</a:t>
            </a:fld>
            <a:endParaRPr lang="en-US"/>
          </a:p>
        </p:txBody>
      </p:sp>
    </p:spTree>
    <p:extLst>
      <p:ext uri="{BB962C8B-B14F-4D97-AF65-F5344CB8AC3E}">
        <p14:creationId xmlns:p14="http://schemas.microsoft.com/office/powerpoint/2010/main" val="17304764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8475" y="912813"/>
            <a:ext cx="8097838" cy="4556125"/>
          </a:xfrm>
        </p:spPr>
      </p:sp>
      <p:sp>
        <p:nvSpPr>
          <p:cNvPr id="3" name="Notes Placeholder 2"/>
          <p:cNvSpPr>
            <a:spLocks noGrp="1"/>
          </p:cNvSpPr>
          <p:nvPr>
            <p:ph type="body" idx="1"/>
          </p:nvPr>
        </p:nvSpPr>
        <p:spPr/>
        <p:txBody>
          <a:bodyPr>
            <a:normAutofit fontScale="85000" lnSpcReduction="20000"/>
          </a:bodyPr>
          <a:lstStyle/>
          <a:p>
            <a:r>
              <a:rPr lang="en-US" dirty="0"/>
              <a:t>Confidential…</a:t>
            </a:r>
          </a:p>
          <a:p>
            <a:r>
              <a:rPr lang="en-US" sz="1200" kern="1200" dirty="0">
                <a:solidFill>
                  <a:schemeClr val="tx1"/>
                </a:solidFill>
                <a:effectLst/>
                <a:latin typeface="+mn-lt"/>
                <a:ea typeface="+mn-ea"/>
                <a:cs typeface="+mn-cs"/>
              </a:rPr>
              <a:t>+ notes From the book: </a:t>
            </a:r>
            <a:r>
              <a:rPr lang="en-US" sz="1200" kern="1200" dirty="0" err="1">
                <a:solidFill>
                  <a:schemeClr val="tx1"/>
                </a:solidFill>
                <a:effectLst/>
                <a:latin typeface="+mn-lt"/>
                <a:ea typeface="+mn-ea"/>
                <a:cs typeface="+mn-cs"/>
              </a:rPr>
              <a:t>AzureMachineLearning</a:t>
            </a:r>
            <a:r>
              <a:rPr lang="en-US" sz="1200" kern="1200" baseline="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AzureFundamentals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examples of predictive analytics can be found literally everywhere today in our society: </a:t>
            </a:r>
          </a:p>
          <a:p>
            <a:pPr lvl="0" fontAlgn="base"/>
            <a:r>
              <a:rPr lang="en-US" sz="1200" u="none" strike="noStrike" kern="1200" dirty="0">
                <a:solidFill>
                  <a:schemeClr val="tx1"/>
                </a:solidFill>
                <a:effectLst/>
                <a:latin typeface="+mn-lt"/>
                <a:ea typeface="+mn-ea"/>
                <a:cs typeface="+mn-cs"/>
              </a:rPr>
              <a:t>Spam/junk email filters These are based on the content, headers, origins, and even user behaviors (for example, always delete emails from this sender). </a:t>
            </a:r>
          </a:p>
          <a:p>
            <a:pPr lvl="0" fontAlgn="base"/>
            <a:r>
              <a:rPr lang="en-US" sz="1200" u="none" strike="noStrike" kern="1200" dirty="0">
                <a:solidFill>
                  <a:schemeClr val="tx1"/>
                </a:solidFill>
                <a:effectLst/>
                <a:latin typeface="+mn-lt"/>
                <a:ea typeface="+mn-ea"/>
                <a:cs typeface="+mn-cs"/>
              </a:rPr>
              <a:t>Mortgage applications Typically, your mortgage loan and credit worthiness is determined by advanced predictive analytic algorithm engines. </a:t>
            </a:r>
          </a:p>
          <a:p>
            <a:pPr lvl="0" fontAlgn="base"/>
            <a:r>
              <a:rPr lang="en-US" sz="1200" u="none" strike="noStrike" kern="1200" dirty="0">
                <a:solidFill>
                  <a:schemeClr val="tx1"/>
                </a:solidFill>
                <a:effectLst/>
                <a:latin typeface="+mn-lt"/>
                <a:ea typeface="+mn-ea"/>
                <a:cs typeface="+mn-cs"/>
              </a:rPr>
              <a:t>Various forms of pattern recognition These include optical character recognition (OCR) for routing your daily postal mail, speech recognition on your smart phone, and even facial recognition for advanced security systems. </a:t>
            </a:r>
          </a:p>
          <a:p>
            <a:pPr lvl="0" fontAlgn="base"/>
            <a:r>
              <a:rPr lang="en-US" sz="1200" u="none" strike="noStrike" kern="1200" dirty="0">
                <a:solidFill>
                  <a:schemeClr val="tx1"/>
                </a:solidFill>
                <a:effectLst/>
                <a:latin typeface="+mn-lt"/>
                <a:ea typeface="+mn-ea"/>
                <a:cs typeface="+mn-cs"/>
              </a:rPr>
              <a:t>Life insurance Examples include calculating mortality rates, life expectancy, premiums, and payouts. </a:t>
            </a:r>
          </a:p>
          <a:p>
            <a:pPr lvl="0" fontAlgn="base"/>
            <a:r>
              <a:rPr lang="en-US" sz="1200" u="none" strike="noStrike" kern="1200" dirty="0">
                <a:solidFill>
                  <a:schemeClr val="tx1"/>
                </a:solidFill>
                <a:effectLst/>
                <a:latin typeface="+mn-lt"/>
                <a:ea typeface="+mn-ea"/>
                <a:cs typeface="+mn-cs"/>
              </a:rPr>
              <a:t>Medical insurance Insurers attempt to determine future medical expenses based on historical medical claims and similar patient backgrounds. </a:t>
            </a:r>
          </a:p>
          <a:p>
            <a:pPr lvl="0" fontAlgn="base"/>
            <a:r>
              <a:rPr lang="en-US" sz="1200" u="none" strike="noStrike" kern="1200" dirty="0">
                <a:solidFill>
                  <a:schemeClr val="tx1"/>
                </a:solidFill>
                <a:effectLst/>
                <a:latin typeface="+mn-lt"/>
                <a:ea typeface="+mn-ea"/>
                <a:cs typeface="+mn-cs"/>
              </a:rPr>
              <a:t>Liability/property insurance Companies can analyze coverage risks for automobile and home owners based on demographics. </a:t>
            </a:r>
          </a:p>
          <a:p>
            <a:pPr lvl="0" fontAlgn="base"/>
            <a:r>
              <a:rPr lang="en-US" sz="1200" u="none" strike="noStrike" kern="1200" dirty="0">
                <a:solidFill>
                  <a:schemeClr val="tx1"/>
                </a:solidFill>
                <a:effectLst/>
                <a:latin typeface="+mn-lt"/>
                <a:ea typeface="+mn-ea"/>
                <a:cs typeface="+mn-cs"/>
              </a:rPr>
              <a:t>Credit card fraud detection This process is based on usage and activity patterns. In the past year, the number of credit card transactions has topped 1 billion. The popularity of contactless payments via near-field communications (NFC) has also increased dramatically over the past year due to smart phone integration.  </a:t>
            </a:r>
          </a:p>
          <a:p>
            <a:pPr lvl="0" fontAlgn="base"/>
            <a:r>
              <a:rPr lang="en-US" sz="1200" u="none" strike="noStrike" kern="1200" dirty="0">
                <a:solidFill>
                  <a:schemeClr val="tx1"/>
                </a:solidFill>
                <a:effectLst/>
                <a:latin typeface="+mn-lt"/>
                <a:ea typeface="+mn-ea"/>
                <a:cs typeface="+mn-cs"/>
              </a:rPr>
              <a:t>Airline flights Airlines calculate fees, schedules, and revenues based on prior air travel patterns and flight data.  </a:t>
            </a:r>
          </a:p>
          <a:p>
            <a:pPr lvl="0" fontAlgn="base"/>
            <a:r>
              <a:rPr lang="en-US" sz="1200" u="none" strike="noStrike" kern="1200" dirty="0">
                <a:solidFill>
                  <a:schemeClr val="tx1"/>
                </a:solidFill>
                <a:effectLst/>
                <a:latin typeface="+mn-lt"/>
                <a:ea typeface="+mn-ea"/>
                <a:cs typeface="+mn-cs"/>
              </a:rPr>
              <a:t>Web search page results Predictive analytics help determine which ads, recommendations, and display sequences to render on the page. </a:t>
            </a:r>
          </a:p>
          <a:p>
            <a:pPr lvl="0" fontAlgn="base"/>
            <a:r>
              <a:rPr lang="en-US" sz="1200" u="none" strike="noStrike" kern="1200" dirty="0">
                <a:solidFill>
                  <a:schemeClr val="tx1"/>
                </a:solidFill>
                <a:effectLst/>
                <a:latin typeface="+mn-lt"/>
                <a:ea typeface="+mn-ea"/>
                <a:cs typeface="+mn-cs"/>
              </a:rPr>
              <a:t>Predictive maintenance This is used with almost everything we can monitor: planes, trains, elevators, cars, and yes, even data centers. </a:t>
            </a:r>
          </a:p>
          <a:p>
            <a:pPr lvl="0" fontAlgn="base"/>
            <a:r>
              <a:rPr lang="en-US" sz="1200" u="none" strike="noStrike" kern="1200" dirty="0">
                <a:solidFill>
                  <a:schemeClr val="tx1"/>
                </a:solidFill>
                <a:effectLst/>
                <a:latin typeface="+mn-lt"/>
                <a:ea typeface="+mn-ea"/>
                <a:cs typeface="+mn-cs"/>
              </a:rPr>
              <a:t>Health care Predictive analytics are in widespread use to help determine patient outcomes and future care based on historical data and pattern matching across similar patient data sets. </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1163780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let’s dive in to how Azure Machine Learning works, and talk about what’s unique about our offering. It’s easier and faster to use than anything out there—truly enabling custom predictive analytics solutions at the speed of the market. </a:t>
            </a:r>
          </a:p>
          <a:p>
            <a:endParaRPr lang="en-US" baseline="0" dirty="0"/>
          </a:p>
          <a:p>
            <a:endParaRPr lang="en-US" baseline="0" dirty="0"/>
          </a:p>
          <a:p>
            <a:r>
              <a:rPr lang="en-US" baseline="0" dirty="0"/>
              <a:t>Alternate quote: </a:t>
            </a:r>
          </a:p>
          <a:p>
            <a:pPr marL="365760" defTabSz="931920" fontAlgn="base">
              <a:spcBef>
                <a:spcPts val="1200"/>
              </a:spcBef>
              <a:spcAft>
                <a:spcPts val="1200"/>
              </a:spcAft>
            </a:pPr>
            <a:r>
              <a:rPr lang="en-US" sz="900" i="1" kern="0" dirty="0">
                <a:solidFill>
                  <a:srgbClr val="FFFFFF"/>
                </a:solidFill>
                <a:latin typeface="Segoe UI Light"/>
              </a:rPr>
              <a:t>“Azure Machine Learning offers a data science experience that is directly accessible to business analysts and domain experts, reducing complexity and broadening participation through better tooling.”</a:t>
            </a:r>
          </a:p>
          <a:p>
            <a:pPr marL="365760" defTabSz="931920" fontAlgn="base">
              <a:spcBef>
                <a:spcPct val="0"/>
              </a:spcBef>
              <a:spcAft>
                <a:spcPct val="0"/>
              </a:spcAft>
            </a:pPr>
            <a:r>
              <a:rPr lang="en-US" b="1" kern="0" dirty="0">
                <a:solidFill>
                  <a:srgbClr val="FFFFFF"/>
                </a:solidFill>
              </a:rPr>
              <a:t>Hans Kristiansen</a:t>
            </a:r>
            <a:br>
              <a:rPr lang="en-US" sz="900" i="1" kern="0" dirty="0">
                <a:solidFill>
                  <a:srgbClr val="FFFFFF"/>
                </a:solidFill>
                <a:latin typeface="Segoe UI Light"/>
              </a:rPr>
            </a:br>
            <a:r>
              <a:rPr lang="en-US" sz="800" kern="0" dirty="0">
                <a:solidFill>
                  <a:srgbClr val="FFFFFF"/>
                </a:solidFill>
              </a:rPr>
              <a:t>Capgemini</a:t>
            </a:r>
            <a:endParaRPr lang="en-US" sz="900" i="1" kern="0" dirty="0">
              <a:solidFill>
                <a:srgbClr val="FFFFFF"/>
              </a:solidFill>
              <a:latin typeface="Segoe UI Light"/>
            </a:endParaRPr>
          </a:p>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7/12/2017 12:49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49960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63</a:t>
            </a:fld>
            <a:endParaRPr lang="en-US"/>
          </a:p>
        </p:txBody>
      </p:sp>
    </p:spTree>
    <p:extLst>
      <p:ext uri="{BB962C8B-B14F-4D97-AF65-F5344CB8AC3E}">
        <p14:creationId xmlns:p14="http://schemas.microsoft.com/office/powerpoint/2010/main" val="41492871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to choose algorithms for Microsoft Azure Machine Learning</a:t>
            </a:r>
          </a:p>
          <a:p>
            <a:r>
              <a:rPr lang="en-US"/>
              <a:t>https://azure.microsoft.com/en-us/documentation/articles/machine-learning-algorithm-choice/</a:t>
            </a:r>
          </a:p>
        </p:txBody>
      </p:sp>
      <p:sp>
        <p:nvSpPr>
          <p:cNvPr id="4" name="Slide Number Placeholder 3"/>
          <p:cNvSpPr>
            <a:spLocks noGrp="1"/>
          </p:cNvSpPr>
          <p:nvPr>
            <p:ph type="sldNum" sz="quarter" idx="10"/>
          </p:nvPr>
        </p:nvSpPr>
        <p:spPr/>
        <p:txBody>
          <a:bodyPr/>
          <a:lstStyle/>
          <a:p>
            <a:fld id="{39B346B2-E8EF-43C1-9AB2-48101FFD65C8}" type="slidenum">
              <a:rPr lang="en-US" smtClean="0"/>
              <a:t>64</a:t>
            </a:fld>
            <a:endParaRPr lang="en-US"/>
          </a:p>
        </p:txBody>
      </p:sp>
    </p:spTree>
    <p:extLst>
      <p:ext uri="{BB962C8B-B14F-4D97-AF65-F5344CB8AC3E}">
        <p14:creationId xmlns:p14="http://schemas.microsoft.com/office/powerpoint/2010/main" val="12141508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More samples on: https://azure.microsoft.com/en-us/documentation/articles/machine-learning-algorithm-choice/</a:t>
            </a:r>
          </a:p>
          <a:p>
            <a:endParaRPr lang="en-US" dirty="0"/>
          </a:p>
          <a:p>
            <a:r>
              <a:rPr lang="en-US" dirty="0"/>
              <a:t>Mention about Classification,</a:t>
            </a:r>
            <a:r>
              <a:rPr lang="en-US" baseline="0" dirty="0"/>
              <a:t> Regression etc.</a:t>
            </a:r>
            <a:endParaRPr lang="en-US" dirty="0"/>
          </a:p>
        </p:txBody>
      </p:sp>
      <p:sp>
        <p:nvSpPr>
          <p:cNvPr id="4" name="Header Placeholder 3"/>
          <p:cNvSpPr>
            <a:spLocks noGrp="1"/>
          </p:cNvSpPr>
          <p:nvPr>
            <p:ph type="hdr" sz="quarter" idx="10"/>
          </p:nvPr>
        </p:nvSpPr>
        <p:spPr/>
        <p:txBody>
          <a:bodyPr/>
          <a:lstStyle/>
          <a:p>
            <a:r>
              <a:rPr lang="en-US">
                <a:gradFill>
                  <a:gsLst>
                    <a:gs pos="0">
                      <a:prstClr val="black">
                        <a:lumMod val="50000"/>
                      </a:prstClr>
                    </a:gs>
                    <a:gs pos="100000">
                      <a:prstClr val="black">
                        <a:lumMod val="50000"/>
                      </a:prstClr>
                    </a:gs>
                  </a:gsLst>
                  <a:lin ang="5400000" scaled="0"/>
                </a:gradFill>
              </a:rPr>
              <a:t>Server &amp; Tools Business</a:t>
            </a:r>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6FE629A-1E79-4E31-9BE5-687C75F419CF}" type="datetime1">
              <a:rPr lang="en-US" smtClean="0">
                <a:solidFill>
                  <a:prstClr val="black"/>
                </a:solidFill>
              </a:rPr>
              <a:pPr/>
              <a:t>7/12/2017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35414142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71</a:t>
            </a:fld>
            <a:endParaRPr lang="en-US"/>
          </a:p>
        </p:txBody>
      </p:sp>
    </p:spTree>
    <p:extLst>
      <p:ext uri="{BB962C8B-B14F-4D97-AF65-F5344CB8AC3E}">
        <p14:creationId xmlns:p14="http://schemas.microsoft.com/office/powerpoint/2010/main" val="28459196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096_XUE</a:t>
            </a:r>
          </a:p>
        </p:txBody>
      </p:sp>
      <p:sp>
        <p:nvSpPr>
          <p:cNvPr id="4" name="Slide Number Placeholder 3"/>
          <p:cNvSpPr>
            <a:spLocks noGrp="1"/>
          </p:cNvSpPr>
          <p:nvPr>
            <p:ph type="sldNum" sz="quarter" idx="10"/>
          </p:nvPr>
        </p:nvSpPr>
        <p:spPr/>
        <p:txBody>
          <a:bodyPr/>
          <a:lstStyle/>
          <a:p>
            <a:fld id="{39B346B2-E8EF-43C1-9AB2-48101FFD65C8}" type="slidenum">
              <a:rPr lang="en-US" smtClean="0"/>
              <a:t>72</a:t>
            </a:fld>
            <a:endParaRPr lang="en-US"/>
          </a:p>
        </p:txBody>
      </p:sp>
    </p:spTree>
    <p:extLst>
      <p:ext uri="{BB962C8B-B14F-4D97-AF65-F5344CB8AC3E}">
        <p14:creationId xmlns:p14="http://schemas.microsoft.com/office/powerpoint/2010/main" val="1443226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a:t>
            </a:r>
          </a:p>
          <a:p>
            <a:endParaRPr lang="en-US" dirty="0"/>
          </a:p>
        </p:txBody>
      </p:sp>
      <p:sp>
        <p:nvSpPr>
          <p:cNvPr id="6" name="Date Placeholder 5"/>
          <p:cNvSpPr>
            <a:spLocks noGrp="1"/>
          </p:cNvSpPr>
          <p:nvPr>
            <p:ph type="dt" idx="12"/>
          </p:nvPr>
        </p:nvSpPr>
        <p:spPr/>
        <p:txBody>
          <a:bodyPr/>
          <a:lstStyle/>
          <a:p>
            <a:fld id="{40B6ECD3-FA72-45AA-A85C-A0BE08A3205B}" type="datetime8">
              <a:rPr lang="en-US" smtClean="0">
                <a:solidFill>
                  <a:prstClr val="black"/>
                </a:solidFill>
              </a:rPr>
              <a:pPr/>
              <a:t>7/12/2017 12:49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73</a:t>
            </a:fld>
            <a:endParaRPr lang="en-US" dirty="0">
              <a:solidFill>
                <a:prstClr val="black"/>
              </a:solidFill>
            </a:endParaRPr>
          </a:p>
        </p:txBody>
      </p:sp>
      <p:sp>
        <p:nvSpPr>
          <p:cNvPr id="4" name="Header Placeholder 3"/>
          <p:cNvSpPr>
            <a:spLocks noGrp="1"/>
          </p:cNvSpPr>
          <p:nvPr>
            <p:ph type="hdr" sz="quarter" idx="15"/>
          </p:nvPr>
        </p:nvSpPr>
        <p:spPr/>
        <p:txBody>
          <a:bodyPr/>
          <a:lstStyle/>
          <a:p>
            <a:endParaRPr lang="en-US" dirty="0">
              <a:solidFill>
                <a:prstClr val="black"/>
              </a:solidFill>
            </a:endParaRPr>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544487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replaced with Microsoft</a:t>
            </a:r>
            <a:r>
              <a:rPr lang="en-US" baseline="0" dirty="0"/>
              <a:t> Cognitive services.</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74</a:t>
            </a:fld>
            <a:endParaRPr lang="en-US"/>
          </a:p>
        </p:txBody>
      </p:sp>
    </p:spTree>
    <p:extLst>
      <p:ext uri="{BB962C8B-B14F-4D97-AF65-F5344CB8AC3E}">
        <p14:creationId xmlns:p14="http://schemas.microsoft.com/office/powerpoint/2010/main" val="272103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a:t>
            </a:r>
            <a:r>
              <a:rPr lang="en-US" baseline="0" dirty="0"/>
              <a:t> Buildings are the new frontier of optimization for college and business campuses and large buildings like airports and warehouses. Machine Learning allows predictive maintenance of buildings and systems – fixing things before they ever break – and users like Carnegie Mellon are optimizing their heating and cooling across campus for peak and down time and weather patterns. Imagine not heating an entire campus during an unseasonably hot winter day or not cooling it during a Spring cold snap? How much energy and cost would be saved. 20% is what they’re looking at today.</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u="sng" kern="1200" dirty="0">
                <a:solidFill>
                  <a:schemeClr val="tx1"/>
                </a:solidFill>
                <a:effectLst/>
                <a:latin typeface="Segoe UI Light" pitchFamily="34" charset="0"/>
                <a:ea typeface="+mn-ea"/>
                <a:cs typeface="+mn-cs"/>
                <a:hlinkClick r:id="rId3"/>
              </a:rPr>
              <a:t>https://customers.microsoft.com/Pages/CustomerStory.aspx?recid=8576</a:t>
            </a:r>
            <a:endParaRPr lang="en-US" sz="800" kern="1200" dirty="0">
              <a:solidFill>
                <a:schemeClr val="tx1"/>
              </a:solidFill>
              <a:effectLst/>
              <a:latin typeface="Segoe UI Light" pitchFamily="34" charset="0"/>
              <a:ea typeface="+mn-ea"/>
              <a:cs typeface="+mn-cs"/>
            </a:endParaRPr>
          </a:p>
          <a:p>
            <a:endParaRPr lang="en-US" baseline="0" dirty="0"/>
          </a:p>
          <a:p>
            <a:r>
              <a:rPr lang="en-US" baseline="0" dirty="0"/>
              <a:t>Another example of predictive maintenance is the ThyssenKrupp elevator company, who can now predict elevator issues before they even happen, utilizing the skills of their team in a proactive rather than reactive way. </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u="sng" kern="1200" dirty="0">
                <a:solidFill>
                  <a:schemeClr val="tx1"/>
                </a:solidFill>
                <a:effectLst/>
                <a:latin typeface="Segoe UI Light" pitchFamily="34" charset="0"/>
                <a:ea typeface="+mn-ea"/>
                <a:cs typeface="+mn-cs"/>
                <a:hlinkClick r:id="rId4"/>
              </a:rPr>
              <a:t>http://www.microsoft.com/windowsembedded/en-us/internet-of-things-customer-stories.aspx?id=9</a:t>
            </a:r>
            <a:endParaRPr lang="en-US" sz="8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7/12/2017 12:49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75</a:t>
            </a:fld>
            <a:endParaRPr lang="en-US" dirty="0">
              <a:solidFill>
                <a:prstClr val="black"/>
              </a:solidFill>
            </a:endParaRPr>
          </a:p>
        </p:txBody>
      </p:sp>
    </p:spTree>
    <p:extLst>
      <p:ext uri="{BB962C8B-B14F-4D97-AF65-F5344CB8AC3E}">
        <p14:creationId xmlns:p14="http://schemas.microsoft.com/office/powerpoint/2010/main" val="13979627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vast</a:t>
            </a:r>
            <a:r>
              <a:rPr lang="en-US" baseline="0" dirty="0"/>
              <a:t> array of companies can benefit from understanding what they need before they need it and retail customers like Pier 1 are optimizing their marketing down to the individual level across both store and online interactions. Before Azure ML, Pier 1 sent mass emails to all of their customers, advertising the same thing – like outdoor furniture – whether that customer had ever had interest in furniture at all or lived in an applicable place. Today, they’re able to look at past buying behavior, location data and sensor data from their stores to hone in on what will most delight and inspire their customers – and increase their bottom line. </a:t>
            </a:r>
          </a:p>
          <a:p>
            <a:pPr marL="109306" lvl="1" indent="0">
              <a:buNone/>
            </a:pPr>
            <a:endParaRPr lang="en-US" sz="900" u="none" kern="1200" baseline="0" dirty="0">
              <a:solidFill>
                <a:schemeClr val="tx1"/>
              </a:solidFill>
              <a:effectLst/>
              <a:latin typeface="Segoe UI Light" pitchFamily="34" charset="0"/>
              <a:ea typeface="+mn-ea"/>
              <a:cs typeface="+mn-cs"/>
              <a:hlinkClick r:id="rId3"/>
            </a:endParaRPr>
          </a:p>
          <a:p>
            <a:pPr marL="109306" lvl="1" indent="0">
              <a:buNone/>
            </a:pPr>
            <a:r>
              <a:rPr lang="en-US" sz="900" u="sng" kern="1200" dirty="0">
                <a:solidFill>
                  <a:schemeClr val="tx1"/>
                </a:solidFill>
                <a:effectLst/>
                <a:latin typeface="Segoe UI Light" pitchFamily="34" charset="0"/>
                <a:ea typeface="+mn-ea"/>
                <a:cs typeface="+mn-cs"/>
                <a:hlinkClick r:id="rId3"/>
              </a:rPr>
              <a:t>https://www.youtube.com/watch?v=fN8Cixcc5yg&amp;feature=youtu.be</a:t>
            </a:r>
            <a:endParaRPr lang="en-US" sz="800" kern="1200" dirty="0">
              <a:solidFill>
                <a:schemeClr val="tx1"/>
              </a:solidFill>
              <a:effectLst/>
              <a:latin typeface="Segoe UI Light" pitchFamily="34" charset="0"/>
              <a:ea typeface="+mn-ea"/>
              <a:cs typeface="+mn-cs"/>
            </a:endParaRPr>
          </a:p>
          <a:p>
            <a:pPr marL="109306" lvl="1" indent="0">
              <a:buNone/>
            </a:pPr>
            <a:r>
              <a:rPr lang="en-US" sz="900" u="sng" kern="1200" dirty="0">
                <a:solidFill>
                  <a:schemeClr val="tx1"/>
                </a:solidFill>
                <a:effectLst/>
                <a:latin typeface="Segoe UI Light" pitchFamily="34" charset="0"/>
                <a:ea typeface="+mn-ea"/>
                <a:cs typeface="+mn-cs"/>
                <a:hlinkClick r:id="rId4"/>
              </a:rPr>
              <a:t>https://customers.microsoft.com/Pages/CustomerStory.aspx?recid=11257</a:t>
            </a:r>
            <a:endParaRPr lang="en-US" sz="900" u="sng" kern="1200" dirty="0">
              <a:solidFill>
                <a:schemeClr val="tx1"/>
              </a:solidFill>
              <a:effectLst/>
              <a:latin typeface="Segoe UI Light" pitchFamily="34" charset="0"/>
              <a:ea typeface="+mn-ea"/>
              <a:cs typeface="+mn-cs"/>
            </a:endParaRPr>
          </a:p>
          <a:p>
            <a:pPr marL="109306" lvl="1" indent="0">
              <a:buNone/>
            </a:pPr>
            <a:endParaRPr lang="en-US" sz="900" u="sng" kern="1200" dirty="0">
              <a:solidFill>
                <a:schemeClr val="tx1"/>
              </a:solidFill>
              <a:effectLst/>
              <a:latin typeface="Segoe UI Light" pitchFamily="34" charset="0"/>
              <a:ea typeface="+mn-ea"/>
              <a:cs typeface="+mn-cs"/>
            </a:endParaRPr>
          </a:p>
          <a:p>
            <a:pPr marL="109306" lvl="1" indent="0">
              <a:buNone/>
            </a:pPr>
            <a:endParaRPr lang="en-US" sz="8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7/12/2017 12:49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76</a:t>
            </a:fld>
            <a:endParaRPr lang="en-US" dirty="0">
              <a:solidFill>
                <a:prstClr val="black"/>
              </a:solidFill>
            </a:endParaRPr>
          </a:p>
        </p:txBody>
      </p:sp>
    </p:spTree>
    <p:extLst>
      <p:ext uri="{BB962C8B-B14F-4D97-AF65-F5344CB8AC3E}">
        <p14:creationId xmlns:p14="http://schemas.microsoft.com/office/powerpoint/2010/main" val="3740694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 Food Service Food Delivery </a:t>
            </a:r>
            <a:r>
              <a:rPr lang="en-US" dirty="0" err="1"/>
              <a:t>Servic</a:t>
            </a:r>
            <a:r>
              <a:rPr lang="en-US" dirty="0"/>
              <a:t>: Shopping carts that already list what you’re going to order?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Pier 1 Imports : predict which products customers will want in the future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Direct One : Non-sensitive data analysis, using Azure HDInsight for big data analysis and Azure Machine Learning for predictive analytics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Gjirafa</a:t>
            </a:r>
            <a:r>
              <a:rPr lang="en-US" dirty="0"/>
              <a:t>: Search Engine for specific language that is not crawled well by major search engines.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JLL: Real Estate</a:t>
            </a:r>
            <a:r>
              <a:rPr lang="en-US" b="1" baseline="0" dirty="0"/>
              <a:t> search Engine</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Carnegie Mellon:</a:t>
            </a:r>
            <a:r>
              <a:rPr lang="en-US" b="1" baseline="0" dirty="0"/>
              <a:t> </a:t>
            </a:r>
            <a:r>
              <a:rPr lang="en-US" dirty="0"/>
              <a:t>more energy efficient buildings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eSmart</a:t>
            </a:r>
            <a:r>
              <a:rPr lang="en-US" b="1" dirty="0"/>
              <a:t> Systems: </a:t>
            </a:r>
            <a:r>
              <a:rPr lang="en-US" dirty="0"/>
              <a:t>automated energy management system</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OSIsoft</a:t>
            </a:r>
            <a:r>
              <a:rPr lang="en-US" b="1" dirty="0"/>
              <a:t>: </a:t>
            </a:r>
            <a:r>
              <a:rPr lang="en-US" dirty="0"/>
              <a:t>collect, analyze, and share real-time sensor data to build their mission-critical operations intelligence infrastructure.</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Mendeley</a:t>
            </a:r>
            <a:r>
              <a:rPr lang="en-US" b="1" dirty="0"/>
              <a:t>: </a:t>
            </a:r>
            <a:r>
              <a:rPr lang="en-US" dirty="0"/>
              <a:t>providing a faster and more flexible way to share and archive scientific findings and ideas.</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Youboox</a:t>
            </a:r>
            <a:r>
              <a:rPr lang="en-US" b="1" dirty="0"/>
              <a:t>: </a:t>
            </a:r>
            <a:r>
              <a:rPr lang="en-US" dirty="0"/>
              <a:t>like Netflix and Spotify, French e-book subscription service:</a:t>
            </a:r>
            <a:r>
              <a:rPr lang="en-US" baseline="0" dirty="0"/>
              <a:t> </a:t>
            </a:r>
            <a:r>
              <a:rPr lang="en-US" dirty="0"/>
              <a:t>its recommendation engine</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WASH Multifamily Laundry:</a:t>
            </a:r>
            <a:r>
              <a:rPr lang="en-US" b="1" baseline="0" dirty="0"/>
              <a:t> </a:t>
            </a:r>
            <a:r>
              <a:rPr lang="en-US" dirty="0"/>
              <a:t>measure company performance and drive productivity.</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Kellogg School of Management : Real-world analytics for students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Optolexia</a:t>
            </a:r>
            <a:r>
              <a:rPr lang="en-US" b="1" dirty="0"/>
              <a:t>: </a:t>
            </a:r>
            <a:r>
              <a:rPr lang="en-US" dirty="0"/>
              <a:t>dyslexia screening tool for young </a:t>
            </a:r>
            <a:r>
              <a:rPr lang="en-US" dirty="0" err="1"/>
              <a:t>childrenv</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Rockwell Automation : Data Analysis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Tacoma Public Schools: </a:t>
            </a:r>
            <a:r>
              <a:rPr lang="en-US" dirty="0"/>
              <a:t>the district is providing comprehensive data snapshots of student success indicators and has already helped to improve graduation rates from 55 to 78 percent.</a:t>
            </a:r>
            <a:r>
              <a:rPr lang="en-US" b="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Ziosk</a:t>
            </a:r>
            <a:r>
              <a:rPr lang="en-US" b="1" dirty="0"/>
              <a:t>: </a:t>
            </a:r>
            <a:r>
              <a:rPr lang="en-US" dirty="0"/>
              <a:t>predict your preferences and serve them up as part of a better dining experience. </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North American Eagle:  </a:t>
            </a:r>
            <a:r>
              <a:rPr lang="en-US" dirty="0"/>
              <a:t>aggregate and analyze data from prior and current runs to create predictive models</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Sun Branding Solutions:</a:t>
            </a:r>
            <a:r>
              <a:rPr lang="en-US" b="1" baseline="0" dirty="0"/>
              <a:t> </a:t>
            </a:r>
            <a:r>
              <a:rPr lang="en-US" dirty="0"/>
              <a:t>packaging text and artwork effectively in ongoing </a:t>
            </a:r>
            <a:r>
              <a:rPr lang="en-US" dirty="0" err="1"/>
              <a:t>omnichannel</a:t>
            </a:r>
            <a:r>
              <a:rPr lang="en-US" dirty="0"/>
              <a:t> campaigns.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The Next Up:</a:t>
            </a:r>
            <a:r>
              <a:rPr lang="en-US" b="1" baseline="0" dirty="0"/>
              <a:t> </a:t>
            </a:r>
            <a:r>
              <a:rPr lang="en-US" dirty="0"/>
              <a:t>predictive analytics about customer traffic based on variables such as weather, historical data, holidays, and major events.</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Ultra Tendency:</a:t>
            </a:r>
            <a:r>
              <a:rPr lang="en-US" b="1" baseline="0" dirty="0"/>
              <a:t> </a:t>
            </a:r>
            <a:r>
              <a:rPr lang="en-US" dirty="0"/>
              <a:t>predict when airplanes will arrive at their designated airport gates.</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Genscape</a:t>
            </a:r>
            <a:r>
              <a:rPr lang="en-US" b="1" dirty="0"/>
              <a:t>: tr</a:t>
            </a:r>
            <a:r>
              <a:rPr lang="en-US" dirty="0"/>
              <a:t>ansform thousands of streams of energy supply data into consumable intelligence that its customers depend on.</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77</a:t>
            </a:fld>
            <a:endParaRPr lang="en-US"/>
          </a:p>
        </p:txBody>
      </p:sp>
    </p:spTree>
    <p:extLst>
      <p:ext uri="{BB962C8B-B14F-4D97-AF65-F5344CB8AC3E}">
        <p14:creationId xmlns:p14="http://schemas.microsoft.com/office/powerpoint/2010/main" val="1756023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applications, services, platforms…</a:t>
            </a:r>
          </a:p>
          <a:p>
            <a:endParaRPr lang="en-US" dirty="0"/>
          </a:p>
          <a:p>
            <a:r>
              <a:rPr lang="en-US" dirty="0"/>
              <a:t>Digital Smart</a:t>
            </a:r>
            <a:r>
              <a:rPr lang="en-US" baseline="0" dirty="0"/>
              <a:t> </a:t>
            </a:r>
            <a:r>
              <a:rPr lang="en-US" dirty="0"/>
              <a:t>Personal Assistant</a:t>
            </a:r>
          </a:p>
          <a:p>
            <a:endParaRPr lang="en-US" dirty="0"/>
          </a:p>
          <a:p>
            <a:r>
              <a:rPr lang="en-US" dirty="0"/>
              <a:t>Image</a:t>
            </a:r>
            <a:r>
              <a:rPr lang="en-US" baseline="0" dirty="0"/>
              <a:t> / Text / Data analyze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7</a:t>
            </a:fld>
            <a:endParaRPr lang="en-US"/>
          </a:p>
        </p:txBody>
      </p:sp>
    </p:spTree>
    <p:extLst>
      <p:ext uri="{BB962C8B-B14F-4D97-AF65-F5344CB8AC3E}">
        <p14:creationId xmlns:p14="http://schemas.microsoft.com/office/powerpoint/2010/main" val="3102671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first “killer commercial application” of ML on Big Data was web search. With ML, we can use all of the billions of queries and associated clicks that we collect each month as training data for an ML system. That way, the system can learn, for each query, which web pages are likely the most relevant.</a:t>
            </a:r>
          </a:p>
          <a:p>
            <a:endParaRPr lang="en-US" baseline="0" dirty="0"/>
          </a:p>
          <a:p>
            <a:r>
              <a:rPr lang="en-US" baseline="0" dirty="0"/>
              <a:t>But the impact of ML goes beyond page relevance. With billions of queries, we can learn common misspellings and the native language of the user. We can discern the intent of the user – shopping? research? entertainment? ML can learn what kinds of pages are malicious.</a:t>
            </a:r>
          </a:p>
          <a:p>
            <a:endParaRPr lang="en-US" baseline="0" dirty="0"/>
          </a:p>
          <a:p>
            <a:r>
              <a:rPr lang="en-US" baseline="0" dirty="0"/>
              <a:t>ML also is able to learn, for each query, what kinds of ads are most likely to be clicked, and also learn how best to show the ads. </a:t>
            </a:r>
          </a:p>
          <a:p>
            <a:endParaRPr lang="en-US" baseline="0" dirty="0"/>
          </a:p>
          <a:p>
            <a:r>
              <a:rPr lang="en-US" baseline="0" dirty="0"/>
              <a:t>And even before we get to a real user, ML can be used to figure out what parts of the web are worth scanning, and what pricing for ads will optimize revenues.</a:t>
            </a:r>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BA0223-F123-4D83-BC0F-803B1F1AD306}" type="datetime1">
              <a:rPr lang="en-US" smtClean="0">
                <a:solidFill>
                  <a:prstClr val="black"/>
                </a:solidFill>
              </a:rPr>
              <a:pPr/>
              <a:t>7/12/2017</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442757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“lions” on Bing</a:t>
            </a:r>
            <a:r>
              <a:rPr lang="en-US" baseline="0" dirty="0"/>
              <a:t> and change Image type etc. filters…</a:t>
            </a:r>
          </a:p>
          <a:p>
            <a:endParaRPr lang="en-US" baseline="0" dirty="0"/>
          </a:p>
          <a:p>
            <a:r>
              <a:rPr lang="en-US" baseline="0" dirty="0"/>
              <a:t>Behind the ML service categorizes the image </a:t>
            </a:r>
            <a:r>
              <a:rPr lang="en-US" baseline="0" dirty="0" err="1"/>
              <a:t>db</a:t>
            </a:r>
            <a:r>
              <a:rPr lang="en-US" baseline="0" dirty="0"/>
              <a:t> and returns the result.</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9</a:t>
            </a:fld>
            <a:endParaRPr lang="en-US"/>
          </a:p>
        </p:txBody>
      </p:sp>
    </p:spTree>
    <p:extLst>
      <p:ext uri="{BB962C8B-B14F-4D97-AF65-F5344CB8AC3E}">
        <p14:creationId xmlns:p14="http://schemas.microsoft.com/office/powerpoint/2010/main" val="443011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another application</a:t>
            </a:r>
            <a:r>
              <a:rPr lang="en-US" baseline="0" dirty="0"/>
              <a:t> on computer vision that meets with the machine learning</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10</a:t>
            </a:fld>
            <a:endParaRPr lang="en-US"/>
          </a:p>
        </p:txBody>
      </p:sp>
    </p:spTree>
    <p:extLst>
      <p:ext uri="{BB962C8B-B14F-4D97-AF65-F5344CB8AC3E}">
        <p14:creationId xmlns:p14="http://schemas.microsoft.com/office/powerpoint/2010/main" val="4213441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emf"/><Relationship Id="rId4" Type="http://schemas.openxmlformats.org/officeDocument/2006/relationships/oleObject" Target="../embeddings/oleObject4.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2.emf"/><Relationship Id="rId4" Type="http://schemas.openxmlformats.org/officeDocument/2006/relationships/oleObject" Target="../embeddings/oleObject6.bin"/></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2.emf"/><Relationship Id="rId4" Type="http://schemas.openxmlformats.org/officeDocument/2006/relationships/oleObject" Target="../embeddings/oleObject7.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2.emf"/><Relationship Id="rId4" Type="http://schemas.openxmlformats.org/officeDocument/2006/relationships/oleObject" Target="../embeddings/oleObject8.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2.emf"/><Relationship Id="rId4" Type="http://schemas.openxmlformats.org/officeDocument/2006/relationships/oleObject" Target="../embeddings/oleObject9.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2.emf"/><Relationship Id="rId4" Type="http://schemas.openxmlformats.org/officeDocument/2006/relationships/oleObject" Target="../embeddings/oleObject10.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2.emf"/><Relationship Id="rId4" Type="http://schemas.openxmlformats.org/officeDocument/2006/relationships/oleObject" Target="../embeddings/oleObject11.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2.emf"/><Relationship Id="rId4" Type="http://schemas.openxmlformats.org/officeDocument/2006/relationships/oleObject" Target="../embeddings/oleObject12.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image" Target="../media/image5.png"/><Relationship Id="rId5" Type="http://schemas.openxmlformats.org/officeDocument/2006/relationships/image" Target="../media/image2.emf"/><Relationship Id="rId4" Type="http://schemas.openxmlformats.org/officeDocument/2006/relationships/oleObject" Target="../embeddings/oleObject13.bin"/></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4.xml"/><Relationship Id="rId1" Type="http://schemas.openxmlformats.org/officeDocument/2006/relationships/vmlDrawing" Target="../drawings/vmlDrawing14.vml"/><Relationship Id="rId6" Type="http://schemas.openxmlformats.org/officeDocument/2006/relationships/image" Target="../media/image6.png"/><Relationship Id="rId5" Type="http://schemas.openxmlformats.org/officeDocument/2006/relationships/image" Target="../media/image2.emf"/><Relationship Id="rId4" Type="http://schemas.openxmlformats.org/officeDocument/2006/relationships/oleObject" Target="../embeddings/oleObject14.bin"/></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2.emf"/><Relationship Id="rId4" Type="http://schemas.openxmlformats.org/officeDocument/2006/relationships/oleObject" Target="../embeddings/oleObject15.bin"/></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2.emf"/><Relationship Id="rId4" Type="http://schemas.openxmlformats.org/officeDocument/2006/relationships/oleObject" Target="../embeddings/oleObject16.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2.emf"/><Relationship Id="rId4" Type="http://schemas.openxmlformats.org/officeDocument/2006/relationships/oleObject" Target="../embeddings/oleObject17.bin"/></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01_Titl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122363"/>
            <a:ext cx="115189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342900" y="3602038"/>
            <a:ext cx="115189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8161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2400" y="174625"/>
            <a:ext cx="11887200" cy="854075"/>
          </a:xfrm>
        </p:spPr>
        <p:txBody>
          <a:bodyPr/>
          <a:lstStyle/>
          <a:p>
            <a:r>
              <a:rPr lang="en-US"/>
              <a:t>Click to edit Master title style</a:t>
            </a:r>
          </a:p>
        </p:txBody>
      </p:sp>
      <p:sp>
        <p:nvSpPr>
          <p:cNvPr id="3" name="Text Placeholder 2"/>
          <p:cNvSpPr>
            <a:spLocks noGrp="1"/>
          </p:cNvSpPr>
          <p:nvPr>
            <p:ph idx="1"/>
          </p:nvPr>
        </p:nvSpPr>
        <p:spPr>
          <a:xfrm>
            <a:off x="152400" y="1028700"/>
            <a:ext cx="11887200" cy="5359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5774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2400" y="174625"/>
            <a:ext cx="11887200" cy="854075"/>
          </a:xfrm>
        </p:spPr>
        <p:txBody>
          <a:bodyPr/>
          <a:lstStyle/>
          <a:p>
            <a:r>
              <a:rPr lang="en-US"/>
              <a:t>Click to edit Master title style</a:t>
            </a:r>
          </a:p>
        </p:txBody>
      </p:sp>
    </p:spTree>
    <p:extLst>
      <p:ext uri="{BB962C8B-B14F-4D97-AF65-F5344CB8AC3E}">
        <p14:creationId xmlns:p14="http://schemas.microsoft.com/office/powerpoint/2010/main" val="584132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747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5_Inter">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66890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01_Titl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122363"/>
            <a:ext cx="115189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342900" y="3602038"/>
            <a:ext cx="115189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817412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2400" y="174625"/>
            <a:ext cx="11887200" cy="854075"/>
          </a:xfrm>
        </p:spPr>
        <p:txBody>
          <a:bodyPr/>
          <a:lstStyle/>
          <a:p>
            <a:r>
              <a:rPr lang="en-US"/>
              <a:t>Click to edit Master title style</a:t>
            </a:r>
          </a:p>
        </p:txBody>
      </p:sp>
      <p:sp>
        <p:nvSpPr>
          <p:cNvPr id="3" name="Text Placeholder 2"/>
          <p:cNvSpPr>
            <a:spLocks noGrp="1"/>
          </p:cNvSpPr>
          <p:nvPr>
            <p:ph idx="1"/>
          </p:nvPr>
        </p:nvSpPr>
        <p:spPr>
          <a:xfrm>
            <a:off x="152400" y="1028700"/>
            <a:ext cx="11887200" cy="5359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95469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2400" y="174625"/>
            <a:ext cx="11887200" cy="854075"/>
          </a:xfrm>
        </p:spPr>
        <p:txBody>
          <a:bodyPr/>
          <a:lstStyle/>
          <a:p>
            <a:r>
              <a:rPr lang="en-US"/>
              <a:t>Click to edit Master title style</a:t>
            </a:r>
          </a:p>
        </p:txBody>
      </p:sp>
    </p:spTree>
    <p:extLst>
      <p:ext uri="{BB962C8B-B14F-4D97-AF65-F5344CB8AC3E}">
        <p14:creationId xmlns:p14="http://schemas.microsoft.com/office/powerpoint/2010/main" val="794940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4_Details">
    <p:spTree>
      <p:nvGrpSpPr>
        <p:cNvPr id="1" name=""/>
        <p:cNvGrpSpPr/>
        <p:nvPr/>
      </p:nvGrpSpPr>
      <p:grpSpPr>
        <a:xfrm>
          <a:off x="0" y="0"/>
          <a:ext cx="0" cy="0"/>
          <a:chOff x="0" y="0"/>
          <a:chExt cx="0" cy="0"/>
        </a:xfrm>
      </p:grpSpPr>
      <p:sp>
        <p:nvSpPr>
          <p:cNvPr id="4" name="Rectangle 3"/>
          <p:cNvSpPr/>
          <p:nvPr userDrawn="1"/>
        </p:nvSpPr>
        <p:spPr>
          <a:xfrm>
            <a:off x="0" y="1028700"/>
            <a:ext cx="12192000" cy="58293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2400" y="174625"/>
            <a:ext cx="11887200" cy="854075"/>
          </a:xfrm>
        </p:spPr>
        <p:txBody>
          <a:bodyPr/>
          <a:lstStyle/>
          <a:p>
            <a:r>
              <a:rPr lang="en-US" dirty="0"/>
              <a:t>Click to edit Master title style</a:t>
            </a:r>
          </a:p>
        </p:txBody>
      </p:sp>
      <p:sp>
        <p:nvSpPr>
          <p:cNvPr id="3" name="Text Placeholder 2"/>
          <p:cNvSpPr>
            <a:spLocks noGrp="1"/>
          </p:cNvSpPr>
          <p:nvPr>
            <p:ph idx="1"/>
          </p:nvPr>
        </p:nvSpPr>
        <p:spPr>
          <a:xfrm>
            <a:off x="152400" y="1028700"/>
            <a:ext cx="11887200" cy="5359400"/>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1616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5_Details">
    <p:spTree>
      <p:nvGrpSpPr>
        <p:cNvPr id="1" name=""/>
        <p:cNvGrpSpPr/>
        <p:nvPr/>
      </p:nvGrpSpPr>
      <p:grpSpPr>
        <a:xfrm>
          <a:off x="0" y="0"/>
          <a:ext cx="0" cy="0"/>
          <a:chOff x="0" y="0"/>
          <a:chExt cx="0" cy="0"/>
        </a:xfrm>
      </p:grpSpPr>
      <p:sp>
        <p:nvSpPr>
          <p:cNvPr id="4" name="Rectangle 3"/>
          <p:cNvSpPr/>
          <p:nvPr userDrawn="1"/>
        </p:nvSpPr>
        <p:spPr>
          <a:xfrm>
            <a:off x="0" y="1028700"/>
            <a:ext cx="12192000" cy="58293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a:spLocks noGrp="1"/>
          </p:cNvSpPr>
          <p:nvPr>
            <p:ph type="title"/>
          </p:nvPr>
        </p:nvSpPr>
        <p:spPr>
          <a:xfrm>
            <a:off x="152400" y="174625"/>
            <a:ext cx="11887200" cy="854075"/>
          </a:xfrm>
        </p:spPr>
        <p:txBody>
          <a:bodyPr/>
          <a:lstStyle/>
          <a:p>
            <a:r>
              <a:rPr lang="en-US"/>
              <a:t>Click to edit Master title style</a:t>
            </a:r>
          </a:p>
        </p:txBody>
      </p:sp>
    </p:spTree>
    <p:extLst>
      <p:ext uri="{BB962C8B-B14F-4D97-AF65-F5344CB8AC3E}">
        <p14:creationId xmlns:p14="http://schemas.microsoft.com/office/powerpoint/2010/main" val="40770776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6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824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2400" y="174625"/>
            <a:ext cx="11887200" cy="854075"/>
          </a:xfrm>
        </p:spPr>
        <p:txBody>
          <a:bodyPr/>
          <a:lstStyle/>
          <a:p>
            <a:r>
              <a:rPr lang="en-US"/>
              <a:t>Click to edit Master title style</a:t>
            </a:r>
          </a:p>
        </p:txBody>
      </p:sp>
      <p:sp>
        <p:nvSpPr>
          <p:cNvPr id="3" name="Text Placeholder 2"/>
          <p:cNvSpPr>
            <a:spLocks noGrp="1"/>
          </p:cNvSpPr>
          <p:nvPr>
            <p:ph idx="1"/>
          </p:nvPr>
        </p:nvSpPr>
        <p:spPr>
          <a:xfrm>
            <a:off x="152400" y="1028700"/>
            <a:ext cx="11887200" cy="5359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51507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50"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solidFill>
                  <a:schemeClr val="tx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18130948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solidFill>
                  <a:schemeClr val="tx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11508170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8"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23372311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2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
        <p:nvSpPr>
          <p:cNvPr id="2" name="Title 1"/>
          <p:cNvSpPr>
            <a:spLocks noGrp="1"/>
          </p:cNvSpPr>
          <p:nvPr>
            <p:ph type="ctrTitle"/>
          </p:nvPr>
        </p:nvSpPr>
        <p:spPr>
          <a:xfrm>
            <a:off x="606176" y="1534345"/>
            <a:ext cx="11034445" cy="1007888"/>
          </a:xfrm>
        </p:spPr>
        <p:txBody>
          <a:bodyPr anchor="b"/>
          <a:lstStyle>
            <a:lvl1pPr algn="l">
              <a:defRPr sz="5998">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6" y="2853732"/>
            <a:ext cx="11034445" cy="2404068"/>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7862531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6"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Tree>
    <p:extLst>
      <p:ext uri="{BB962C8B-B14F-4D97-AF65-F5344CB8AC3E}">
        <p14:creationId xmlns:p14="http://schemas.microsoft.com/office/powerpoint/2010/main" val="16970209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70"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954197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29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a:xfrm>
            <a:off x="560799" y="457200"/>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9" y="987426"/>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9" y="2604071"/>
            <a:ext cx="4211227" cy="3264917"/>
          </a:xfrm>
        </p:spPr>
        <p:txBody>
          <a:bodyPr>
            <a:normAutofit/>
          </a:bodyPr>
          <a:lstStyle>
            <a:lvl1pPr marL="0" indent="0">
              <a:buNone/>
              <a:defRPr sz="20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3049417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1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Slide Number Placeholder 3"/>
          <p:cNvSpPr>
            <a:spLocks noGrp="1"/>
          </p:cNvSpPr>
          <p:nvPr>
            <p:ph type="sldNum" sz="quarter" idx="12"/>
          </p:nvPr>
        </p:nvSpPr>
        <p:spPr>
          <a:xfrm>
            <a:off x="8903415"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9257260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4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60311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66"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Tree>
    <p:extLst>
      <p:ext uri="{BB962C8B-B14F-4D97-AF65-F5344CB8AC3E}">
        <p14:creationId xmlns:p14="http://schemas.microsoft.com/office/powerpoint/2010/main" val="193846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2400" y="174625"/>
            <a:ext cx="11887200" cy="854075"/>
          </a:xfrm>
        </p:spPr>
        <p:txBody>
          <a:bodyPr/>
          <a:lstStyle/>
          <a:p>
            <a:r>
              <a:rPr lang="en-US"/>
              <a:t>Click to edit Master title style</a:t>
            </a:r>
          </a:p>
        </p:txBody>
      </p:sp>
    </p:spTree>
    <p:extLst>
      <p:ext uri="{BB962C8B-B14F-4D97-AF65-F5344CB8AC3E}">
        <p14:creationId xmlns:p14="http://schemas.microsoft.com/office/powerpoint/2010/main" val="29324879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39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4" name="Picture 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Tree>
    <p:extLst>
      <p:ext uri="{BB962C8B-B14F-4D97-AF65-F5344CB8AC3E}">
        <p14:creationId xmlns:p14="http://schemas.microsoft.com/office/powerpoint/2010/main" val="2235332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1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748"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209419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38" name="think-cell Slide" r:id="rId4" imgW="6350000" imgH="6350000" progId="TCLayout.ActiveDocument.1">
                  <p:embed/>
                </p:oleObj>
              </mc:Choice>
              <mc:Fallback>
                <p:oleObj name="think-cell Slide" r:id="rId4" imgW="6350000" imgH="635000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702798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312"/>
            <a:ext cx="12191377" cy="6858623"/>
          </a:xfrm>
          <a:prstGeom prst="rect">
            <a:avLst/>
          </a:prstGeom>
        </p:spPr>
      </p:pic>
      <p:sp>
        <p:nvSpPr>
          <p:cNvPr id="10" name="Rectangle 9"/>
          <p:cNvSpPr/>
          <p:nvPr userDrawn="1"/>
        </p:nvSpPr>
        <p:spPr bwMode="auto">
          <a:xfrm>
            <a:off x="-1" y="-1"/>
            <a:ext cx="3854939" cy="68580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7" name="TextBox 6"/>
          <p:cNvSpPr txBox="1"/>
          <p:nvPr userDrawn="1"/>
        </p:nvSpPr>
        <p:spPr>
          <a:xfrm>
            <a:off x="283468" y="4571370"/>
            <a:ext cx="3571471" cy="696948"/>
          </a:xfrm>
          <a:prstGeom prst="rect">
            <a:avLst/>
          </a:prstGeom>
          <a:noFill/>
        </p:spPr>
        <p:txBody>
          <a:bodyPr wrap="square" lIns="179285" tIns="143428" rIns="179285" bIns="143428" rtlCol="0" anchor="b">
            <a:spAutoFit/>
          </a:bodyPr>
          <a:lstStyle/>
          <a:p>
            <a:pPr>
              <a:lnSpc>
                <a:spcPct val="90000"/>
              </a:lnSpc>
              <a:spcAft>
                <a:spcPts val="588"/>
              </a:spcAft>
            </a:pPr>
            <a:r>
              <a:rPr lang="en-US" sz="2941" dirty="0">
                <a:gradFill>
                  <a:gsLst>
                    <a:gs pos="0">
                      <a:srgbClr val="FFFFFF"/>
                    </a:gs>
                    <a:gs pos="100000">
                      <a:srgbClr val="FFFFFF"/>
                    </a:gs>
                  </a:gsLst>
                  <a:lin ang="5400000" scaled="0"/>
                </a:gradFill>
                <a:latin typeface="Segoe UI Light"/>
              </a:rPr>
              <a:t>3–5 February 2015</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1579" y="482515"/>
            <a:ext cx="2549936" cy="375337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gray">
          <a:xfrm>
            <a:off x="471579" y="6061766"/>
            <a:ext cx="1522404" cy="326167"/>
          </a:xfrm>
          <a:prstGeom prst="rect">
            <a:avLst/>
          </a:prstGeom>
        </p:spPr>
      </p:pic>
    </p:spTree>
    <p:extLst>
      <p:ext uri="{BB962C8B-B14F-4D97-AF65-F5344CB8AC3E}">
        <p14:creationId xmlns:p14="http://schemas.microsoft.com/office/powerpoint/2010/main" val="394250094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Tiled">
    <p:bg>
      <p:bgPr>
        <a:solidFill>
          <a:schemeClr val="accent1"/>
        </a:solidFill>
        <a:effectLst/>
      </p:bgPr>
    </p:bg>
    <p:spTree>
      <p:nvGrpSpPr>
        <p:cNvPr id="1" name=""/>
        <p:cNvGrpSpPr/>
        <p:nvPr/>
      </p:nvGrpSpPr>
      <p:grpSpPr>
        <a:xfrm>
          <a:off x="0" y="0"/>
          <a:ext cx="0" cy="0"/>
          <a:chOff x="0" y="0"/>
          <a:chExt cx="0" cy="0"/>
        </a:xfrm>
      </p:grpSpPr>
      <p:sp>
        <p:nvSpPr>
          <p:cNvPr id="18" name="Rectangle 17"/>
          <p:cNvSpPr/>
          <p:nvPr userDrawn="1"/>
        </p:nvSpPr>
        <p:spPr bwMode="gray">
          <a:xfrm>
            <a:off x="269239" y="2084173"/>
            <a:ext cx="8964248"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3"/>
            <a:ext cx="8965805" cy="1803637"/>
          </a:xfrm>
          <a:noFill/>
        </p:spPr>
        <p:txBody>
          <a:bodyPr vert="horz" wrap="square" lIns="146304" tIns="91440" rIns="146304" bIns="91440" rtlCol="0" anchor="t" anchorCtr="0">
            <a:noAutofit/>
          </a:bodyPr>
          <a:lstStyle>
            <a:lvl1pPr>
              <a:defRPr lang="en-US" sz="5294" spc="-98" baseline="0" dirty="0">
                <a:gradFill>
                  <a:gsLst>
                    <a:gs pos="5833">
                      <a:schemeClr val="tx1"/>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3887810"/>
            <a:ext cx="8964248" cy="1782571"/>
          </a:xfrm>
        </p:spPr>
        <p:txBody>
          <a:bodyPr tIns="109728" bIns="109728">
            <a:noAutofit/>
          </a:bodyPr>
          <a:lstStyle>
            <a:lvl1pPr marL="0" indent="0">
              <a:spcBef>
                <a:spcPts val="0"/>
              </a:spcBef>
              <a:buNone/>
              <a:defRPr sz="2745">
                <a:gradFill>
                  <a:gsLst>
                    <a:gs pos="1250">
                      <a:srgbClr val="FFFFFF"/>
                    </a:gs>
                    <a:gs pos="99000">
                      <a:srgbClr val="FFFFFF"/>
                    </a:gs>
                  </a:gsLst>
                  <a:lin ang="5400000" scaled="0"/>
                </a:gradFill>
              </a:defRPr>
            </a:lvl1pPr>
          </a:lstStyle>
          <a:p>
            <a:pPr lvl="0"/>
            <a:r>
              <a:rPr lang="en-US" dirty="0"/>
              <a:t>Speaker Name</a:t>
            </a:r>
          </a:p>
        </p:txBody>
      </p:sp>
      <p:sp>
        <p:nvSpPr>
          <p:cNvPr id="5" name="Text Placeholder 4"/>
          <p:cNvSpPr>
            <a:spLocks noGrp="1"/>
          </p:cNvSpPr>
          <p:nvPr>
            <p:ph type="body" sz="quarter" idx="15" hasCustomPrompt="1"/>
          </p:nvPr>
        </p:nvSpPr>
        <p:spPr>
          <a:xfrm>
            <a:off x="8342345" y="291069"/>
            <a:ext cx="3585699" cy="627586"/>
          </a:xfrm>
        </p:spPr>
        <p:txBody>
          <a:bodyPr lIns="182880" tIns="146304" rIns="182880" bIns="146304"/>
          <a:lstStyle>
            <a:lvl1pPr marL="0" indent="0" algn="r">
              <a:buNone/>
              <a:defRPr sz="2353" baseline="0">
                <a:latin typeface="+mn-lt"/>
              </a:defRPr>
            </a:lvl1pPr>
            <a:lvl2pPr marL="336145" indent="0">
              <a:buNone/>
              <a:defRPr sz="1961">
                <a:latin typeface="+mn-lt"/>
              </a:defRPr>
            </a:lvl2pPr>
            <a:lvl3pPr marL="560241" indent="0">
              <a:buNone/>
              <a:defRPr sz="1961">
                <a:latin typeface="+mn-lt"/>
              </a:defRPr>
            </a:lvl3pPr>
            <a:lvl4pPr marL="784338" indent="0">
              <a:buNone/>
              <a:defRPr sz="1961">
                <a:latin typeface="+mn-lt"/>
              </a:defRPr>
            </a:lvl4pPr>
            <a:lvl5pPr marL="1008435" indent="0">
              <a:buNone/>
              <a:defRPr sz="1961">
                <a:latin typeface="+mn-lt"/>
              </a:defRPr>
            </a:lvl5pPr>
          </a:lstStyle>
          <a:p>
            <a:pPr lvl="0"/>
            <a:r>
              <a:rPr lang="en-US" dirty="0"/>
              <a:t>Session code here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gray">
          <a:xfrm>
            <a:off x="448213" y="473987"/>
            <a:ext cx="1522401" cy="324553"/>
          </a:xfrm>
          <a:prstGeom prst="rect">
            <a:avLst/>
          </a:prstGeom>
        </p:spPr>
      </p:pic>
    </p:spTree>
    <p:extLst>
      <p:ext uri="{BB962C8B-B14F-4D97-AF65-F5344CB8AC3E}">
        <p14:creationId xmlns:p14="http://schemas.microsoft.com/office/powerpoint/2010/main" val="7010332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ltGray">
          <a:xfrm>
            <a:off x="267682" y="2084173"/>
            <a:ext cx="9862230" cy="1803637"/>
          </a:xfrm>
          <a:noFill/>
        </p:spPr>
        <p:txBody>
          <a:bodyPr vert="horz" wrap="square" lIns="146304" tIns="91440" rIns="146304" bIns="91440" rtlCol="0" anchor="t" anchorCtr="0">
            <a:noAutofit/>
          </a:bodyPr>
          <a:lstStyle>
            <a:lvl1pPr>
              <a:defRPr lang="en-US" sz="5294" spc="-98" baseline="0" dirty="0">
                <a:gradFill>
                  <a:gsLst>
                    <a:gs pos="100000">
                      <a:schemeClr val="tx1"/>
                    </a:gs>
                    <a:gs pos="0">
                      <a:schemeClr val="tx1"/>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3887810"/>
            <a:ext cx="6274974" cy="1782571"/>
          </a:xfrm>
        </p:spPr>
        <p:txBody>
          <a:bodyPr tIns="109728" bIns="109728">
            <a:noAutofit/>
          </a:bodyPr>
          <a:lstStyle>
            <a:lvl1pPr marL="0" indent="0">
              <a:spcBef>
                <a:spcPts val="0"/>
              </a:spcBef>
              <a:buNone/>
              <a:defRPr sz="2745">
                <a:gradFill>
                  <a:gsLst>
                    <a:gs pos="100000">
                      <a:schemeClr val="tx1"/>
                    </a:gs>
                    <a:gs pos="0">
                      <a:schemeClr val="tx1"/>
                    </a:gs>
                  </a:gsLst>
                  <a:lin ang="5400000" scaled="0"/>
                </a:gradFill>
              </a:defRPr>
            </a:lvl1pPr>
          </a:lstStyle>
          <a:p>
            <a:pPr lvl="0"/>
            <a:r>
              <a:rPr lang="en-US" dirty="0"/>
              <a:t>Speaker Name</a:t>
            </a:r>
          </a:p>
        </p:txBody>
      </p:sp>
      <p:sp>
        <p:nvSpPr>
          <p:cNvPr id="5" name="Text Placeholder 4"/>
          <p:cNvSpPr>
            <a:spLocks noGrp="1"/>
          </p:cNvSpPr>
          <p:nvPr>
            <p:ph type="body" sz="quarter" idx="15" hasCustomPrompt="1"/>
          </p:nvPr>
        </p:nvSpPr>
        <p:spPr>
          <a:xfrm>
            <a:off x="8342345" y="291069"/>
            <a:ext cx="3585699" cy="627586"/>
          </a:xfrm>
        </p:spPr>
        <p:txBody>
          <a:bodyPr lIns="182880" tIns="146304" rIns="182880" bIns="146304"/>
          <a:lstStyle>
            <a:lvl1pPr marL="0" indent="0" algn="r">
              <a:buNone/>
              <a:defRPr sz="2353" baseline="0">
                <a:latin typeface="+mn-lt"/>
              </a:defRPr>
            </a:lvl1pPr>
            <a:lvl2pPr marL="336145" indent="0">
              <a:buNone/>
              <a:defRPr sz="1961">
                <a:latin typeface="+mn-lt"/>
              </a:defRPr>
            </a:lvl2pPr>
            <a:lvl3pPr marL="560241" indent="0">
              <a:buNone/>
              <a:defRPr sz="1961">
                <a:latin typeface="+mn-lt"/>
              </a:defRPr>
            </a:lvl3pPr>
            <a:lvl4pPr marL="784338" indent="0">
              <a:buNone/>
              <a:defRPr sz="1961">
                <a:latin typeface="+mn-lt"/>
              </a:defRPr>
            </a:lvl4pPr>
            <a:lvl5pPr marL="1008435" indent="0">
              <a:buNone/>
              <a:defRPr sz="1961">
                <a:latin typeface="+mn-lt"/>
              </a:defRPr>
            </a:lvl5pPr>
          </a:lstStyle>
          <a:p>
            <a:pPr lvl="0"/>
            <a:r>
              <a:rPr lang="en-US" dirty="0"/>
              <a:t>Session code here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gray">
          <a:xfrm>
            <a:off x="448213" y="473987"/>
            <a:ext cx="1522401" cy="324553"/>
          </a:xfrm>
          <a:prstGeom prst="rect">
            <a:avLst/>
          </a:prstGeom>
        </p:spPr>
      </p:pic>
    </p:spTree>
    <p:extLst>
      <p:ext uri="{BB962C8B-B14F-4D97-AF65-F5344CB8AC3E}">
        <p14:creationId xmlns:p14="http://schemas.microsoft.com/office/powerpoint/2010/main" val="28511447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377" cy="6858623"/>
          </a:xfrm>
          <a:prstGeom prst="rect">
            <a:avLst/>
          </a:prstGeom>
        </p:spPr>
      </p:pic>
      <p:sp>
        <p:nvSpPr>
          <p:cNvPr id="18" name="Rectangle 17"/>
          <p:cNvSpPr/>
          <p:nvPr userDrawn="1"/>
        </p:nvSpPr>
        <p:spPr bwMode="gray">
          <a:xfrm>
            <a:off x="269239" y="1187621"/>
            <a:ext cx="7171399" cy="4482761"/>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7172955" cy="2700189"/>
          </a:xfrm>
          <a:noFill/>
        </p:spPr>
        <p:txBody>
          <a:bodyPr vert="horz" wrap="square" lIns="146304" tIns="91440" rIns="146304" bIns="91440" rtlCol="0" anchor="t" anchorCtr="0">
            <a:noAutofit/>
          </a:bodyPr>
          <a:lstStyle>
            <a:lvl1pPr>
              <a:defRPr lang="en-US" sz="5294" spc="-98" baseline="0" dirty="0">
                <a:gradFill>
                  <a:gsLst>
                    <a:gs pos="5833">
                      <a:schemeClr val="tx1"/>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3887810"/>
            <a:ext cx="7171399" cy="1782571"/>
          </a:xfrm>
        </p:spPr>
        <p:txBody>
          <a:bodyPr tIns="109728" bIns="109728">
            <a:noAutofit/>
          </a:bodyPr>
          <a:lstStyle>
            <a:lvl1pPr marL="0" indent="0">
              <a:spcBef>
                <a:spcPts val="0"/>
              </a:spcBef>
              <a:buNone/>
              <a:defRPr sz="2745">
                <a:gradFill>
                  <a:gsLst>
                    <a:gs pos="1250">
                      <a:srgbClr val="FFFFFF"/>
                    </a:gs>
                    <a:gs pos="99000">
                      <a:srgbClr val="FFFFFF"/>
                    </a:gs>
                  </a:gsLst>
                  <a:lin ang="5400000" scaled="0"/>
                </a:gradFill>
              </a:defRPr>
            </a:lvl1pPr>
          </a:lstStyle>
          <a:p>
            <a:pPr lvl="0"/>
            <a:r>
              <a:rPr lang="en-US" dirty="0"/>
              <a:t>Speaker Name</a:t>
            </a:r>
          </a:p>
        </p:txBody>
      </p:sp>
      <p:sp>
        <p:nvSpPr>
          <p:cNvPr id="5" name="Text Placeholder 4"/>
          <p:cNvSpPr>
            <a:spLocks noGrp="1"/>
          </p:cNvSpPr>
          <p:nvPr>
            <p:ph type="body" sz="quarter" idx="15" hasCustomPrompt="1"/>
          </p:nvPr>
        </p:nvSpPr>
        <p:spPr>
          <a:xfrm>
            <a:off x="273767" y="291069"/>
            <a:ext cx="3585699" cy="627586"/>
          </a:xfrm>
        </p:spPr>
        <p:txBody>
          <a:bodyPr lIns="182880" tIns="146304" rIns="182880" bIns="146304"/>
          <a:lstStyle>
            <a:lvl1pPr marL="0" indent="0" algn="l">
              <a:buNone/>
              <a:defRPr sz="2353" baseline="0">
                <a:latin typeface="+mn-lt"/>
              </a:defRPr>
            </a:lvl1pPr>
            <a:lvl2pPr marL="336145" indent="0">
              <a:buNone/>
              <a:defRPr sz="1961">
                <a:latin typeface="+mn-lt"/>
              </a:defRPr>
            </a:lvl2pPr>
            <a:lvl3pPr marL="560241" indent="0">
              <a:buNone/>
              <a:defRPr sz="1961">
                <a:latin typeface="+mn-lt"/>
              </a:defRPr>
            </a:lvl3pPr>
            <a:lvl4pPr marL="784338" indent="0">
              <a:buNone/>
              <a:defRPr sz="1961">
                <a:latin typeface="+mn-lt"/>
              </a:defRPr>
            </a:lvl4pPr>
            <a:lvl5pPr marL="1008435" indent="0">
              <a:buNone/>
              <a:defRPr sz="1961">
                <a:latin typeface="+mn-lt"/>
              </a:defRPr>
            </a:lvl5pPr>
          </a:lstStyle>
          <a:p>
            <a:pPr lvl="0"/>
            <a:r>
              <a:rPr lang="en-US" dirty="0"/>
              <a:t>Session code here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gray">
          <a:xfrm>
            <a:off x="10222845" y="473987"/>
            <a:ext cx="1522401" cy="324553"/>
          </a:xfrm>
          <a:prstGeom prst="rect">
            <a:avLst/>
          </a:prstGeom>
        </p:spPr>
      </p:pic>
    </p:spTree>
    <p:extLst>
      <p:ext uri="{BB962C8B-B14F-4D97-AF65-F5344CB8AC3E}">
        <p14:creationId xmlns:p14="http://schemas.microsoft.com/office/powerpoint/2010/main" val="22209330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9" name="Rectangle 8"/>
          <p:cNvSpPr/>
          <p:nvPr userDrawn="1"/>
        </p:nvSpPr>
        <p:spPr bwMode="ltGray">
          <a:xfrm>
            <a:off x="269239" y="1187644"/>
            <a:ext cx="9860673"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60673" cy="2690921"/>
          </a:xfrm>
          <a:noFill/>
        </p:spPr>
        <p:txBody>
          <a:bodyPr tIns="91440" bIns="91440" anchor="t" anchorCtr="0"/>
          <a:lstStyle>
            <a:lvl1pPr>
              <a:defRPr sz="6470" spc="-98" baseline="0">
                <a:gradFill>
                  <a:gsLst>
                    <a:gs pos="100000">
                      <a:srgbClr val="FFFFFF"/>
                    </a:gs>
                    <a:gs pos="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3" cy="1793104"/>
          </a:xfrm>
          <a:noFill/>
        </p:spPr>
        <p:txBody>
          <a:bodyPr lIns="182880" tIns="146304" rIns="182880" bIns="146304">
            <a:noAutofit/>
          </a:bodyPr>
          <a:lstStyle>
            <a:lvl1pPr marL="0" indent="0">
              <a:spcBef>
                <a:spcPts val="0"/>
              </a:spcBef>
              <a:buNone/>
              <a:defRPr sz="3137" spc="0" baseline="0">
                <a:gradFill>
                  <a:gsLst>
                    <a:gs pos="100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310372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Dark">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60673" cy="2690921"/>
          </a:xfrm>
          <a:noFill/>
        </p:spPr>
        <p:txBody>
          <a:bodyPr tIns="91440" bIns="91440" anchor="t" anchorCtr="0"/>
          <a:lstStyle>
            <a:lvl1pPr>
              <a:defRPr sz="6470" spc="-98" baseline="0">
                <a:gradFill>
                  <a:gsLst>
                    <a:gs pos="98425">
                      <a:schemeClr val="tx1"/>
                    </a:gs>
                    <a:gs pos="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3" cy="1793104"/>
          </a:xfrm>
          <a:noFill/>
        </p:spPr>
        <p:txBody>
          <a:bodyPr lIns="182880" tIns="146304" rIns="182880" bIns="146304">
            <a:noAutofit/>
          </a:bodyPr>
          <a:lstStyle>
            <a:lvl1pPr marL="0" indent="0">
              <a:spcBef>
                <a:spcPts val="0"/>
              </a:spcBef>
              <a:buNone/>
              <a:defRPr sz="3137" spc="0" baseline="0">
                <a:gradFill>
                  <a:gsLst>
                    <a:gs pos="100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64537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269239" y="1187644"/>
            <a:ext cx="9860673"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60673" cy="2690921"/>
          </a:xfrm>
          <a:noFill/>
        </p:spPr>
        <p:txBody>
          <a:bodyPr tIns="91440" bIns="91440" anchor="t" anchorCtr="0"/>
          <a:lstStyle>
            <a:lvl1pPr>
              <a:defRPr sz="6470" spc="-98" baseline="0">
                <a:gradFill>
                  <a:gsLst>
                    <a:gs pos="100000">
                      <a:srgbClr val="FFFFFF"/>
                    </a:gs>
                    <a:gs pos="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023935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980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Dark">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60673" cy="2690921"/>
          </a:xfrm>
          <a:noFill/>
        </p:spPr>
        <p:txBody>
          <a:bodyPr tIns="91440" bIns="91440" anchor="t" anchorCtr="0"/>
          <a:lstStyle>
            <a:lvl1pPr>
              <a:defRPr sz="6470" spc="-98" baseline="0">
                <a:gradFill>
                  <a:gsLst>
                    <a:gs pos="98425">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09479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5717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3184243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910060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732596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060302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370629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90123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412128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912066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_Inter">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32909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761824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027350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974097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78755707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04674890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18195489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04029360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70448808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9513091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379245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3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8264301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6837909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79158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854965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55340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36315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1473431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6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61336642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48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917956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solidFill>
                  <a:schemeClr val="tx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215913883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solidFill>
                  <a:schemeClr val="tx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2495684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8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32048152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534345"/>
            <a:ext cx="11034445" cy="1007888"/>
          </a:xfrm>
        </p:spPr>
        <p:txBody>
          <a:bodyPr anchor="b"/>
          <a:lstStyle>
            <a:lvl1pPr algn="l">
              <a:defRPr sz="5998">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6" y="2853732"/>
            <a:ext cx="11034445" cy="2404068"/>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17649740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450459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92384098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dirty="0"/>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72291419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38638028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49687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361624519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05504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Tree>
    <p:extLst>
      <p:ext uri="{BB962C8B-B14F-4D97-AF65-F5344CB8AC3E}">
        <p14:creationId xmlns:p14="http://schemas.microsoft.com/office/powerpoint/2010/main" val="2934252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2347" y="1"/>
            <a:ext cx="11655840" cy="644769"/>
          </a:xfrm>
        </p:spPr>
        <p:txBody>
          <a:bodyPr/>
          <a:lstStyle>
            <a:lvl1pPr>
              <a:defRPr sz="3600"/>
            </a:lvl1pPr>
          </a:lstStyle>
          <a:p>
            <a:r>
              <a:rPr lang="en-US" dirty="0"/>
              <a:t>Click to edit Master title style</a:t>
            </a:r>
          </a:p>
        </p:txBody>
      </p:sp>
      <p:sp>
        <p:nvSpPr>
          <p:cNvPr id="8" name="Text Placeholder 7"/>
          <p:cNvSpPr>
            <a:spLocks noGrp="1"/>
          </p:cNvSpPr>
          <p:nvPr>
            <p:ph type="body" sz="quarter" idx="10"/>
          </p:nvPr>
        </p:nvSpPr>
        <p:spPr>
          <a:xfrm>
            <a:off x="387351" y="644770"/>
            <a:ext cx="10292373" cy="513405"/>
          </a:xfrm>
        </p:spPr>
        <p:txBody>
          <a:bodyPr/>
          <a:lstStyle>
            <a:lvl1pPr marL="0" indent="0">
              <a:buNone/>
              <a:defRPr sz="2400">
                <a:solidFill>
                  <a:schemeClr val="accent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65731046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9" y="457200"/>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9" y="987426"/>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9" y="2604071"/>
            <a:ext cx="4211227" cy="3264917"/>
          </a:xfrm>
        </p:spPr>
        <p:txBody>
          <a:bodyPr>
            <a:normAutofit/>
          </a:bodyPr>
          <a:lstStyle>
            <a:lvl1pPr marL="0" indent="0">
              <a:buNone/>
              <a:defRPr sz="20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53301000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0"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4"/>
            <a:ext cx="11653522" cy="894996"/>
          </a:xfrm>
        </p:spPr>
        <p:txBody>
          <a:bodyPr/>
          <a:lstStyle>
            <a:lvl1pPr>
              <a:defRPr sz="5293"/>
            </a:lvl1pPr>
          </a:lstStyle>
          <a:p>
            <a:r>
              <a:rPr lang="en-US" dirty="0"/>
              <a:t>Click to edit Master title style</a:t>
            </a:r>
          </a:p>
        </p:txBody>
      </p:sp>
    </p:spTree>
    <p:extLst>
      <p:ext uri="{BB962C8B-B14F-4D97-AF65-F5344CB8AC3E}">
        <p14:creationId xmlns:p14="http://schemas.microsoft.com/office/powerpoint/2010/main" val="23235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3"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269239" y="6558796"/>
            <a:ext cx="3859607" cy="134483"/>
          </a:xfrm>
          <a:prstGeom prst="rect">
            <a:avLst/>
          </a:prstGeom>
        </p:spPr>
        <p:txBody>
          <a:bodyPr/>
          <a:lstStyle>
            <a:lvl1pPr fontAlgn="base">
              <a:spcBef>
                <a:spcPct val="0"/>
              </a:spcBef>
              <a:spcAft>
                <a:spcPct val="0"/>
              </a:spcAft>
              <a:defRPr dirty="0" smtClean="0">
                <a:solidFill>
                  <a:srgbClr val="505050"/>
                </a:solidFill>
              </a:defRPr>
            </a:lvl1pPr>
          </a:lstStyle>
          <a:p>
            <a:pPr defTabSz="914225">
              <a:defRPr/>
            </a:pPr>
            <a:r>
              <a:rPr lang="en-US"/>
              <a:t>Microsoft Confidential</a:t>
            </a:r>
          </a:p>
        </p:txBody>
      </p:sp>
      <p:sp>
        <p:nvSpPr>
          <p:cNvPr id="5" name="Slide Number Placeholder 3"/>
          <p:cNvSpPr>
            <a:spLocks noGrp="1"/>
          </p:cNvSpPr>
          <p:nvPr>
            <p:ph type="sldNum" sz="quarter" idx="15"/>
          </p:nvPr>
        </p:nvSpPr>
        <p:spPr>
          <a:xfrm>
            <a:off x="11367166" y="6558796"/>
            <a:ext cx="555596" cy="134483"/>
          </a:xfrm>
          <a:prstGeom prst="rect">
            <a:avLst/>
          </a:prstGeom>
        </p:spPr>
        <p:txBody>
          <a:bodyPr/>
          <a:lstStyle>
            <a:lvl1pPr defTabSz="912979"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93301821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79974"/>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79974"/>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411471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1964255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10" name="Group 9"/>
          <p:cNvGrpSpPr>
            <a:grpSpLocks noChangeAspect="1"/>
          </p:cNvGrpSpPr>
          <p:nvPr userDrawn="1"/>
        </p:nvGrpSpPr>
        <p:grpSpPr bwMode="black">
          <a:xfrm>
            <a:off x="448213" y="6123954"/>
            <a:ext cx="1241424" cy="266557"/>
            <a:chOff x="457200" y="1643393"/>
            <a:chExt cx="4492753" cy="964540"/>
          </a:xfrm>
        </p:grpSpPr>
        <p:pic>
          <p:nvPicPr>
            <p:cNvPr id="11" name="Picture 10"/>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43878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51141238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01_Titl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122363"/>
            <a:ext cx="115189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342900" y="3602038"/>
            <a:ext cx="115189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99872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6.xml"/><Relationship Id="rId7"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image" Target="../media/image2.emf"/><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oleObject" Target="../embeddings/oleObject2.bin"/><Relationship Id="rId2" Type="http://schemas.openxmlformats.org/officeDocument/2006/relationships/slideLayout" Target="../slideLayouts/slideLayout21.xml"/><Relationship Id="rId16" Type="http://schemas.openxmlformats.org/officeDocument/2006/relationships/tags" Target="../tags/tag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vmlDrawing" Target="../drawings/vmlDrawing2.vml"/><Relationship Id="rId10" Type="http://schemas.openxmlformats.org/officeDocument/2006/relationships/slideLayout" Target="../slideLayouts/slideLayout29.xml"/><Relationship Id="rId19" Type="http://schemas.openxmlformats.org/officeDocument/2006/relationships/image" Target="../media/image4.png"/><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image" Target="../media/image7.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theme" Target="../theme/theme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21" Type="http://schemas.openxmlformats.org/officeDocument/2006/relationships/image" Target="../media/image4.png"/><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theme" Target="../theme/theme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rotWithShape="1">
          <a:blip r:embed="rId10" cstate="email">
            <a:extLst>
              <a:ext uri="{28A0092B-C50C-407E-A947-70E740481C1C}">
                <a14:useLocalDpi xmlns:a14="http://schemas.microsoft.com/office/drawing/2010/main"/>
              </a:ext>
            </a:extLst>
          </a:blip>
          <a:srcRect/>
          <a:stretch/>
        </p:blipFill>
        <p:spPr>
          <a:xfrm>
            <a:off x="85867" y="6430791"/>
            <a:ext cx="1603234" cy="366884"/>
          </a:xfrm>
          <a:prstGeom prst="rect">
            <a:avLst/>
          </a:prstGeom>
        </p:spPr>
      </p:pic>
    </p:spTree>
    <p:extLst>
      <p:ext uri="{BB962C8B-B14F-4D97-AF65-F5344CB8AC3E}">
        <p14:creationId xmlns:p14="http://schemas.microsoft.com/office/powerpoint/2010/main" val="938488900"/>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0" r:id="rId4"/>
    <p:sldLayoutId id="2147483666" r:id="rId5"/>
    <p:sldLayoutId id="2147483672" r:id="rId6"/>
    <p:sldLayoutId id="2147483673" r:id="rId7"/>
    <p:sldLayoutId id="2147483703"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256049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0C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rotWithShape="1">
          <a:blip r:embed="rId8" cstate="email">
            <a:extLst>
              <a:ext uri="{28A0092B-C50C-407E-A947-70E740481C1C}">
                <a14:useLocalDpi xmlns:a14="http://schemas.microsoft.com/office/drawing/2010/main"/>
              </a:ext>
            </a:extLst>
          </a:blip>
          <a:srcRect l="13894" t="30000" r="13894" b="31111"/>
          <a:stretch/>
        </p:blipFill>
        <p:spPr>
          <a:xfrm>
            <a:off x="68695" y="6416594"/>
            <a:ext cx="1637578" cy="395278"/>
          </a:xfrm>
          <a:prstGeom prst="rect">
            <a:avLst/>
          </a:prstGeom>
        </p:spPr>
      </p:pic>
    </p:spTree>
    <p:extLst>
      <p:ext uri="{BB962C8B-B14F-4D97-AF65-F5344CB8AC3E}">
        <p14:creationId xmlns:p14="http://schemas.microsoft.com/office/powerpoint/2010/main" val="828244572"/>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8" r:id="rId4"/>
    <p:sldLayoutId id="2147483659" r:id="rId5"/>
    <p:sldLayoutId id="2147483657"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6"/>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6" name="think-cell Slide" r:id="rId17" imgW="270" imgH="270" progId="TCLayout.ActiveDocument.1">
                  <p:embed/>
                </p:oleObj>
              </mc:Choice>
              <mc:Fallback>
                <p:oleObj name="think-cell Slide" r:id="rId17" imgW="270" imgH="270" progId="TCLayout.ActiveDocument.1">
                  <p:embed/>
                  <p:pic>
                    <p:nvPicPr>
                      <p:cNvPr id="4" name="Object 3" hidden="1"/>
                      <p:cNvPicPr/>
                      <p:nvPr/>
                    </p:nvPicPr>
                    <p:blipFill>
                      <a:blip r:embed="rId18"/>
                      <a:stretch>
                        <a:fillRect/>
                      </a:stretch>
                    </p:blipFill>
                    <p:spPr>
                      <a:xfrm>
                        <a:off x="1557" y="1558"/>
                        <a:ext cx="1556" cy="1556"/>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19" cstate="print">
            <a:extLst>
              <a:ext uri="{28A0092B-C50C-407E-A947-70E740481C1C}">
                <a14:useLocalDpi xmlns:a14="http://schemas.microsoft.com/office/drawing/2010/main" val="0"/>
              </a:ext>
            </a:extLst>
          </a:blip>
          <a:srcRect r="3957" b="4063"/>
          <a:stretch/>
        </p:blipFill>
        <p:spPr>
          <a:xfrm>
            <a:off x="10947" y="974"/>
            <a:ext cx="12170106" cy="6857027"/>
          </a:xfrm>
          <a:prstGeom prst="rect">
            <a:avLst/>
          </a:prstGeom>
        </p:spPr>
      </p:pic>
      <p:sp>
        <p:nvSpPr>
          <p:cNvPr id="2" name="Title Placeholder 1"/>
          <p:cNvSpPr>
            <a:spLocks noGrp="1"/>
          </p:cNvSpPr>
          <p:nvPr>
            <p:ph type="title"/>
          </p:nvPr>
        </p:nvSpPr>
        <p:spPr>
          <a:xfrm>
            <a:off x="560798" y="342356"/>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1" y="6274159"/>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pPr defTabSz="914225"/>
            <a:fld id="{0D099E2A-118A-4377-8F98-2DF40BCBA9FE}" type="slidenum">
              <a:rPr lang="en-US" smtClean="0"/>
              <a:pPr defTabSz="914225"/>
              <a:t>‹#›</a:t>
            </a:fld>
            <a:endParaRPr lang="en-US" dirty="0"/>
          </a:p>
        </p:txBody>
      </p:sp>
    </p:spTree>
    <p:extLst>
      <p:ext uri="{BB962C8B-B14F-4D97-AF65-F5344CB8AC3E}">
        <p14:creationId xmlns:p14="http://schemas.microsoft.com/office/powerpoint/2010/main" val="238805653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hf hdr="0" ftr="0" dt="0"/>
  <p:txStyles>
    <p:titleStyle>
      <a:lvl1pPr algn="l" defTabSz="914225" rtl="0" eaLnBrk="1" latinLnBrk="0" hangingPunct="1">
        <a:lnSpc>
          <a:spcPct val="90000"/>
        </a:lnSpc>
        <a:spcBef>
          <a:spcPct val="0"/>
        </a:spcBef>
        <a:buNone/>
        <a:defRPr sz="5399" kern="1200">
          <a:solidFill>
            <a:schemeClr val="bg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F26B43"/>
          </p15:clr>
        </p15:guide>
        <p15:guide id="2" pos="173">
          <p15:clr>
            <a:srgbClr val="F26B43"/>
          </p15:clr>
        </p15:guide>
        <p15:guide id="3" pos="7661">
          <p15:clr>
            <a:srgbClr val="F26B43"/>
          </p15:clr>
        </p15:guide>
        <p15:guide id="4" orient="horz" pos="421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7"/>
          <a:stretch>
            <a:fillRect/>
          </a:stretch>
        </p:blipFill>
        <p:spPr>
          <a:xfrm rot="5400000">
            <a:off x="9268841" y="2991033"/>
            <a:ext cx="6858623" cy="876557"/>
          </a:xfrm>
          <a:prstGeom prst="rect">
            <a:avLst/>
          </a:prstGeom>
        </p:spPr>
      </p:pic>
    </p:spTree>
    <p:extLst>
      <p:ext uri="{BB962C8B-B14F-4D97-AF65-F5344CB8AC3E}">
        <p14:creationId xmlns:p14="http://schemas.microsoft.com/office/powerpoint/2010/main" val="1548873383"/>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 id="2147483751" r:id="rId33"/>
    <p:sldLayoutId id="2147483752" r:id="rId34"/>
    <p:sldLayoutId id="2147483753" r:id="rId35"/>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1" cstate="print">
            <a:extLst>
              <a:ext uri="{28A0092B-C50C-407E-A947-70E740481C1C}">
                <a14:useLocalDpi xmlns:a14="http://schemas.microsoft.com/office/drawing/2010/main" val="0"/>
              </a:ext>
            </a:extLst>
          </a:blip>
          <a:srcRect r="3957" b="4063"/>
          <a:stretch/>
        </p:blipFill>
        <p:spPr>
          <a:xfrm>
            <a:off x="10947" y="974"/>
            <a:ext cx="12170106" cy="6857027"/>
          </a:xfrm>
          <a:prstGeom prst="rect">
            <a:avLst/>
          </a:prstGeom>
        </p:spPr>
      </p:pic>
      <p:sp>
        <p:nvSpPr>
          <p:cNvPr id="2" name="Title Placeholder 1"/>
          <p:cNvSpPr>
            <a:spLocks noGrp="1"/>
          </p:cNvSpPr>
          <p:nvPr>
            <p:ph type="title"/>
          </p:nvPr>
        </p:nvSpPr>
        <p:spPr>
          <a:xfrm>
            <a:off x="560798" y="342356"/>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1" y="6274159"/>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pPr defTabSz="914225"/>
            <a:fld id="{0D099E2A-118A-4377-8F98-2DF40BCBA9FE}" type="slidenum">
              <a:rPr lang="en-US" smtClean="0"/>
              <a:pPr defTabSz="914225"/>
              <a:t>‹#›</a:t>
            </a:fld>
            <a:endParaRPr lang="en-US" dirty="0"/>
          </a:p>
        </p:txBody>
      </p:sp>
    </p:spTree>
    <p:extLst>
      <p:ext uri="{BB962C8B-B14F-4D97-AF65-F5344CB8AC3E}">
        <p14:creationId xmlns:p14="http://schemas.microsoft.com/office/powerpoint/2010/main" val="3430090934"/>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Lst>
  <p:hf hdr="0" ftr="0" dt="0"/>
  <p:txStyles>
    <p:titleStyle>
      <a:lvl1pPr algn="l" defTabSz="914225" rtl="0" eaLnBrk="1" latinLnBrk="0" hangingPunct="1">
        <a:lnSpc>
          <a:spcPct val="90000"/>
        </a:lnSpc>
        <a:spcBef>
          <a:spcPct val="0"/>
        </a:spcBef>
        <a:buNone/>
        <a:defRPr sz="5399" kern="1200">
          <a:solidFill>
            <a:schemeClr val="bg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emf"/><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image" Target="../media/image49.jpg"/><Relationship Id="rId2" Type="http://schemas.openxmlformats.org/officeDocument/2006/relationships/notesSlide" Target="../notesSlides/notesSlide20.xml"/><Relationship Id="rId1" Type="http://schemas.openxmlformats.org/officeDocument/2006/relationships/slideLayout" Target="../slideLayouts/slideLayout52.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notesSlide" Target="../notesSlides/notesSlide24.xml"/><Relationship Id="rId1" Type="http://schemas.openxmlformats.org/officeDocument/2006/relationships/slideLayout" Target="../slideLayouts/slideLayout82.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28.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83.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83.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3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5.xml"/></Relationships>
</file>

<file path=ppt/slides/_rels/slide35.xml.rels><?xml version="1.0" encoding="UTF-8" standalone="yes"?>
<Relationships xmlns="http://schemas.openxmlformats.org/package/2006/relationships"><Relationship Id="rId3" Type="http://schemas.openxmlformats.org/officeDocument/2006/relationships/hyperlink" Target="http://blog.revolutionanalytics.com/2015/11/new-surveys-show-continued-popularity-of-r.html" TargetMode="External"/><Relationship Id="rId2" Type="http://schemas.openxmlformats.org/officeDocument/2006/relationships/notesSlide" Target="../notesSlides/notesSlide30.xml"/><Relationship Id="rId1" Type="http://schemas.openxmlformats.org/officeDocument/2006/relationships/slideLayout" Target="../slideLayouts/slideLayout7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hyperlink" Target="http://blog.revolutionanalytics.com/2015/07/ieee-2015-rankings.html"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1.xml"/><Relationship Id="rId7" Type="http://schemas.openxmlformats.org/officeDocument/2006/relationships/image" Target="../media/image68.jpeg"/><Relationship Id="rId2" Type="http://schemas.openxmlformats.org/officeDocument/2006/relationships/tags" Target="../tags/tag18.xml"/><Relationship Id="rId1" Type="http://schemas.openxmlformats.org/officeDocument/2006/relationships/vmlDrawing" Target="../drawings/vmlDrawing18.vml"/><Relationship Id="rId6" Type="http://schemas.openxmlformats.org/officeDocument/2006/relationships/image" Target="../media/image2.emf"/><Relationship Id="rId5" Type="http://schemas.openxmlformats.org/officeDocument/2006/relationships/oleObject" Target="../embeddings/oleObject18.bin"/><Relationship Id="rId4"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slideLayout" Target="../slideLayouts/slideLayout47.xml"/><Relationship Id="rId7" Type="http://schemas.openxmlformats.org/officeDocument/2006/relationships/image" Target="../media/image69.jpeg"/><Relationship Id="rId2" Type="http://schemas.openxmlformats.org/officeDocument/2006/relationships/tags" Target="../tags/tag19.xml"/><Relationship Id="rId1" Type="http://schemas.openxmlformats.org/officeDocument/2006/relationships/vmlDrawing" Target="../drawings/vmlDrawing19.vml"/><Relationship Id="rId6" Type="http://schemas.openxmlformats.org/officeDocument/2006/relationships/image" Target="../media/image2.emf"/><Relationship Id="rId5" Type="http://schemas.openxmlformats.org/officeDocument/2006/relationships/oleObject" Target="../embeddings/oleObject19.bin"/><Relationship Id="rId4" Type="http://schemas.openxmlformats.org/officeDocument/2006/relationships/notesSlide" Target="../notesSlides/notesSlide34.xml"/><Relationship Id="rId9" Type="http://schemas.openxmlformats.org/officeDocument/2006/relationships/image" Target="../media/image71.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7.xml"/><Relationship Id="rId7" Type="http://schemas.openxmlformats.org/officeDocument/2006/relationships/image" Target="../media/image68.jpeg"/><Relationship Id="rId2" Type="http://schemas.openxmlformats.org/officeDocument/2006/relationships/tags" Target="../tags/tag20.xml"/><Relationship Id="rId1" Type="http://schemas.openxmlformats.org/officeDocument/2006/relationships/vmlDrawing" Target="../drawings/vmlDrawing20.vml"/><Relationship Id="rId6" Type="http://schemas.openxmlformats.org/officeDocument/2006/relationships/image" Target="../media/image2.emf"/><Relationship Id="rId5" Type="http://schemas.openxmlformats.org/officeDocument/2006/relationships/oleObject" Target="../embeddings/oleObject20.bin"/><Relationship Id="rId4"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7.xml"/><Relationship Id="rId7" Type="http://schemas.openxmlformats.org/officeDocument/2006/relationships/image" Target="../media/image69.jpeg"/><Relationship Id="rId2" Type="http://schemas.openxmlformats.org/officeDocument/2006/relationships/tags" Target="../tags/tag21.xml"/><Relationship Id="rId1" Type="http://schemas.openxmlformats.org/officeDocument/2006/relationships/vmlDrawing" Target="../drawings/vmlDrawing21.vml"/><Relationship Id="rId6" Type="http://schemas.openxmlformats.org/officeDocument/2006/relationships/image" Target="../media/image2.emf"/><Relationship Id="rId5" Type="http://schemas.openxmlformats.org/officeDocument/2006/relationships/oleObject" Target="../embeddings/oleObject21.bin"/><Relationship Id="rId4"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3" Type="http://schemas.openxmlformats.org/officeDocument/2006/relationships/hyperlink" Target="../Microsoft%20Azure%20Machine%20Learning/azure.com/ml" TargetMode="External"/><Relationship Id="rId2" Type="http://schemas.openxmlformats.org/officeDocument/2006/relationships/notesSlide" Target="../notesSlides/notesSlide40.xml"/><Relationship Id="rId1" Type="http://schemas.openxmlformats.org/officeDocument/2006/relationships/slideLayout" Target="../slideLayouts/slideLayout77.xml"/><Relationship Id="rId4" Type="http://schemas.openxmlformats.org/officeDocument/2006/relationships/hyperlink" Target="https://aka.ms/mlblog"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7" Type="http://schemas.microsoft.com/office/2007/relationships/hdphoto" Target="../media/hdphoto1.wdp"/><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7" Type="http://schemas.microsoft.com/office/2007/relationships/hdphoto" Target="../media/hdphoto2.wdp"/><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hyperlink" Target="http://cs.du.edu/~mitchell/mario_books/Neural_Networks_for_Pattern_Recognition_-_Christopher_Bishop.pdf" TargetMode="External"/><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hyperlink" Target="http://users.isr.ist.utl.pt/~wurmd/Livros/school/Bishop%20-%20Pattern%20Recognition%20And%20Machine%20Learning%20-%20Springer%20%202006.pdf"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81.jp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9.WMF"/><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jpg"/><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87.png"/></Relationships>
</file>

<file path=ppt/slides/_rels/slide59.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09.png"/><Relationship Id="rId18" Type="http://schemas.openxmlformats.org/officeDocument/2006/relationships/image" Target="../media/image114.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8.png"/><Relationship Id="rId17" Type="http://schemas.openxmlformats.org/officeDocument/2006/relationships/image" Target="../media/image113.png"/><Relationship Id="rId2" Type="http://schemas.openxmlformats.org/officeDocument/2006/relationships/notesSlide" Target="../notesSlides/notesSlide55.xml"/><Relationship Id="rId16" Type="http://schemas.openxmlformats.org/officeDocument/2006/relationships/image" Target="../media/image112.png"/><Relationship Id="rId1" Type="http://schemas.openxmlformats.org/officeDocument/2006/relationships/slideLayout" Target="../slideLayouts/slideLayout11.xml"/><Relationship Id="rId6" Type="http://schemas.openxmlformats.org/officeDocument/2006/relationships/image" Target="../media/image103.png"/><Relationship Id="rId11" Type="http://schemas.openxmlformats.org/officeDocument/2006/relationships/slide" Target="slide7.xml"/><Relationship Id="rId5" Type="http://schemas.openxmlformats.org/officeDocument/2006/relationships/image" Target="../media/image102.png"/><Relationship Id="rId15" Type="http://schemas.openxmlformats.org/officeDocument/2006/relationships/image" Target="../media/image111.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0.png"/></Relationships>
</file>

<file path=ppt/slides/_rels/slide7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75.xml.rels><?xml version="1.0" encoding="UTF-8" standalone="yes"?>
<Relationships xmlns="http://schemas.openxmlformats.org/package/2006/relationships"><Relationship Id="rId8" Type="http://schemas.openxmlformats.org/officeDocument/2006/relationships/image" Target="../media/image120.jpeg"/><Relationship Id="rId3" Type="http://schemas.openxmlformats.org/officeDocument/2006/relationships/slideLayout" Target="../slideLayouts/slideLayout6.xml"/><Relationship Id="rId7" Type="http://schemas.openxmlformats.org/officeDocument/2006/relationships/image" Target="../media/image2.emf"/><Relationship Id="rId2" Type="http://schemas.openxmlformats.org/officeDocument/2006/relationships/tags" Target="../tags/tag22.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image" Target="../media/image119.png"/><Relationship Id="rId4" Type="http://schemas.openxmlformats.org/officeDocument/2006/relationships/notesSlide" Target="../notesSlides/notesSlide57.xml"/></Relationships>
</file>

<file path=ppt/slides/_rels/slide76.xml.rels><?xml version="1.0" encoding="UTF-8" standalone="yes"?>
<Relationships xmlns="http://schemas.openxmlformats.org/package/2006/relationships"><Relationship Id="rId8" Type="http://schemas.openxmlformats.org/officeDocument/2006/relationships/image" Target="../media/image121.jpeg"/><Relationship Id="rId3" Type="http://schemas.openxmlformats.org/officeDocument/2006/relationships/slideLayout" Target="../slideLayouts/slideLayout6.xml"/><Relationship Id="rId7" Type="http://schemas.openxmlformats.org/officeDocument/2006/relationships/image" Target="../media/image2.emf"/><Relationship Id="rId2" Type="http://schemas.openxmlformats.org/officeDocument/2006/relationships/tags" Target="../tags/tag23.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image" Target="../media/image119.png"/><Relationship Id="rId4" Type="http://schemas.openxmlformats.org/officeDocument/2006/relationships/notesSlide" Target="../notesSlides/notesSlide58.xml"/></Relationships>
</file>

<file path=ppt/slides/_rels/slide77.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jpeg"/><Relationship Id="rId18" Type="http://schemas.openxmlformats.org/officeDocument/2006/relationships/image" Target="../media/image137.png"/><Relationship Id="rId3" Type="http://schemas.openxmlformats.org/officeDocument/2006/relationships/image" Target="../media/image122.png"/><Relationship Id="rId21" Type="http://schemas.openxmlformats.org/officeDocument/2006/relationships/image" Target="../media/image140.jpeg"/><Relationship Id="rId7" Type="http://schemas.openxmlformats.org/officeDocument/2006/relationships/image" Target="../media/image126.jpeg"/><Relationship Id="rId12" Type="http://schemas.openxmlformats.org/officeDocument/2006/relationships/image" Target="../media/image131.png"/><Relationship Id="rId17" Type="http://schemas.openxmlformats.org/officeDocument/2006/relationships/image" Target="../media/image136.png"/><Relationship Id="rId2" Type="http://schemas.openxmlformats.org/officeDocument/2006/relationships/notesSlide" Target="../notesSlides/notesSlide59.xml"/><Relationship Id="rId16" Type="http://schemas.openxmlformats.org/officeDocument/2006/relationships/image" Target="../media/image135.png"/><Relationship Id="rId20" Type="http://schemas.openxmlformats.org/officeDocument/2006/relationships/image" Target="../media/image139.png"/><Relationship Id="rId1" Type="http://schemas.openxmlformats.org/officeDocument/2006/relationships/slideLayout" Target="../slideLayouts/slideLayout12.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4.png"/><Relationship Id="rId23" Type="http://schemas.openxmlformats.org/officeDocument/2006/relationships/image" Target="../media/image142.png"/><Relationship Id="rId10" Type="http://schemas.openxmlformats.org/officeDocument/2006/relationships/image" Target="../media/image129.png"/><Relationship Id="rId19" Type="http://schemas.openxmlformats.org/officeDocument/2006/relationships/image" Target="../media/image138.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 Id="rId22" Type="http://schemas.openxmlformats.org/officeDocument/2006/relationships/image" Target="../media/image141.png"/></Relationships>
</file>

<file path=ppt/slides/_rels/slide7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slideLayout" Target="../slideLayouts/slideLayout12.xml"/><Relationship Id="rId1" Type="http://schemas.openxmlformats.org/officeDocument/2006/relationships/video" Target="https://www.youtube.com/embed/-wVeHZNn8aU"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Machine Learning</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70813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Which border color is the best?</a:t>
            </a:r>
          </a:p>
        </p:txBody>
      </p:sp>
      <p:pic>
        <p:nvPicPr>
          <p:cNvPr id="7"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00274" y="1516062"/>
            <a:ext cx="2612572" cy="2011680"/>
          </a:xfrm>
          <a:prstGeom prst="rect">
            <a:avLst/>
          </a:prstGeom>
          <a:solidFill>
            <a:srgbClr val="000000">
              <a:shade val="95000"/>
            </a:srgbClr>
          </a:solidFill>
          <a:ln w="254000" cap="sq">
            <a:solidFill>
              <a:srgbClr val="000000"/>
            </a:solidFill>
            <a:miter lim="800000"/>
          </a:ln>
          <a:effectLst>
            <a:outerShdw blurRad="254000" dist="190500" dir="2700000" sy="90000" algn="bl" rotWithShape="0">
              <a:srgbClr val="000000">
                <a:alpha val="40000"/>
              </a:srgbClr>
            </a:outerShdw>
          </a:effectLst>
          <a:extLst/>
        </p:spPr>
      </p:pic>
      <p:pic>
        <p:nvPicPr>
          <p:cNvPr id="8"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99237" y="1516062"/>
            <a:ext cx="2612572" cy="2011680"/>
          </a:xfrm>
          <a:prstGeom prst="rect">
            <a:avLst/>
          </a:prstGeom>
          <a:solidFill>
            <a:srgbClr val="000000">
              <a:shade val="95000"/>
            </a:srgbClr>
          </a:solidFill>
          <a:ln w="254000" cap="sq">
            <a:solidFill>
              <a:srgbClr val="107C10"/>
            </a:solidFill>
            <a:miter lim="800000"/>
          </a:ln>
          <a:effectLst>
            <a:outerShdw blurRad="254000" dist="190500" dir="2700000" sy="90000" algn="bl" rotWithShape="0">
              <a:srgbClr val="000000">
                <a:alpha val="40000"/>
              </a:srgbClr>
            </a:outerShdw>
          </a:effectLst>
          <a:extLst/>
        </p:spPr>
      </p:pic>
      <p:pic>
        <p:nvPicPr>
          <p:cNvPr id="9"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79637" y="4411662"/>
            <a:ext cx="2612572" cy="2011680"/>
          </a:xfrm>
          <a:prstGeom prst="rect">
            <a:avLst/>
          </a:prstGeom>
          <a:solidFill>
            <a:srgbClr val="000000">
              <a:shade val="95000"/>
            </a:srgbClr>
          </a:solidFill>
          <a:ln w="254000" cap="sq">
            <a:solidFill>
              <a:srgbClr val="E81123"/>
            </a:solidFill>
            <a:miter lim="800000"/>
          </a:ln>
          <a:effectLst>
            <a:outerShdw blurRad="254000" dist="190500" dir="2700000" sy="90000" algn="bl" rotWithShape="0">
              <a:srgbClr val="000000">
                <a:alpha val="40000"/>
              </a:srgbClr>
            </a:outerShdw>
          </a:effectLst>
          <a:extLst/>
        </p:spPr>
      </p:pic>
      <p:pic>
        <p:nvPicPr>
          <p:cNvPr id="10"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99236" y="4414837"/>
            <a:ext cx="2612572" cy="2011680"/>
          </a:xfrm>
          <a:prstGeom prst="rect">
            <a:avLst/>
          </a:prstGeom>
          <a:solidFill>
            <a:srgbClr val="000000">
              <a:shade val="95000"/>
            </a:srgbClr>
          </a:solidFill>
          <a:ln w="254000" cap="sq">
            <a:solidFill>
              <a:srgbClr val="C8A403"/>
            </a:solidFill>
            <a:miter lim="800000"/>
          </a:ln>
          <a:effectLst>
            <a:outerShdw blurRad="254000" dist="190500" dir="2700000" sy="90000" algn="bl" rotWithShape="0">
              <a:srgbClr val="000000">
                <a:alpha val="40000"/>
              </a:srgbClr>
            </a:outerShdw>
          </a:effectLst>
          <a:extLst/>
        </p:spPr>
      </p:pic>
    </p:spTree>
    <p:extLst>
      <p:ext uri="{BB962C8B-B14F-4D97-AF65-F5344CB8AC3E}">
        <p14:creationId xmlns:p14="http://schemas.microsoft.com/office/powerpoint/2010/main" val="3319188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Accent Color: Analyze Image</a:t>
            </a:r>
          </a:p>
        </p:txBody>
      </p:sp>
      <p:pic>
        <p:nvPicPr>
          <p:cNvPr id="3" name="Picture 2"/>
          <p:cNvPicPr>
            <a:picLocks noChangeAspect="1"/>
          </p:cNvPicPr>
          <p:nvPr/>
        </p:nvPicPr>
        <p:blipFill>
          <a:blip r:embed="rId3"/>
          <a:stretch>
            <a:fillRect/>
          </a:stretch>
        </p:blipFill>
        <p:spPr>
          <a:xfrm>
            <a:off x="665162" y="1855333"/>
            <a:ext cx="4562475" cy="3495675"/>
          </a:xfrm>
          <a:prstGeom prst="rect">
            <a:avLst/>
          </a:prstGeom>
        </p:spPr>
      </p:pic>
      <p:grpSp>
        <p:nvGrpSpPr>
          <p:cNvPr id="6" name="Group 5"/>
          <p:cNvGrpSpPr/>
          <p:nvPr/>
        </p:nvGrpSpPr>
        <p:grpSpPr>
          <a:xfrm>
            <a:off x="6353175" y="1028700"/>
            <a:ext cx="4448175" cy="5316537"/>
            <a:chOff x="6943725" y="1028700"/>
            <a:chExt cx="4448175" cy="5316537"/>
          </a:xfrm>
        </p:grpSpPr>
        <p:pic>
          <p:nvPicPr>
            <p:cNvPr id="4" name="Picture 3"/>
            <p:cNvPicPr>
              <a:picLocks noChangeAspect="1"/>
            </p:cNvPicPr>
            <p:nvPr/>
          </p:nvPicPr>
          <p:blipFill>
            <a:blip r:embed="rId4"/>
            <a:stretch>
              <a:fillRect/>
            </a:stretch>
          </p:blipFill>
          <p:spPr>
            <a:xfrm>
              <a:off x="6943725" y="1028700"/>
              <a:ext cx="4419600" cy="3552825"/>
            </a:xfrm>
            <a:prstGeom prst="rect">
              <a:avLst/>
            </a:prstGeom>
          </p:spPr>
        </p:pic>
        <p:pic>
          <p:nvPicPr>
            <p:cNvPr id="5" name="Picture 4"/>
            <p:cNvPicPr>
              <a:picLocks noChangeAspect="1"/>
            </p:cNvPicPr>
            <p:nvPr/>
          </p:nvPicPr>
          <p:blipFill>
            <a:blip r:embed="rId5"/>
            <a:stretch>
              <a:fillRect/>
            </a:stretch>
          </p:blipFill>
          <p:spPr>
            <a:xfrm>
              <a:off x="6943725" y="4525962"/>
              <a:ext cx="4448175" cy="1819275"/>
            </a:xfrm>
            <a:prstGeom prst="rect">
              <a:avLst/>
            </a:prstGeom>
          </p:spPr>
        </p:pic>
      </p:grpSp>
      <p:sp>
        <p:nvSpPr>
          <p:cNvPr id="7" name="Rectangle 6"/>
          <p:cNvSpPr/>
          <p:nvPr/>
        </p:nvSpPr>
        <p:spPr>
          <a:xfrm>
            <a:off x="6353175" y="4238625"/>
            <a:ext cx="3943350" cy="323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53175" y="6096000"/>
            <a:ext cx="3943350" cy="323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5646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Windows 10 Store</a:t>
            </a:r>
          </a:p>
        </p:txBody>
      </p:sp>
      <p:pic>
        <p:nvPicPr>
          <p:cNvPr id="3" name="Picture 2"/>
          <p:cNvPicPr>
            <a:picLocks noChangeAspect="1"/>
          </p:cNvPicPr>
          <p:nvPr/>
        </p:nvPicPr>
        <p:blipFill>
          <a:blip r:embed="rId3"/>
          <a:stretch>
            <a:fillRect/>
          </a:stretch>
        </p:blipFill>
        <p:spPr>
          <a:xfrm>
            <a:off x="152400" y="1379084"/>
            <a:ext cx="11915775" cy="5057775"/>
          </a:xfrm>
          <a:prstGeom prst="rect">
            <a:avLst/>
          </a:prstGeom>
        </p:spPr>
      </p:pic>
    </p:spTree>
    <p:extLst>
      <p:ext uri="{BB962C8B-B14F-4D97-AF65-F5344CB8AC3E}">
        <p14:creationId xmlns:p14="http://schemas.microsoft.com/office/powerpoint/2010/main" val="3375121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Windows 10 Store</a:t>
            </a:r>
          </a:p>
        </p:txBody>
      </p:sp>
      <p:pic>
        <p:nvPicPr>
          <p:cNvPr id="4" name="Picture 3"/>
          <p:cNvPicPr>
            <a:picLocks noChangeAspect="1"/>
          </p:cNvPicPr>
          <p:nvPr/>
        </p:nvPicPr>
        <p:blipFill>
          <a:blip r:embed="rId3"/>
          <a:stretch>
            <a:fillRect/>
          </a:stretch>
        </p:blipFill>
        <p:spPr>
          <a:xfrm>
            <a:off x="152400" y="1379084"/>
            <a:ext cx="11915775" cy="5057775"/>
          </a:xfrm>
          <a:prstGeom prst="rect">
            <a:avLst/>
          </a:prstGeom>
        </p:spPr>
      </p:pic>
    </p:spTree>
    <p:extLst>
      <p:ext uri="{BB962C8B-B14F-4D97-AF65-F5344CB8AC3E}">
        <p14:creationId xmlns:p14="http://schemas.microsoft.com/office/powerpoint/2010/main" val="2210493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 User reviews</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6293" y="2016125"/>
            <a:ext cx="5770807" cy="3867150"/>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26175" y="2016125"/>
            <a:ext cx="5724525" cy="3876675"/>
          </a:xfrm>
          <a:prstGeom prst="rect">
            <a:avLst/>
          </a:prstGeom>
        </p:spPr>
      </p:pic>
      <p:sp>
        <p:nvSpPr>
          <p:cNvPr id="7" name="TextBox 6"/>
          <p:cNvSpPr txBox="1"/>
          <p:nvPr/>
        </p:nvSpPr>
        <p:spPr>
          <a:xfrm>
            <a:off x="152400" y="1431350"/>
            <a:ext cx="1477264" cy="584775"/>
          </a:xfrm>
          <a:prstGeom prst="rect">
            <a:avLst/>
          </a:prstGeom>
          <a:noFill/>
        </p:spPr>
        <p:txBody>
          <a:bodyPr wrap="none" rtlCol="0">
            <a:spAutoFit/>
          </a:bodyPr>
          <a:lstStyle/>
          <a:p>
            <a:r>
              <a:rPr lang="en-US" sz="3200" dirty="0"/>
              <a:t>Positive</a:t>
            </a:r>
          </a:p>
        </p:txBody>
      </p:sp>
      <p:sp>
        <p:nvSpPr>
          <p:cNvPr id="8" name="TextBox 7"/>
          <p:cNvSpPr txBox="1"/>
          <p:nvPr/>
        </p:nvSpPr>
        <p:spPr>
          <a:xfrm>
            <a:off x="6090993" y="1457325"/>
            <a:ext cx="1650388" cy="584775"/>
          </a:xfrm>
          <a:prstGeom prst="rect">
            <a:avLst/>
          </a:prstGeom>
          <a:noFill/>
        </p:spPr>
        <p:txBody>
          <a:bodyPr wrap="none" rtlCol="0">
            <a:spAutoFit/>
          </a:bodyPr>
          <a:lstStyle/>
          <a:p>
            <a:r>
              <a:rPr lang="en-US" sz="3200" dirty="0"/>
              <a:t>Negative</a:t>
            </a:r>
          </a:p>
        </p:txBody>
      </p:sp>
    </p:spTree>
    <p:extLst>
      <p:ext uri="{BB962C8B-B14F-4D97-AF65-F5344CB8AC3E}">
        <p14:creationId xmlns:p14="http://schemas.microsoft.com/office/powerpoint/2010/main" val="2471477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old Machine Learning landscape </a:t>
            </a:r>
            <a:br>
              <a:rPr lang="en-US" dirty="0"/>
            </a:br>
            <a:r>
              <a:rPr lang="en-US" sz="3921" dirty="0"/>
              <a:t>No improvement in generations </a:t>
            </a:r>
            <a:endParaRPr lang="en-US" sz="3137" dirty="0"/>
          </a:p>
        </p:txBody>
      </p:sp>
      <p:grpSp>
        <p:nvGrpSpPr>
          <p:cNvPr id="14" name="Group 13"/>
          <p:cNvGrpSpPr/>
          <p:nvPr/>
        </p:nvGrpSpPr>
        <p:grpSpPr>
          <a:xfrm>
            <a:off x="451904" y="1999799"/>
            <a:ext cx="10574433" cy="1060516"/>
            <a:chOff x="460965" y="1838990"/>
            <a:chExt cx="10786472" cy="1081782"/>
          </a:xfrm>
        </p:grpSpPr>
        <p:sp>
          <p:nvSpPr>
            <p:cNvPr id="7" name="Rectangle 6"/>
            <p:cNvSpPr/>
            <p:nvPr/>
          </p:nvSpPr>
          <p:spPr bwMode="auto">
            <a:xfrm>
              <a:off x="2507954" y="1838990"/>
              <a:ext cx="8739483" cy="1078992"/>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717109" defTabSz="914102" fontAlgn="base">
                <a:lnSpc>
                  <a:spcPct val="90000"/>
                </a:lnSpc>
                <a:spcBef>
                  <a:spcPct val="0"/>
                </a:spcBef>
                <a:spcAft>
                  <a:spcPct val="0"/>
                </a:spcAft>
              </a:pPr>
              <a:r>
                <a:rPr lang="en-US" sz="1568" dirty="0">
                  <a:gradFill>
                    <a:gsLst>
                      <a:gs pos="1250">
                        <a:srgbClr val="505050"/>
                      </a:gs>
                      <a:gs pos="100000">
                        <a:srgbClr val="505050"/>
                      </a:gs>
                    </a:gsLst>
                    <a:lin ang="5400000" scaled="0"/>
                  </a:gradFill>
                  <a:latin typeface="Segoe UI"/>
                  <a:ea typeface="Segoe UI" pitchFamily="34" charset="0"/>
                  <a:cs typeface="Segoe UI" pitchFamily="34" charset="0"/>
                </a:rPr>
                <a:t>Huge set-up costs of tools, expertise, and compute/storage capacity </a:t>
              </a:r>
            </a:p>
          </p:txBody>
        </p:sp>
        <p:sp>
          <p:nvSpPr>
            <p:cNvPr id="2" name="Pentagon 1"/>
            <p:cNvSpPr/>
            <p:nvPr/>
          </p:nvSpPr>
          <p:spPr bwMode="auto">
            <a:xfrm>
              <a:off x="460965" y="1838990"/>
              <a:ext cx="2634930" cy="1081782"/>
            </a:xfrm>
            <a:prstGeom prst="homePlat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353" dirty="0">
                  <a:gradFill>
                    <a:gsLst>
                      <a:gs pos="1250">
                        <a:srgbClr val="FFFFFF"/>
                      </a:gs>
                      <a:gs pos="100000">
                        <a:srgbClr val="FFFFFF"/>
                      </a:gs>
                    </a:gsLst>
                    <a:lin ang="5400000" scaled="0"/>
                  </a:gradFill>
                  <a:latin typeface="Segoe UI"/>
                  <a:ea typeface="Segoe UI" panose="020B0502040204020203" pitchFamily="34" charset="0"/>
                  <a:cs typeface="Segoe UI" panose="020B0502040204020203" pitchFamily="34" charset="0"/>
                </a:rPr>
                <a:t>Expensive</a:t>
              </a:r>
            </a:p>
          </p:txBody>
        </p:sp>
      </p:grpSp>
      <p:grpSp>
        <p:nvGrpSpPr>
          <p:cNvPr id="16" name="Group 15"/>
          <p:cNvGrpSpPr/>
          <p:nvPr/>
        </p:nvGrpSpPr>
        <p:grpSpPr>
          <a:xfrm>
            <a:off x="451904" y="3156903"/>
            <a:ext cx="10574433" cy="1060516"/>
            <a:chOff x="460965" y="3016507"/>
            <a:chExt cx="10786472" cy="1081782"/>
          </a:xfrm>
        </p:grpSpPr>
        <p:sp>
          <p:nvSpPr>
            <p:cNvPr id="8" name="Rectangle 7"/>
            <p:cNvSpPr/>
            <p:nvPr/>
          </p:nvSpPr>
          <p:spPr bwMode="auto">
            <a:xfrm>
              <a:off x="2507954" y="3016507"/>
              <a:ext cx="8739483" cy="1078992"/>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717109" defTabSz="914102" fontAlgn="base">
                <a:lnSpc>
                  <a:spcPct val="90000"/>
                </a:lnSpc>
                <a:spcBef>
                  <a:spcPct val="0"/>
                </a:spcBef>
                <a:spcAft>
                  <a:spcPct val="0"/>
                </a:spcAft>
              </a:pPr>
              <a:r>
                <a:rPr lang="en-US" sz="1568" dirty="0">
                  <a:gradFill>
                    <a:gsLst>
                      <a:gs pos="1250">
                        <a:srgbClr val="505050"/>
                      </a:gs>
                      <a:gs pos="100000">
                        <a:srgbClr val="505050"/>
                      </a:gs>
                    </a:gsLst>
                    <a:lin ang="5400000" scaled="0"/>
                  </a:gradFill>
                  <a:latin typeface="Segoe UI"/>
                  <a:ea typeface="Segoe UI" pitchFamily="34" charset="0"/>
                  <a:cs typeface="Segoe UI" pitchFamily="34" charset="0"/>
                </a:rPr>
                <a:t>Siloed and cumbersome data management restricts access to data</a:t>
              </a:r>
            </a:p>
          </p:txBody>
        </p:sp>
        <p:sp>
          <p:nvSpPr>
            <p:cNvPr id="15" name="Pentagon 14"/>
            <p:cNvSpPr/>
            <p:nvPr/>
          </p:nvSpPr>
          <p:spPr bwMode="auto">
            <a:xfrm>
              <a:off x="460965" y="3016507"/>
              <a:ext cx="2634930" cy="1081782"/>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353" dirty="0">
                  <a:gradFill>
                    <a:gsLst>
                      <a:gs pos="1250">
                        <a:srgbClr val="FFFFFF"/>
                      </a:gs>
                      <a:gs pos="100000">
                        <a:srgbClr val="FFFFFF"/>
                      </a:gs>
                    </a:gsLst>
                    <a:lin ang="5400000" scaled="0"/>
                  </a:gradFill>
                  <a:latin typeface="Segoe UI"/>
                  <a:ea typeface="Segoe UI" panose="020B0502040204020203" pitchFamily="34" charset="0"/>
                  <a:cs typeface="Segoe UI" panose="020B0502040204020203" pitchFamily="34" charset="0"/>
                </a:rPr>
                <a:t>Siloed </a:t>
              </a:r>
              <a:br>
                <a:rPr lang="en-US" sz="2353" dirty="0">
                  <a:gradFill>
                    <a:gsLst>
                      <a:gs pos="1250">
                        <a:srgbClr val="FFFFFF"/>
                      </a:gs>
                      <a:gs pos="100000">
                        <a:srgbClr val="FFFFFF"/>
                      </a:gs>
                    </a:gsLst>
                    <a:lin ang="5400000" scaled="0"/>
                  </a:gradFill>
                  <a:latin typeface="Segoe UI"/>
                  <a:ea typeface="Segoe UI" panose="020B0502040204020203" pitchFamily="34" charset="0"/>
                  <a:cs typeface="Segoe UI" panose="020B0502040204020203" pitchFamily="34" charset="0"/>
                </a:rPr>
              </a:br>
              <a:r>
                <a:rPr lang="en-US" sz="2353" dirty="0">
                  <a:gradFill>
                    <a:gsLst>
                      <a:gs pos="1250">
                        <a:srgbClr val="FFFFFF"/>
                      </a:gs>
                      <a:gs pos="100000">
                        <a:srgbClr val="FFFFFF"/>
                      </a:gs>
                    </a:gsLst>
                    <a:lin ang="5400000" scaled="0"/>
                  </a:gradFill>
                  <a:latin typeface="Segoe UI"/>
                  <a:ea typeface="Segoe UI" panose="020B0502040204020203" pitchFamily="34" charset="0"/>
                  <a:cs typeface="Segoe UI" panose="020B0502040204020203" pitchFamily="34" charset="0"/>
                </a:rPr>
                <a:t>data</a:t>
              </a:r>
            </a:p>
          </p:txBody>
        </p:sp>
      </p:grpSp>
      <p:grpSp>
        <p:nvGrpSpPr>
          <p:cNvPr id="19" name="Group 18"/>
          <p:cNvGrpSpPr/>
          <p:nvPr/>
        </p:nvGrpSpPr>
        <p:grpSpPr>
          <a:xfrm>
            <a:off x="451904" y="4334722"/>
            <a:ext cx="10574433" cy="1060516"/>
            <a:chOff x="460965" y="4217943"/>
            <a:chExt cx="10786472" cy="1081782"/>
          </a:xfrm>
        </p:grpSpPr>
        <p:sp>
          <p:nvSpPr>
            <p:cNvPr id="9" name="Rectangle 8"/>
            <p:cNvSpPr/>
            <p:nvPr/>
          </p:nvSpPr>
          <p:spPr bwMode="auto">
            <a:xfrm>
              <a:off x="2507954" y="4217943"/>
              <a:ext cx="8739483" cy="1078992"/>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717109" defTabSz="914102" fontAlgn="base">
                <a:lnSpc>
                  <a:spcPct val="90000"/>
                </a:lnSpc>
                <a:spcBef>
                  <a:spcPct val="0"/>
                </a:spcBef>
                <a:spcAft>
                  <a:spcPct val="0"/>
                </a:spcAft>
              </a:pPr>
              <a:r>
                <a:rPr lang="en-US" sz="1568" dirty="0">
                  <a:gradFill>
                    <a:gsLst>
                      <a:gs pos="1250">
                        <a:srgbClr val="505050"/>
                      </a:gs>
                      <a:gs pos="100000">
                        <a:srgbClr val="505050"/>
                      </a:gs>
                    </a:gsLst>
                    <a:lin ang="5400000" scaled="0"/>
                  </a:gradFill>
                  <a:latin typeface="Segoe UI"/>
                  <a:ea typeface="Segoe UI" pitchFamily="34" charset="0"/>
                  <a:cs typeface="Segoe UI" pitchFamily="34" charset="0"/>
                </a:rPr>
                <a:t>Complex and fragmented tools limit participation in exploring data </a:t>
              </a:r>
              <a:br>
                <a:rPr lang="en-US" sz="1568" dirty="0">
                  <a:gradFill>
                    <a:gsLst>
                      <a:gs pos="1250">
                        <a:srgbClr val="505050"/>
                      </a:gs>
                      <a:gs pos="100000">
                        <a:srgbClr val="505050"/>
                      </a:gs>
                    </a:gsLst>
                    <a:lin ang="5400000" scaled="0"/>
                  </a:gradFill>
                  <a:latin typeface="Segoe UI"/>
                  <a:ea typeface="Segoe UI" pitchFamily="34" charset="0"/>
                  <a:cs typeface="Segoe UI" pitchFamily="34" charset="0"/>
                </a:rPr>
              </a:br>
              <a:r>
                <a:rPr lang="en-US" sz="1568" dirty="0">
                  <a:gradFill>
                    <a:gsLst>
                      <a:gs pos="1250">
                        <a:srgbClr val="505050"/>
                      </a:gs>
                      <a:gs pos="100000">
                        <a:srgbClr val="505050"/>
                      </a:gs>
                    </a:gsLst>
                    <a:lin ang="5400000" scaled="0"/>
                  </a:gradFill>
                  <a:latin typeface="Segoe UI"/>
                  <a:ea typeface="Segoe UI" pitchFamily="34" charset="0"/>
                  <a:cs typeface="Segoe UI" pitchFamily="34" charset="0"/>
                </a:rPr>
                <a:t>and building models</a:t>
              </a:r>
            </a:p>
          </p:txBody>
        </p:sp>
        <p:sp>
          <p:nvSpPr>
            <p:cNvPr id="17" name="Pentagon 16"/>
            <p:cNvSpPr/>
            <p:nvPr/>
          </p:nvSpPr>
          <p:spPr bwMode="auto">
            <a:xfrm>
              <a:off x="460965" y="4217943"/>
              <a:ext cx="2634930" cy="1081782"/>
            </a:xfrm>
            <a:prstGeom prst="homePlat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353" dirty="0">
                  <a:gradFill>
                    <a:gsLst>
                      <a:gs pos="1250">
                        <a:srgbClr val="FFFFFF"/>
                      </a:gs>
                      <a:gs pos="100000">
                        <a:srgbClr val="FFFFFF"/>
                      </a:gs>
                    </a:gsLst>
                    <a:lin ang="5400000" scaled="0"/>
                  </a:gradFill>
                  <a:latin typeface="Segoe UI"/>
                  <a:ea typeface="Segoe UI" panose="020B0502040204020203" pitchFamily="34" charset="0"/>
                  <a:cs typeface="Segoe UI" panose="020B0502040204020203" pitchFamily="34" charset="0"/>
                </a:rPr>
                <a:t>Disconnected tools</a:t>
              </a:r>
            </a:p>
          </p:txBody>
        </p:sp>
      </p:grpSp>
      <p:grpSp>
        <p:nvGrpSpPr>
          <p:cNvPr id="21" name="Group 20"/>
          <p:cNvGrpSpPr/>
          <p:nvPr/>
        </p:nvGrpSpPr>
        <p:grpSpPr>
          <a:xfrm>
            <a:off x="451904" y="5498480"/>
            <a:ext cx="10574433" cy="1060516"/>
            <a:chOff x="460965" y="5405037"/>
            <a:chExt cx="10786472" cy="1081782"/>
          </a:xfrm>
        </p:grpSpPr>
        <p:sp>
          <p:nvSpPr>
            <p:cNvPr id="11" name="Rectangle 10"/>
            <p:cNvSpPr/>
            <p:nvPr/>
          </p:nvSpPr>
          <p:spPr bwMode="auto">
            <a:xfrm>
              <a:off x="2507954" y="5405037"/>
              <a:ext cx="8739483" cy="1078992"/>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717109" defTabSz="914102" fontAlgn="base">
                <a:lnSpc>
                  <a:spcPct val="90000"/>
                </a:lnSpc>
                <a:spcBef>
                  <a:spcPct val="0"/>
                </a:spcBef>
                <a:spcAft>
                  <a:spcPct val="0"/>
                </a:spcAft>
              </a:pPr>
              <a:r>
                <a:rPr lang="en-US" sz="1568" dirty="0">
                  <a:gradFill>
                    <a:gsLst>
                      <a:gs pos="1250">
                        <a:srgbClr val="505050"/>
                      </a:gs>
                      <a:gs pos="100000">
                        <a:srgbClr val="505050"/>
                      </a:gs>
                    </a:gsLst>
                    <a:lin ang="5400000" scaled="0"/>
                  </a:gradFill>
                  <a:latin typeface="Segoe UI"/>
                  <a:ea typeface="Segoe UI" pitchFamily="34" charset="0"/>
                  <a:cs typeface="Segoe UI" pitchFamily="34" charset="0"/>
                </a:rPr>
                <a:t>Many models never achieve business value due to difficulties with </a:t>
              </a:r>
              <a:br>
                <a:rPr lang="en-US" sz="1568" dirty="0">
                  <a:gradFill>
                    <a:gsLst>
                      <a:gs pos="1250">
                        <a:srgbClr val="505050"/>
                      </a:gs>
                      <a:gs pos="100000">
                        <a:srgbClr val="505050"/>
                      </a:gs>
                    </a:gsLst>
                    <a:lin ang="5400000" scaled="0"/>
                  </a:gradFill>
                  <a:latin typeface="Segoe UI"/>
                  <a:ea typeface="Segoe UI" pitchFamily="34" charset="0"/>
                  <a:cs typeface="Segoe UI" pitchFamily="34" charset="0"/>
                </a:rPr>
              </a:br>
              <a:r>
                <a:rPr lang="en-US" sz="1568" dirty="0">
                  <a:gradFill>
                    <a:gsLst>
                      <a:gs pos="1250">
                        <a:srgbClr val="505050"/>
                      </a:gs>
                      <a:gs pos="100000">
                        <a:srgbClr val="505050"/>
                      </a:gs>
                    </a:gsLst>
                    <a:lin ang="5400000" scaled="0"/>
                  </a:gradFill>
                  <a:latin typeface="Segoe UI"/>
                  <a:ea typeface="Segoe UI" pitchFamily="34" charset="0"/>
                  <a:cs typeface="Segoe UI" pitchFamily="34" charset="0"/>
                </a:rPr>
                <a:t>deploying to production</a:t>
              </a:r>
            </a:p>
          </p:txBody>
        </p:sp>
        <p:sp>
          <p:nvSpPr>
            <p:cNvPr id="18" name="Pentagon 17"/>
            <p:cNvSpPr/>
            <p:nvPr/>
          </p:nvSpPr>
          <p:spPr bwMode="auto">
            <a:xfrm>
              <a:off x="460965" y="5405037"/>
              <a:ext cx="2634930" cy="1081782"/>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353" dirty="0">
                  <a:gradFill>
                    <a:gsLst>
                      <a:gs pos="1250">
                        <a:srgbClr val="FFFFFF"/>
                      </a:gs>
                      <a:gs pos="100000">
                        <a:srgbClr val="FFFFFF"/>
                      </a:gs>
                    </a:gsLst>
                    <a:lin ang="5400000" scaled="0"/>
                  </a:gradFill>
                  <a:latin typeface="Segoe UI"/>
                  <a:ea typeface="Segoe UI" panose="020B0502040204020203" pitchFamily="34" charset="0"/>
                  <a:cs typeface="Segoe UI" panose="020B0502040204020203" pitchFamily="34" charset="0"/>
                </a:rPr>
                <a:t>Deployment complexity</a:t>
              </a:r>
            </a:p>
          </p:txBody>
        </p:sp>
      </p:grpSp>
      <p:sp>
        <p:nvSpPr>
          <p:cNvPr id="5" name="Rectangle 4"/>
          <p:cNvSpPr/>
          <p:nvPr/>
        </p:nvSpPr>
        <p:spPr>
          <a:xfrm>
            <a:off x="8284904" y="2027468"/>
            <a:ext cx="3131742" cy="4631378"/>
          </a:xfrm>
          <a:prstGeom prst="rect">
            <a:avLst/>
          </a:prstGeom>
          <a:noFill/>
          <a:ln>
            <a:noFill/>
          </a:ln>
        </p:spPr>
        <p:txBody>
          <a:bodyPr wrap="square" lIns="89642" anchor="ctr">
            <a:noAutofit/>
          </a:bodyPr>
          <a:lstStyle/>
          <a:p>
            <a:pPr marL="358555" defTabSz="914367">
              <a:lnSpc>
                <a:spcPts val="3725"/>
              </a:lnSpc>
              <a:spcAft>
                <a:spcPts val="333"/>
              </a:spcAft>
              <a:defRPr/>
            </a:pPr>
            <a:endParaRPr lang="en-US" sz="3137" dirty="0">
              <a:solidFill>
                <a:srgbClr val="FFFFFF"/>
              </a:solidFill>
              <a:latin typeface="Segoe UI Light"/>
            </a:endParaRPr>
          </a:p>
        </p:txBody>
      </p:sp>
    </p:spTree>
    <p:extLst>
      <p:ext uri="{BB962C8B-B14F-4D97-AF65-F5344CB8AC3E}">
        <p14:creationId xmlns:p14="http://schemas.microsoft.com/office/powerpoint/2010/main" val="312212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Science</a:t>
            </a:r>
          </a:p>
        </p:txBody>
      </p:sp>
      <p:sp>
        <p:nvSpPr>
          <p:cNvPr id="5" name="Content Placeholder 4"/>
          <p:cNvSpPr>
            <a:spLocks noGrp="1"/>
          </p:cNvSpPr>
          <p:nvPr>
            <p:ph idx="1"/>
          </p:nvPr>
        </p:nvSpPr>
        <p:spPr>
          <a:xfrm>
            <a:off x="152400" y="1028700"/>
            <a:ext cx="11887200" cy="5359400"/>
          </a:xfrm>
        </p:spPr>
        <p:txBody>
          <a:bodyPr>
            <a:normAutofit/>
          </a:bodyPr>
          <a:lstStyle/>
          <a:p>
            <a:r>
              <a:rPr lang="en-US" sz="3200" dirty="0"/>
              <a:t>Data Science is far too complex</a:t>
            </a:r>
          </a:p>
          <a:p>
            <a:pPr lvl="1"/>
            <a:r>
              <a:rPr lang="en-US" sz="2800" dirty="0"/>
              <a:t>Cost of accessing/using efficient ML algorithms is high</a:t>
            </a:r>
          </a:p>
          <a:p>
            <a:pPr lvl="1"/>
            <a:r>
              <a:rPr lang="en-US" sz="2800" dirty="0"/>
              <a:t>Comprehensive knowledge required on different tools/platforms to develop a complete ML project</a:t>
            </a:r>
          </a:p>
          <a:p>
            <a:pPr lvl="1"/>
            <a:r>
              <a:rPr lang="en-US" sz="2800" dirty="0"/>
              <a:t>Difficult to put the developed solution into a scalable production stage</a:t>
            </a:r>
          </a:p>
          <a:p>
            <a:pPr marL="457200" lvl="1" indent="0">
              <a:buNone/>
            </a:pPr>
            <a:endParaRPr lang="en-US" sz="2800" dirty="0"/>
          </a:p>
          <a:p>
            <a:pPr marL="457200" lvl="1" indent="0">
              <a:buNone/>
            </a:pPr>
            <a:endParaRPr lang="en-US" sz="2800" dirty="0"/>
          </a:p>
          <a:p>
            <a:r>
              <a:rPr lang="en-US" sz="3200" dirty="0"/>
              <a:t>Need a simpler/scalable method: </a:t>
            </a:r>
          </a:p>
          <a:p>
            <a:pPr marL="0" indent="0">
              <a:buNone/>
            </a:pPr>
            <a:r>
              <a:rPr lang="en-US" sz="3200" dirty="0"/>
              <a:t>	</a:t>
            </a:r>
            <a:r>
              <a:rPr lang="en-US" sz="2800" dirty="0"/>
              <a:t>Azure Machine Learning Service</a:t>
            </a:r>
          </a:p>
          <a:p>
            <a:pPr lvl="1"/>
            <a:endParaRPr lang="en-US" sz="2800" dirty="0"/>
          </a:p>
          <a:p>
            <a:pPr lvl="1"/>
            <a:endParaRPr lang="en-US" sz="2800" dirty="0"/>
          </a:p>
        </p:txBody>
      </p:sp>
      <p:grpSp>
        <p:nvGrpSpPr>
          <p:cNvPr id="8" name="Group 7"/>
          <p:cNvGrpSpPr/>
          <p:nvPr/>
        </p:nvGrpSpPr>
        <p:grpSpPr>
          <a:xfrm>
            <a:off x="7045801" y="3920273"/>
            <a:ext cx="4625809" cy="2299415"/>
            <a:chOff x="7119168" y="2207942"/>
            <a:chExt cx="4625809" cy="2299415"/>
          </a:xfrm>
        </p:grpSpPr>
        <p:pic>
          <p:nvPicPr>
            <p:cNvPr id="7" name="Picture 6" descr="Clipart - Electropherogram"/>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19168" y="2909442"/>
              <a:ext cx="4469692" cy="1597915"/>
            </a:xfrm>
            <a:prstGeom prst="rect">
              <a:avLst/>
            </a:prstGeom>
          </p:spPr>
        </p:pic>
        <p:pic>
          <p:nvPicPr>
            <p:cNvPr id="6" name="Picture 5" descr="brandyelliott - Teacher's Resource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88107" y="2207942"/>
              <a:ext cx="1756870" cy="1677012"/>
            </a:xfrm>
            <a:prstGeom prst="rect">
              <a:avLst/>
            </a:prstGeom>
          </p:spPr>
        </p:pic>
      </p:grpSp>
    </p:spTree>
    <p:extLst>
      <p:ext uri="{BB962C8B-B14F-4D97-AF65-F5344CB8AC3E}">
        <p14:creationId xmlns:p14="http://schemas.microsoft.com/office/powerpoint/2010/main" val="478739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Machine Learning</a:t>
            </a:r>
          </a:p>
        </p:txBody>
      </p:sp>
      <p:sp>
        <p:nvSpPr>
          <p:cNvPr id="3" name="Content Placeholder 2"/>
          <p:cNvSpPr>
            <a:spLocks noGrp="1"/>
          </p:cNvSpPr>
          <p:nvPr>
            <p:ph idx="1"/>
          </p:nvPr>
        </p:nvSpPr>
        <p:spPr>
          <a:xfrm>
            <a:off x="152400" y="2459420"/>
            <a:ext cx="11887200" cy="3928679"/>
          </a:xfrm>
        </p:spPr>
        <p:txBody>
          <a:bodyPr>
            <a:normAutofit/>
          </a:bodyPr>
          <a:lstStyle/>
          <a:p>
            <a:pPr marL="0" indent="0">
              <a:buNone/>
            </a:pPr>
            <a:r>
              <a:rPr lang="en-US" sz="4000" i="1" dirty="0"/>
              <a:t>Make machine learning accessible to every enterprise, data scientist, developer, information worker, consumer, and device anywhere in the world.</a:t>
            </a:r>
          </a:p>
        </p:txBody>
      </p:sp>
      <p:pic>
        <p:nvPicPr>
          <p:cNvPr id="4" name="Picture 3"/>
          <p:cNvPicPr>
            <a:picLocks noChangeAspect="1"/>
          </p:cNvPicPr>
          <p:nvPr/>
        </p:nvPicPr>
        <p:blipFill>
          <a:blip r:embed="rId2"/>
          <a:stretch>
            <a:fillRect/>
          </a:stretch>
        </p:blipFill>
        <p:spPr>
          <a:xfrm>
            <a:off x="9695343" y="4662496"/>
            <a:ext cx="2496657" cy="2195504"/>
          </a:xfrm>
          <a:prstGeom prst="rect">
            <a:avLst/>
          </a:prstGeom>
        </p:spPr>
      </p:pic>
    </p:spTree>
    <p:extLst>
      <p:ext uri="{BB962C8B-B14F-4D97-AF65-F5344CB8AC3E}">
        <p14:creationId xmlns:p14="http://schemas.microsoft.com/office/powerpoint/2010/main" val="2368974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From data to decisions and actions</a:t>
            </a:r>
          </a:p>
        </p:txBody>
      </p:sp>
      <p:sp>
        <p:nvSpPr>
          <p:cNvPr id="5" name="Rectangle 4"/>
          <p:cNvSpPr/>
          <p:nvPr/>
        </p:nvSpPr>
        <p:spPr bwMode="auto">
          <a:xfrm>
            <a:off x="10340407" y="1364609"/>
            <a:ext cx="1637684" cy="4498702"/>
          </a:xfrm>
          <a:prstGeom prst="rect">
            <a:avLst/>
          </a:prstGeom>
          <a:solidFill>
            <a:srgbClr val="424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2917">
                      <a:srgbClr val="FFFFFF"/>
                    </a:gs>
                    <a:gs pos="100000">
                      <a:srgbClr val="FFFFFF"/>
                    </a:gs>
                  </a:gsLst>
                  <a:lin ang="5400000" scaled="0"/>
                </a:gradFill>
                <a:ea typeface="Segoe UI" pitchFamily="34" charset="0"/>
                <a:cs typeface="Segoe UI Semilight" panose="020B0402040204020203" pitchFamily="34" charset="0"/>
              </a:rPr>
              <a:t>Action</a:t>
            </a:r>
          </a:p>
        </p:txBody>
      </p:sp>
      <p:sp>
        <p:nvSpPr>
          <p:cNvPr id="6" name="Rectangle 5"/>
          <p:cNvSpPr/>
          <p:nvPr/>
        </p:nvSpPr>
        <p:spPr bwMode="auto">
          <a:xfrm>
            <a:off x="8128933" y="1363662"/>
            <a:ext cx="2203376" cy="4504092"/>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2917">
                      <a:srgbClr val="505050"/>
                    </a:gs>
                    <a:gs pos="100000">
                      <a:srgbClr val="505050"/>
                    </a:gs>
                  </a:gsLst>
                  <a:lin ang="5400000" scaled="0"/>
                </a:gradFill>
                <a:ea typeface="Segoe UI" pitchFamily="34" charset="0"/>
                <a:cs typeface="Segoe UI Semilight" panose="020B0402040204020203" pitchFamily="34" charset="0"/>
              </a:rPr>
              <a:t>  Decision</a:t>
            </a:r>
          </a:p>
        </p:txBody>
      </p:sp>
      <p:grpSp>
        <p:nvGrpSpPr>
          <p:cNvPr id="7" name="Group 6"/>
          <p:cNvGrpSpPr/>
          <p:nvPr/>
        </p:nvGrpSpPr>
        <p:grpSpPr>
          <a:xfrm>
            <a:off x="1862799" y="4089970"/>
            <a:ext cx="6641439" cy="868680"/>
            <a:chOff x="2315494" y="3948329"/>
            <a:chExt cx="6783351" cy="868680"/>
          </a:xfrm>
        </p:grpSpPr>
        <p:sp>
          <p:nvSpPr>
            <p:cNvPr id="8" name="Pentagon 7"/>
            <p:cNvSpPr/>
            <p:nvPr/>
          </p:nvSpPr>
          <p:spPr bwMode="auto">
            <a:xfrm>
              <a:off x="5262530" y="3948329"/>
              <a:ext cx="3836315"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9" name="Pentagon 8"/>
            <p:cNvSpPr/>
            <p:nvPr/>
          </p:nvSpPr>
          <p:spPr bwMode="auto">
            <a:xfrm>
              <a:off x="2315494" y="3948329"/>
              <a:ext cx="4489261"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Interactive dashboards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Why did it happen? </a:t>
              </a:r>
            </a:p>
          </p:txBody>
        </p:sp>
      </p:grpSp>
      <p:grpSp>
        <p:nvGrpSpPr>
          <p:cNvPr id="10" name="Group 9"/>
          <p:cNvGrpSpPr/>
          <p:nvPr/>
        </p:nvGrpSpPr>
        <p:grpSpPr>
          <a:xfrm>
            <a:off x="1862798" y="3180867"/>
            <a:ext cx="6641440" cy="868680"/>
            <a:chOff x="2315493" y="3039226"/>
            <a:chExt cx="6783352" cy="868680"/>
          </a:xfrm>
        </p:grpSpPr>
        <p:sp>
          <p:nvSpPr>
            <p:cNvPr id="11" name="Pentagon 10"/>
            <p:cNvSpPr/>
            <p:nvPr/>
          </p:nvSpPr>
          <p:spPr bwMode="auto">
            <a:xfrm>
              <a:off x="6930203" y="3039226"/>
              <a:ext cx="2168642"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2" name="Pentagon 11"/>
            <p:cNvSpPr/>
            <p:nvPr/>
          </p:nvSpPr>
          <p:spPr bwMode="auto">
            <a:xfrm>
              <a:off x="2315493" y="3039226"/>
              <a:ext cx="584941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Predictions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What will happen? </a:t>
              </a:r>
            </a:p>
          </p:txBody>
        </p:sp>
      </p:grpSp>
      <p:grpSp>
        <p:nvGrpSpPr>
          <p:cNvPr id="13" name="Group 12"/>
          <p:cNvGrpSpPr/>
          <p:nvPr/>
        </p:nvGrpSpPr>
        <p:grpSpPr>
          <a:xfrm>
            <a:off x="1862797" y="1363662"/>
            <a:ext cx="9384641" cy="1778015"/>
            <a:chOff x="2315492" y="1222021"/>
            <a:chExt cx="9384641" cy="1778015"/>
          </a:xfrm>
        </p:grpSpPr>
        <p:grpSp>
          <p:nvGrpSpPr>
            <p:cNvPr id="14" name="Group 13"/>
            <p:cNvGrpSpPr/>
            <p:nvPr/>
          </p:nvGrpSpPr>
          <p:grpSpPr>
            <a:xfrm>
              <a:off x="2315492" y="1222021"/>
              <a:ext cx="9384641" cy="1778015"/>
              <a:chOff x="2315492" y="1222021"/>
              <a:chExt cx="9384641" cy="1778015"/>
            </a:xfrm>
          </p:grpSpPr>
          <p:grpSp>
            <p:nvGrpSpPr>
              <p:cNvPr id="16" name="Group 15"/>
              <p:cNvGrpSpPr/>
              <p:nvPr/>
            </p:nvGrpSpPr>
            <p:grpSpPr>
              <a:xfrm>
                <a:off x="2315492" y="1222021"/>
                <a:ext cx="9384641" cy="1778015"/>
                <a:chOff x="2315492" y="1222021"/>
                <a:chExt cx="9384641" cy="1778015"/>
              </a:xfrm>
            </p:grpSpPr>
            <p:sp>
              <p:nvSpPr>
                <p:cNvPr id="18" name="Pentagon 17"/>
                <p:cNvSpPr/>
                <p:nvPr/>
              </p:nvSpPr>
              <p:spPr bwMode="auto">
                <a:xfrm>
                  <a:off x="2315494" y="2131356"/>
                  <a:ext cx="7555839"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9" name="Pentagon 18"/>
                <p:cNvSpPr/>
                <p:nvPr/>
              </p:nvSpPr>
              <p:spPr bwMode="auto">
                <a:xfrm>
                  <a:off x="2315492" y="1222021"/>
                  <a:ext cx="9384641" cy="91440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0" name="Rectangle 19"/>
                <p:cNvSpPr/>
                <p:nvPr/>
              </p:nvSpPr>
              <p:spPr bwMode="auto">
                <a:xfrm>
                  <a:off x="2315494" y="1222021"/>
                  <a:ext cx="4115749" cy="1778015"/>
                </a:xfrm>
                <a:prstGeom prst="rect">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Recommendations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What should I do? </a:t>
                  </a:r>
                </a:p>
              </p:txBody>
            </p:sp>
          </p:grpSp>
          <p:sp>
            <p:nvSpPr>
              <p:cNvPr id="17" name="TextBox 16"/>
              <p:cNvSpPr txBox="1"/>
              <p:nvPr/>
            </p:nvSpPr>
            <p:spPr>
              <a:xfrm>
                <a:off x="6899532" y="1448763"/>
                <a:ext cx="2007794" cy="489365"/>
              </a:xfrm>
              <a:prstGeom prst="rect">
                <a:avLst/>
              </a:prstGeom>
              <a:noFill/>
            </p:spPr>
            <p:txBody>
              <a:bodyPr wrap="none" lIns="182880" tIns="146304" rIns="182880" bIns="146304" rtlCol="0">
                <a:sp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Decision automation</a:t>
                </a:r>
              </a:p>
            </p:txBody>
          </p:sp>
        </p:grpSp>
        <p:sp>
          <p:nvSpPr>
            <p:cNvPr id="15" name="TextBox 14"/>
            <p:cNvSpPr txBox="1"/>
            <p:nvPr/>
          </p:nvSpPr>
          <p:spPr>
            <a:xfrm>
              <a:off x="6899532" y="2333802"/>
              <a:ext cx="1717843" cy="489365"/>
            </a:xfrm>
            <a:prstGeom prst="rect">
              <a:avLst/>
            </a:prstGeom>
            <a:noFill/>
          </p:spPr>
          <p:txBody>
            <a:bodyPr wrap="none" lIns="182880" tIns="146304" rIns="182880" bIns="146304" rtlCol="0">
              <a:sp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Decision support</a:t>
              </a:r>
            </a:p>
          </p:txBody>
        </p:sp>
      </p:grpSp>
      <p:sp>
        <p:nvSpPr>
          <p:cNvPr id="21" name="Rectangle 20"/>
          <p:cNvSpPr/>
          <p:nvPr/>
        </p:nvSpPr>
        <p:spPr bwMode="auto">
          <a:xfrm>
            <a:off x="469511" y="1363662"/>
            <a:ext cx="1422275" cy="4504092"/>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Semilight" panose="020B0402040204020203" pitchFamily="34" charset="0"/>
              </a:rPr>
              <a:t>Data</a:t>
            </a:r>
          </a:p>
        </p:txBody>
      </p:sp>
      <p:grpSp>
        <p:nvGrpSpPr>
          <p:cNvPr id="22" name="Group 21"/>
          <p:cNvGrpSpPr/>
          <p:nvPr/>
        </p:nvGrpSpPr>
        <p:grpSpPr>
          <a:xfrm>
            <a:off x="469511" y="6030329"/>
            <a:ext cx="11508580" cy="627864"/>
            <a:chOff x="2364281" y="325489"/>
            <a:chExt cx="9194249" cy="627864"/>
          </a:xfrm>
        </p:grpSpPr>
        <p:cxnSp>
          <p:nvCxnSpPr>
            <p:cNvPr id="23" name="Straight Arrow Connector 22"/>
            <p:cNvCxnSpPr/>
            <p:nvPr/>
          </p:nvCxnSpPr>
          <p:spPr>
            <a:xfrm flipV="1">
              <a:off x="2364281" y="612768"/>
              <a:ext cx="9194249" cy="53307"/>
            </a:xfrm>
            <a:prstGeom prst="straightConnector1">
              <a:avLst/>
            </a:prstGeom>
            <a:ln w="47625">
              <a:solidFill>
                <a:srgbClr val="969696"/>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495578" y="325489"/>
              <a:ext cx="947391" cy="627864"/>
            </a:xfrm>
            <a:prstGeom prst="rect">
              <a:avLst/>
            </a:prstGeom>
            <a:solidFill>
              <a:schemeClr val="bg1"/>
            </a:solidFill>
            <a:ln>
              <a:noFill/>
            </a:ln>
          </p:spPr>
          <p:txBody>
            <a:bodyPr wrap="square" lIns="182880" tIns="146304" rIns="182880" bIns="146304" rtlCol="0">
              <a:spAutoFit/>
            </a:bodyPr>
            <a:lstStyle/>
            <a:p>
              <a:pPr>
                <a:lnSpc>
                  <a:spcPct val="90000"/>
                </a:lnSpc>
                <a:spcAft>
                  <a:spcPts val="600"/>
                </a:spcAft>
              </a:pPr>
              <a:r>
                <a:rPr lang="en-US" sz="2400" b="1" dirty="0">
                  <a:solidFill>
                    <a:srgbClr val="002060"/>
                  </a:solidFill>
                  <a:cs typeface="Segoe UI Semilight" panose="020B0402040204020203" pitchFamily="34" charset="0"/>
                </a:rPr>
                <a:t>Value</a:t>
              </a:r>
            </a:p>
          </p:txBody>
        </p:sp>
      </p:grpSp>
      <p:grpSp>
        <p:nvGrpSpPr>
          <p:cNvPr id="25" name="Group 24"/>
          <p:cNvGrpSpPr/>
          <p:nvPr/>
        </p:nvGrpSpPr>
        <p:grpSpPr>
          <a:xfrm>
            <a:off x="1891786" y="4999074"/>
            <a:ext cx="6762464" cy="868680"/>
            <a:chOff x="2352579" y="4857433"/>
            <a:chExt cx="6754366" cy="868680"/>
          </a:xfrm>
        </p:grpSpPr>
        <p:sp>
          <p:nvSpPr>
            <p:cNvPr id="26" name="Pentagon 25"/>
            <p:cNvSpPr/>
            <p:nvPr/>
          </p:nvSpPr>
          <p:spPr bwMode="auto">
            <a:xfrm>
              <a:off x="4221130" y="4857433"/>
              <a:ext cx="4735803"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7" name="Pentagon 26"/>
            <p:cNvSpPr/>
            <p:nvPr/>
          </p:nvSpPr>
          <p:spPr bwMode="auto">
            <a:xfrm>
              <a:off x="2352579" y="4857433"/>
              <a:ext cx="294675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Static reports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What happened?</a:t>
              </a:r>
            </a:p>
          </p:txBody>
        </p:sp>
        <p:sp>
          <p:nvSpPr>
            <p:cNvPr id="28" name="TextBox 27"/>
            <p:cNvSpPr txBox="1"/>
            <p:nvPr/>
          </p:nvSpPr>
          <p:spPr>
            <a:xfrm>
              <a:off x="5747675" y="5071220"/>
              <a:ext cx="3359270"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rgbClr val="FFFFFF"/>
                      </a:gs>
                      <a:gs pos="30000">
                        <a:srgbClr val="FFFFFF"/>
                      </a:gs>
                    </a:gsLst>
                    <a:lin ang="5400000" scaled="0"/>
                  </a:gradFill>
                  <a:cs typeface="Segoe UI Semilight" panose="020B0402040204020203" pitchFamily="34" charset="0"/>
                </a:rPr>
                <a:t>Manual process</a:t>
              </a:r>
            </a:p>
          </p:txBody>
        </p:sp>
      </p:grpSp>
    </p:spTree>
    <p:extLst>
      <p:ext uri="{BB962C8B-B14F-4D97-AF65-F5344CB8AC3E}">
        <p14:creationId xmlns:p14="http://schemas.microsoft.com/office/powerpoint/2010/main" val="231787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3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itle 141"/>
          <p:cNvSpPr>
            <a:spLocks noGrp="1"/>
          </p:cNvSpPr>
          <p:nvPr>
            <p:ph type="title"/>
          </p:nvPr>
        </p:nvSpPr>
        <p:spPr/>
        <p:txBody>
          <a:bodyPr/>
          <a:lstStyle/>
          <a:p>
            <a:r>
              <a:rPr lang="en-US" dirty="0"/>
              <a:t>Transform data into intelligent action</a:t>
            </a:r>
          </a:p>
        </p:txBody>
      </p:sp>
      <p:grpSp>
        <p:nvGrpSpPr>
          <p:cNvPr id="5" name="Group 4"/>
          <p:cNvGrpSpPr/>
          <p:nvPr/>
        </p:nvGrpSpPr>
        <p:grpSpPr>
          <a:xfrm>
            <a:off x="10611830" y="2367219"/>
            <a:ext cx="472961" cy="2176206"/>
            <a:chOff x="10611830" y="3082745"/>
            <a:chExt cx="472961" cy="2176206"/>
          </a:xfrm>
        </p:grpSpPr>
        <p:cxnSp>
          <p:nvCxnSpPr>
            <p:cNvPr id="6" name="Straight Connector 5"/>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47"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0" name="Straight Connector 9"/>
          <p:cNvCxnSpPr/>
          <p:nvPr/>
        </p:nvCxnSpPr>
        <p:spPr>
          <a:xfrm flipV="1">
            <a:off x="10619591" y="5254388"/>
            <a:ext cx="530630" cy="65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538017" y="5105507"/>
            <a:ext cx="2137748" cy="1005840"/>
            <a:chOff x="8538017" y="4739224"/>
            <a:chExt cx="2137748" cy="1005840"/>
          </a:xfrm>
        </p:grpSpPr>
        <p:sp>
          <p:nvSpPr>
            <p:cNvPr id="12" name="Rectangle 11"/>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3" name="Rectangle 12"/>
            <p:cNvSpPr/>
            <p:nvPr/>
          </p:nvSpPr>
          <p:spPr>
            <a:xfrm>
              <a:off x="9204619" y="5056791"/>
              <a:ext cx="1383584" cy="646331"/>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4" name="Group 13"/>
            <p:cNvGrpSpPr/>
            <p:nvPr/>
          </p:nvGrpSpPr>
          <p:grpSpPr>
            <a:xfrm>
              <a:off x="8754885" y="5208429"/>
              <a:ext cx="433307" cy="352792"/>
              <a:chOff x="-2530475" y="305948"/>
              <a:chExt cx="1119187" cy="911226"/>
            </a:xfrm>
            <a:solidFill>
              <a:schemeClr val="bg1"/>
            </a:solidFill>
          </p:grpSpPr>
          <p:sp>
            <p:nvSpPr>
              <p:cNvPr id="15"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22" name="Rectangle 21"/>
          <p:cNvSpPr/>
          <p:nvPr/>
        </p:nvSpPr>
        <p:spPr bwMode="auto">
          <a:xfrm>
            <a:off x="8538016" y="3991887"/>
            <a:ext cx="2137749" cy="1005840"/>
          </a:xfrm>
          <a:prstGeom prst="rect">
            <a:avLst/>
          </a:prstGeom>
          <a:solidFill>
            <a:srgbClr val="00B050"/>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23" name="Rectangle 22"/>
          <p:cNvSpPr/>
          <p:nvPr/>
        </p:nvSpPr>
        <p:spPr>
          <a:xfrm>
            <a:off x="9204619" y="4384893"/>
            <a:ext cx="881395" cy="276999"/>
          </a:xfrm>
          <a:prstGeom prst="rect">
            <a:avLst/>
          </a:prstGeom>
          <a:solidFill>
            <a:srgbClr val="00B050"/>
          </a:solidFill>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24" name="Rectangle 23"/>
          <p:cNvSpPr/>
          <p:nvPr/>
        </p:nvSpPr>
        <p:spPr>
          <a:xfrm>
            <a:off x="9204619" y="4705441"/>
            <a:ext cx="935577" cy="276999"/>
          </a:xfrm>
          <a:prstGeom prst="rect">
            <a:avLst/>
          </a:prstGeom>
          <a:solidFill>
            <a:srgbClr val="00B050"/>
          </a:solidFill>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25" name="Group 24"/>
          <p:cNvGrpSpPr/>
          <p:nvPr/>
        </p:nvGrpSpPr>
        <p:grpSpPr>
          <a:xfrm>
            <a:off x="8892356" y="4390557"/>
            <a:ext cx="269629" cy="255077"/>
            <a:chOff x="3248025" y="1189989"/>
            <a:chExt cx="5153661" cy="4875531"/>
          </a:xfrm>
          <a:solidFill>
            <a:srgbClr val="00B050"/>
          </a:solidFill>
        </p:grpSpPr>
        <p:sp>
          <p:nvSpPr>
            <p:cNvPr id="41" name="Freeform 40"/>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41"/>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42"/>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43"/>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44"/>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 name="Group 25"/>
          <p:cNvGrpSpPr/>
          <p:nvPr/>
        </p:nvGrpSpPr>
        <p:grpSpPr>
          <a:xfrm>
            <a:off x="8883959" y="4743673"/>
            <a:ext cx="286422" cy="241797"/>
            <a:chOff x="4746173" y="1443591"/>
            <a:chExt cx="4626426" cy="3905623"/>
          </a:xfrm>
          <a:solidFill>
            <a:schemeClr val="bg1"/>
          </a:solidFill>
        </p:grpSpPr>
        <p:grpSp>
          <p:nvGrpSpPr>
            <p:cNvPr id="27" name="Group 386"/>
            <p:cNvGrpSpPr>
              <a:grpSpLocks noChangeAspect="1"/>
            </p:cNvGrpSpPr>
            <p:nvPr/>
          </p:nvGrpSpPr>
          <p:grpSpPr bwMode="auto">
            <a:xfrm>
              <a:off x="4746173" y="2973313"/>
              <a:ext cx="1414640" cy="2318440"/>
              <a:chOff x="-1261" y="1888"/>
              <a:chExt cx="576" cy="944"/>
            </a:xfrm>
            <a:grpFill/>
          </p:grpSpPr>
          <p:sp>
            <p:nvSpPr>
              <p:cNvPr id="38"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39"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40"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nvGrpSpPr>
            <p:cNvPr id="28" name="Group 27"/>
            <p:cNvGrpSpPr/>
            <p:nvPr/>
          </p:nvGrpSpPr>
          <p:grpSpPr>
            <a:xfrm>
              <a:off x="5345480" y="1443592"/>
              <a:ext cx="1381394" cy="1269128"/>
              <a:chOff x="5345480" y="1443592"/>
              <a:chExt cx="1381394" cy="1269128"/>
            </a:xfrm>
            <a:grpFill/>
          </p:grpSpPr>
          <p:sp>
            <p:nvSpPr>
              <p:cNvPr id="36" name="Bent Arrow 35"/>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Isosceles Triangle 36"/>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rot="10800000">
              <a:off x="7049745" y="4080086"/>
              <a:ext cx="1381394" cy="1269128"/>
              <a:chOff x="5345480" y="1443592"/>
              <a:chExt cx="1381394" cy="1269128"/>
            </a:xfrm>
            <a:grpFill/>
          </p:grpSpPr>
          <p:sp>
            <p:nvSpPr>
              <p:cNvPr id="34" name="Bent Arrow 33"/>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Isosceles Triangle 34"/>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Freeform 29"/>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7711440" y="1981200"/>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7711440" y="2518221"/>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711440" y="3055242"/>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p:cNvGrpSpPr/>
          <p:nvPr/>
        </p:nvGrpSpPr>
        <p:grpSpPr>
          <a:xfrm>
            <a:off x="8527913" y="2888721"/>
            <a:ext cx="2147853" cy="1005840"/>
            <a:chOff x="8527913" y="2888721"/>
            <a:chExt cx="2147853" cy="1005840"/>
          </a:xfrm>
        </p:grpSpPr>
        <p:sp>
          <p:nvSpPr>
            <p:cNvPr id="47" name="Rectangle 46"/>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48" name="Rectangle 47"/>
            <p:cNvSpPr/>
            <p:nvPr/>
          </p:nvSpPr>
          <p:spPr>
            <a:xfrm>
              <a:off x="9194516" y="3376977"/>
              <a:ext cx="687945" cy="276999"/>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p>
          </p:txBody>
        </p:sp>
        <p:pic>
          <p:nvPicPr>
            <p:cNvPr id="49" name="Picture 48" descr="http://winaero.com/blog/wp-content/uploads/2015/01/cortana-icon.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8538017" y="1787678"/>
            <a:ext cx="2137750" cy="1005840"/>
            <a:chOff x="8538017" y="1787678"/>
            <a:chExt cx="2137750" cy="1005840"/>
          </a:xfrm>
        </p:grpSpPr>
        <p:sp>
          <p:nvSpPr>
            <p:cNvPr id="51" name="Rectangle 50"/>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52" name="Group 51"/>
            <p:cNvGrpSpPr/>
            <p:nvPr/>
          </p:nvGrpSpPr>
          <p:grpSpPr>
            <a:xfrm>
              <a:off x="8847475" y="2434373"/>
              <a:ext cx="399110" cy="255091"/>
              <a:chOff x="4481847" y="2708926"/>
              <a:chExt cx="673103" cy="430214"/>
            </a:xfrm>
            <a:solidFill>
              <a:schemeClr val="bg1"/>
            </a:solidFill>
          </p:grpSpPr>
          <p:sp>
            <p:nvSpPr>
              <p:cNvPr id="54"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3" name="Rectangle 52"/>
            <p:cNvSpPr/>
            <p:nvPr/>
          </p:nvSpPr>
          <p:spPr>
            <a:xfrm>
              <a:off x="9204619" y="2421304"/>
              <a:ext cx="726096" cy="276999"/>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grpSp>
        <p:nvGrpSpPr>
          <p:cNvPr id="59" name="Group 58"/>
          <p:cNvGrpSpPr/>
          <p:nvPr/>
        </p:nvGrpSpPr>
        <p:grpSpPr>
          <a:xfrm>
            <a:off x="6277916" y="1790395"/>
            <a:ext cx="2370146" cy="4320099"/>
            <a:chOff x="6277916" y="1790395"/>
            <a:chExt cx="2370146" cy="4320099"/>
          </a:xfrm>
        </p:grpSpPr>
        <p:sp>
          <p:nvSpPr>
            <p:cNvPr id="60" name="Rectangle 59"/>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61" name="Picture 6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62" name="Picture 6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63" name="Picture 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64" name="Rectangle 63"/>
            <p:cNvSpPr/>
            <p:nvPr/>
          </p:nvSpPr>
          <p:spPr>
            <a:xfrm>
              <a:off x="6767968" y="2860458"/>
              <a:ext cx="1297791"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a:t>
              </a:r>
            </a:p>
          </p:txBody>
        </p:sp>
        <p:sp>
          <p:nvSpPr>
            <p:cNvPr id="65" name="Rectangle 64"/>
            <p:cNvSpPr/>
            <p:nvPr/>
          </p:nvSpPr>
          <p:spPr>
            <a:xfrm>
              <a:off x="6808759" y="3900664"/>
              <a:ext cx="1439497"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HDInsight (Hadoop)</a:t>
              </a:r>
            </a:p>
          </p:txBody>
        </p:sp>
        <p:sp>
          <p:nvSpPr>
            <p:cNvPr id="66" name="Rectangle 65"/>
            <p:cNvSpPr/>
            <p:nvPr/>
          </p:nvSpPr>
          <p:spPr>
            <a:xfrm>
              <a:off x="6808759" y="4922306"/>
              <a:ext cx="1205010"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67" name="Group 66"/>
            <p:cNvGrpSpPr/>
            <p:nvPr/>
          </p:nvGrpSpPr>
          <p:grpSpPr>
            <a:xfrm>
              <a:off x="8352819" y="2143445"/>
              <a:ext cx="295243" cy="1834529"/>
              <a:chOff x="3832324" y="5254390"/>
              <a:chExt cx="295243" cy="1834529"/>
            </a:xfrm>
          </p:grpSpPr>
          <p:sp>
            <p:nvSpPr>
              <p:cNvPr id="75" name="Isosceles Triangle 74"/>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Isosceles Triangle 75"/>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Isosceles Triangle 76"/>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352819" y="4071625"/>
              <a:ext cx="295243" cy="853675"/>
              <a:chOff x="3832324" y="5673490"/>
              <a:chExt cx="295243" cy="853675"/>
            </a:xfrm>
          </p:grpSpPr>
          <p:sp>
            <p:nvSpPr>
              <p:cNvPr id="73" name="Isosceles Triangle 72"/>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Isosceles Triangle 73"/>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352819" y="5171433"/>
              <a:ext cx="295243" cy="853675"/>
              <a:chOff x="3832324" y="5397265"/>
              <a:chExt cx="295243" cy="853675"/>
            </a:xfrm>
          </p:grpSpPr>
          <p:sp>
            <p:nvSpPr>
              <p:cNvPr id="71" name="Isosceles Triangle 70"/>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Isosceles Triangle 71"/>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0" name="Isosceles Triangle 6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389"/>
          <p:cNvSpPr>
            <a:spLocks noEditPoints="1"/>
          </p:cNvSpPr>
          <p:nvPr/>
        </p:nvSpPr>
        <p:spPr bwMode="auto">
          <a:xfrm>
            <a:off x="9064667" y="345088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79" name="Rectangle 78"/>
          <p:cNvSpPr/>
          <p:nvPr/>
        </p:nvSpPr>
        <p:spPr>
          <a:xfrm>
            <a:off x="401528" y="6200099"/>
            <a:ext cx="655144" cy="345163"/>
          </a:xfrm>
          <a:prstGeom prst="rect">
            <a:avLst/>
          </a:prstGeom>
        </p:spPr>
        <p:txBody>
          <a:bodyPr wrap="none">
            <a:spAutoFit/>
          </a:bodyPr>
          <a:lstStyle/>
          <a:p>
            <a:pPr algn="ctr" defTabSz="725012">
              <a:spcBef>
                <a:spcPct val="0"/>
              </a:spcBef>
              <a:spcAft>
                <a:spcPct val="35000"/>
              </a:spcAft>
            </a:pPr>
            <a:r>
              <a:rPr lang="en-US" sz="1599" b="1" spc="-30" dirty="0">
                <a:latin typeface="Segoe UI Semilight" panose="020B0402040204020203" pitchFamily="34" charset="0"/>
                <a:cs typeface="Segoe UI Semilight" panose="020B0402040204020203" pitchFamily="34" charset="0"/>
              </a:rPr>
              <a:t>DATA</a:t>
            </a:r>
          </a:p>
        </p:txBody>
      </p:sp>
      <p:grpSp>
        <p:nvGrpSpPr>
          <p:cNvPr id="80" name="Group 79"/>
          <p:cNvGrpSpPr/>
          <p:nvPr/>
        </p:nvGrpSpPr>
        <p:grpSpPr>
          <a:xfrm>
            <a:off x="276231" y="2132701"/>
            <a:ext cx="1551146" cy="3814147"/>
            <a:chOff x="276231" y="2132701"/>
            <a:chExt cx="1551146" cy="3814147"/>
          </a:xfrm>
        </p:grpSpPr>
        <p:cxnSp>
          <p:nvCxnSpPr>
            <p:cNvPr id="81" name="Straight Connector 80"/>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5"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sp>
          <p:nvSpPr>
            <p:cNvPr id="86" name="TextBox 85"/>
            <p:cNvSpPr txBox="1"/>
            <p:nvPr/>
          </p:nvSpPr>
          <p:spPr>
            <a:xfrm>
              <a:off x="290952" y="2519818"/>
              <a:ext cx="1239881"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latin typeface="Segoe UI Semilight" panose="020B0402040204020203" pitchFamily="34" charset="0"/>
                  <a:cs typeface="Segoe UI Semilight" panose="020B0402040204020203" pitchFamily="34" charset="0"/>
                </a:rPr>
                <a:t>Business </a:t>
              </a:r>
              <a:br>
                <a:rPr lang="en-US" sz="1150" spc="-30" dirty="0">
                  <a:latin typeface="Segoe UI Semilight" panose="020B0402040204020203" pitchFamily="34" charset="0"/>
                  <a:cs typeface="Segoe UI Semilight" panose="020B0402040204020203" pitchFamily="34" charset="0"/>
                </a:rPr>
              </a:br>
              <a:r>
                <a:rPr lang="en-US" sz="1150" spc="-30" dirty="0">
                  <a:latin typeface="Segoe UI Semilight" panose="020B0402040204020203" pitchFamily="34" charset="0"/>
                  <a:cs typeface="Segoe UI Semilight" panose="020B0402040204020203" pitchFamily="34" charset="0"/>
                </a:rPr>
                <a:t>apps</a:t>
              </a:r>
            </a:p>
          </p:txBody>
        </p:sp>
        <p:sp>
          <p:nvSpPr>
            <p:cNvPr id="87" name="TextBox 86"/>
            <p:cNvSpPr txBox="1"/>
            <p:nvPr/>
          </p:nvSpPr>
          <p:spPr>
            <a:xfrm>
              <a:off x="286638" y="4033285"/>
              <a:ext cx="1239881"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latin typeface="Segoe UI Semilight" panose="020B0402040204020203" pitchFamily="34" charset="0"/>
                  <a:cs typeface="Segoe UI Semilight" panose="020B0402040204020203" pitchFamily="34" charset="0"/>
                </a:rPr>
                <a:t>Custom </a:t>
              </a:r>
              <a:br>
                <a:rPr lang="en-US" sz="1150" spc="-30" dirty="0">
                  <a:latin typeface="Segoe UI Semilight" panose="020B0402040204020203" pitchFamily="34" charset="0"/>
                  <a:cs typeface="Segoe UI Semilight" panose="020B0402040204020203" pitchFamily="34" charset="0"/>
                </a:rPr>
              </a:br>
              <a:r>
                <a:rPr lang="en-US" sz="1150" spc="-30" dirty="0">
                  <a:latin typeface="Segoe UI Semilight" panose="020B0402040204020203" pitchFamily="34" charset="0"/>
                  <a:cs typeface="Segoe UI Semilight" panose="020B0402040204020203" pitchFamily="34" charset="0"/>
                </a:rPr>
                <a:t>apps</a:t>
              </a:r>
            </a:p>
          </p:txBody>
        </p:sp>
        <p:sp>
          <p:nvSpPr>
            <p:cNvPr id="88"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sp>
          <p:nvSpPr>
            <p:cNvPr id="89" name="TextBox 88"/>
            <p:cNvSpPr txBox="1"/>
            <p:nvPr/>
          </p:nvSpPr>
          <p:spPr>
            <a:xfrm>
              <a:off x="276231" y="5332876"/>
              <a:ext cx="1551146"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latin typeface="Segoe UI Semilight" panose="020B0402040204020203" pitchFamily="34" charset="0"/>
                  <a:cs typeface="Segoe UI Semilight" panose="020B0402040204020203" pitchFamily="34" charset="0"/>
                </a:rPr>
                <a:t>Sensors </a:t>
              </a:r>
              <a:br>
                <a:rPr lang="en-US" sz="1150" spc="-30" dirty="0">
                  <a:latin typeface="Segoe UI Semilight" panose="020B0402040204020203" pitchFamily="34" charset="0"/>
                  <a:cs typeface="Segoe UI Semilight" panose="020B0402040204020203" pitchFamily="34" charset="0"/>
                </a:rPr>
              </a:br>
              <a:r>
                <a:rPr lang="en-US" sz="1150" spc="-30" dirty="0">
                  <a:latin typeface="Segoe UI Semilight" panose="020B0402040204020203" pitchFamily="34" charset="0"/>
                  <a:cs typeface="Segoe UI Semilight" panose="020B0402040204020203" pitchFamily="34" charset="0"/>
                </a:rPr>
                <a:t>and devices</a:t>
              </a:r>
            </a:p>
          </p:txBody>
        </p:sp>
        <p:sp>
          <p:nvSpPr>
            <p:cNvPr id="90"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rgbClr val="002060"/>
            </a:solidFill>
            <a:ln>
              <a:noFill/>
            </a:ln>
            <a:extLst/>
          </p:spPr>
          <p:txBody>
            <a:bodyPr vert="horz" wrap="square" lIns="91427" tIns="45713" rIns="91427" bIns="45713" numCol="1" anchor="t" anchorCtr="0" compatLnSpc="1">
              <a:prstTxWarp prst="textNoShape">
                <a:avLst/>
              </a:prstTxWarp>
            </a:bodyPr>
            <a:lstStyle/>
            <a:p>
              <a:pPr defTabSz="932563"/>
              <a:endParaRPr lang="en-US"/>
            </a:p>
          </p:txBody>
        </p:sp>
      </p:grpSp>
      <p:sp>
        <p:nvSpPr>
          <p:cNvPr id="91" name="Rectangle 90"/>
          <p:cNvSpPr/>
          <p:nvPr/>
        </p:nvSpPr>
        <p:spPr>
          <a:xfrm>
            <a:off x="5299704" y="6200099"/>
            <a:ext cx="1436110" cy="345163"/>
          </a:xfrm>
          <a:prstGeom prst="rect">
            <a:avLst/>
          </a:prstGeom>
        </p:spPr>
        <p:txBody>
          <a:bodyPr wrap="none">
            <a:spAutoFit/>
          </a:bodyPr>
          <a:lstStyle/>
          <a:p>
            <a:pPr algn="ctr" defTabSz="725012">
              <a:spcBef>
                <a:spcPct val="0"/>
              </a:spcBef>
              <a:spcAft>
                <a:spcPct val="35000"/>
              </a:spcAft>
            </a:pPr>
            <a:r>
              <a:rPr lang="en-US" sz="1599" b="1" spc="-30" dirty="0">
                <a:latin typeface="Segoe UI Semilight" panose="020B0402040204020203" pitchFamily="34" charset="0"/>
                <a:cs typeface="Segoe UI Semilight" panose="020B0402040204020203" pitchFamily="34" charset="0"/>
              </a:rPr>
              <a:t>INTELLIGENCE</a:t>
            </a:r>
          </a:p>
        </p:txBody>
      </p:sp>
      <p:sp>
        <p:nvSpPr>
          <p:cNvPr id="92" name="Right Arrow 91"/>
          <p:cNvSpPr/>
          <p:nvPr/>
        </p:nvSpPr>
        <p:spPr bwMode="auto">
          <a:xfrm>
            <a:off x="1755267" y="6239543"/>
            <a:ext cx="3484983"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93" name="Rectangle 92"/>
          <p:cNvSpPr/>
          <p:nvPr/>
        </p:nvSpPr>
        <p:spPr>
          <a:xfrm>
            <a:off x="11134322" y="6200099"/>
            <a:ext cx="894496" cy="345163"/>
          </a:xfrm>
          <a:prstGeom prst="rect">
            <a:avLst/>
          </a:prstGeom>
        </p:spPr>
        <p:txBody>
          <a:bodyPr wrap="none">
            <a:spAutoFit/>
          </a:bodyPr>
          <a:lstStyle/>
          <a:p>
            <a:pPr algn="ctr" defTabSz="725012">
              <a:spcBef>
                <a:spcPct val="0"/>
              </a:spcBef>
              <a:spcAft>
                <a:spcPct val="35000"/>
              </a:spcAft>
            </a:pPr>
            <a:r>
              <a:rPr lang="en-US" sz="1599" b="1" spc="-30" dirty="0">
                <a:latin typeface="Segoe UI Semilight" panose="020B0402040204020203" pitchFamily="34" charset="0"/>
                <a:cs typeface="Segoe UI Semilight" panose="020B0402040204020203" pitchFamily="34" charset="0"/>
              </a:rPr>
              <a:t>ACTION</a:t>
            </a:r>
          </a:p>
        </p:txBody>
      </p:sp>
      <p:grpSp>
        <p:nvGrpSpPr>
          <p:cNvPr id="94" name="Group 93"/>
          <p:cNvGrpSpPr/>
          <p:nvPr/>
        </p:nvGrpSpPr>
        <p:grpSpPr>
          <a:xfrm>
            <a:off x="10920388" y="3076176"/>
            <a:ext cx="1239881" cy="1054416"/>
            <a:chOff x="10920388" y="2780901"/>
            <a:chExt cx="1239881" cy="1054416"/>
          </a:xfrm>
        </p:grpSpPr>
        <p:grpSp>
          <p:nvGrpSpPr>
            <p:cNvPr id="95" name="Group 94"/>
            <p:cNvGrpSpPr/>
            <p:nvPr/>
          </p:nvGrpSpPr>
          <p:grpSpPr>
            <a:xfrm>
              <a:off x="11311238" y="2780901"/>
              <a:ext cx="458181" cy="590870"/>
              <a:chOff x="8824650" y="2294433"/>
              <a:chExt cx="368737" cy="475523"/>
            </a:xfrm>
          </p:grpSpPr>
          <p:sp>
            <p:nvSpPr>
              <p:cNvPr id="9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sp>
            <p:nvSpPr>
              <p:cNvPr id="9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grpSp>
        <p:sp>
          <p:nvSpPr>
            <p:cNvPr id="96" name="TextBox 95"/>
            <p:cNvSpPr txBox="1"/>
            <p:nvPr/>
          </p:nvSpPr>
          <p:spPr>
            <a:xfrm>
              <a:off x="10920388" y="3380620"/>
              <a:ext cx="1239881" cy="454697"/>
            </a:xfrm>
            <a:prstGeom prst="rect">
              <a:avLst/>
            </a:prstGeom>
            <a:noFill/>
          </p:spPr>
          <p:txBody>
            <a:bodyPr wrap="square" lIns="182854" tIns="146283" rIns="182854" bIns="146283" rtlCol="0">
              <a:spAutoFit/>
            </a:bodyPr>
            <a:lstStyle/>
            <a:p>
              <a:pPr algn="ctr" defTabSz="932563">
                <a:lnSpc>
                  <a:spcPct val="90000"/>
                </a:lnSpc>
                <a:spcBef>
                  <a:spcPct val="0"/>
                </a:spcBef>
                <a:spcAft>
                  <a:spcPts val="600"/>
                </a:spcAft>
              </a:pPr>
              <a:r>
                <a:rPr lang="en-US" sz="1150" spc="-30" dirty="0">
                  <a:latin typeface="Segoe UI Semilight" panose="020B0402040204020203" pitchFamily="34" charset="0"/>
                  <a:cs typeface="Segoe UI Semilight" panose="020B0402040204020203" pitchFamily="34" charset="0"/>
                </a:rPr>
                <a:t>People</a:t>
              </a:r>
            </a:p>
          </p:txBody>
        </p:sp>
      </p:grpSp>
      <p:grpSp>
        <p:nvGrpSpPr>
          <p:cNvPr id="99" name="Group 98"/>
          <p:cNvGrpSpPr/>
          <p:nvPr/>
        </p:nvGrpSpPr>
        <p:grpSpPr>
          <a:xfrm>
            <a:off x="11084791" y="4760710"/>
            <a:ext cx="1077047" cy="1308658"/>
            <a:chOff x="11084791" y="4760710"/>
            <a:chExt cx="1077047" cy="1308658"/>
          </a:xfrm>
        </p:grpSpPr>
        <p:grpSp>
          <p:nvGrpSpPr>
            <p:cNvPr id="100" name="Group 99"/>
            <p:cNvGrpSpPr/>
            <p:nvPr/>
          </p:nvGrpSpPr>
          <p:grpSpPr>
            <a:xfrm>
              <a:off x="11311897" y="4760710"/>
              <a:ext cx="503712" cy="783392"/>
              <a:chOff x="8597110" y="4718972"/>
              <a:chExt cx="361215" cy="561776"/>
            </a:xfrm>
          </p:grpSpPr>
          <p:sp>
            <p:nvSpPr>
              <p:cNvPr id="102"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rgbClr val="002060"/>
              </a:solidFill>
              <a:ln>
                <a:noFill/>
              </a:ln>
              <a:extLst/>
            </p:spPr>
            <p:txBody>
              <a:bodyPr vert="horz" wrap="square" lIns="91427" tIns="45713" rIns="91427" bIns="45713" numCol="1" anchor="t" anchorCtr="0" compatLnSpc="1">
                <a:prstTxWarp prst="textNoShape">
                  <a:avLst/>
                </a:prstTxWarp>
              </a:bodyPr>
              <a:lstStyle/>
              <a:p>
                <a:pPr defTabSz="932563"/>
                <a:endParaRPr lang="en-US"/>
              </a:p>
            </p:txBody>
          </p:sp>
          <p:sp>
            <p:nvSpPr>
              <p:cNvPr id="103"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rgbClr val="002060"/>
              </a:solidFill>
              <a:ln>
                <a:noFill/>
              </a:ln>
              <a:extLst/>
            </p:spPr>
            <p:txBody>
              <a:bodyPr vert="horz" wrap="square" lIns="91427" tIns="45713" rIns="91427" bIns="45713" numCol="1" anchor="t" anchorCtr="0" compatLnSpc="1">
                <a:prstTxWarp prst="textNoShape">
                  <a:avLst/>
                </a:prstTxWarp>
              </a:bodyPr>
              <a:lstStyle/>
              <a:p>
                <a:pPr defTabSz="932563"/>
                <a:endParaRPr lang="en-US"/>
              </a:p>
            </p:txBody>
          </p:sp>
          <p:sp>
            <p:nvSpPr>
              <p:cNvPr id="104"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rgbClr val="002060"/>
              </a:solidFill>
              <a:ln>
                <a:noFill/>
              </a:ln>
              <a:extLst/>
            </p:spPr>
            <p:txBody>
              <a:bodyPr vert="horz" wrap="square" lIns="91427" tIns="45713" rIns="91427" bIns="45713" numCol="1" anchor="t" anchorCtr="0" compatLnSpc="1">
                <a:prstTxWarp prst="textNoShape">
                  <a:avLst/>
                </a:prstTxWarp>
              </a:bodyPr>
              <a:lstStyle/>
              <a:p>
                <a:pPr defTabSz="932563"/>
                <a:endParaRPr lang="en-US"/>
              </a:p>
            </p:txBody>
          </p:sp>
        </p:grpSp>
        <p:sp>
          <p:nvSpPr>
            <p:cNvPr id="101" name="TextBox 100"/>
            <p:cNvSpPr txBox="1"/>
            <p:nvPr/>
          </p:nvSpPr>
          <p:spPr>
            <a:xfrm>
              <a:off x="11084791" y="5455396"/>
              <a:ext cx="1077047"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latin typeface="Segoe UI Semilight" panose="020B0402040204020203" pitchFamily="34" charset="0"/>
                  <a:cs typeface="Segoe UI Semilight" panose="020B0402040204020203" pitchFamily="34" charset="0"/>
                </a:rPr>
                <a:t>Automated </a:t>
              </a:r>
              <a:br>
                <a:rPr lang="en-US" sz="1150" spc="-30" dirty="0">
                  <a:latin typeface="Segoe UI Semilight" panose="020B0402040204020203" pitchFamily="34" charset="0"/>
                  <a:cs typeface="Segoe UI Semilight" panose="020B0402040204020203" pitchFamily="34" charset="0"/>
                </a:rPr>
              </a:br>
              <a:r>
                <a:rPr lang="en-US" sz="1150" spc="-30" dirty="0">
                  <a:latin typeface="Segoe UI Semilight" panose="020B0402040204020203" pitchFamily="34" charset="0"/>
                  <a:cs typeface="Segoe UI Semilight" panose="020B0402040204020203" pitchFamily="34" charset="0"/>
                </a:rPr>
                <a:t>Systems</a:t>
              </a:r>
            </a:p>
          </p:txBody>
        </p:sp>
      </p:grpSp>
      <p:sp>
        <p:nvSpPr>
          <p:cNvPr id="105" name="Right Arrow 104"/>
          <p:cNvSpPr/>
          <p:nvPr/>
        </p:nvSpPr>
        <p:spPr bwMode="auto">
          <a:xfrm>
            <a:off x="6784714" y="6239543"/>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106" name="Group 105"/>
          <p:cNvGrpSpPr/>
          <p:nvPr/>
        </p:nvGrpSpPr>
        <p:grpSpPr>
          <a:xfrm>
            <a:off x="4015367" y="1790395"/>
            <a:ext cx="2374749" cy="4320099"/>
            <a:chOff x="4015367" y="1790395"/>
            <a:chExt cx="2374749" cy="4320099"/>
          </a:xfrm>
        </p:grpSpPr>
        <p:sp>
          <p:nvSpPr>
            <p:cNvPr id="107" name="Rectangle 106"/>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108"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Rounded Rectangle 108"/>
            <p:cNvSpPr/>
            <p:nvPr/>
          </p:nvSpPr>
          <p:spPr bwMode="auto">
            <a:xfrm>
              <a:off x="4149766" y="3430749"/>
              <a:ext cx="331473" cy="33147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Oval 124"/>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a:xfrm>
              <a:off x="4508069" y="3352325"/>
              <a:ext cx="797782"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a:t>
              </a:r>
              <a:endParaRPr lang="en-US" sz="1200" dirty="0">
                <a:gradFill>
                  <a:gsLst>
                    <a:gs pos="0">
                      <a:srgbClr val="FFFFFF"/>
                    </a:gs>
                    <a:gs pos="100000">
                      <a:srgbClr val="FFFFFF"/>
                    </a:gs>
                  </a:gsLst>
                  <a:lin ang="5400000" scaled="0"/>
                </a:gradFill>
              </a:endParaRPr>
            </a:p>
          </p:txBody>
        </p:sp>
        <p:sp>
          <p:nvSpPr>
            <p:cNvPr id="127" name="Rectangle 126"/>
            <p:cNvSpPr/>
            <p:nvPr/>
          </p:nvSpPr>
          <p:spPr>
            <a:xfrm>
              <a:off x="4489683" y="4446182"/>
              <a:ext cx="1463542" cy="453970"/>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50" dirty="0">
                <a:gradFill>
                  <a:gsLst>
                    <a:gs pos="0">
                      <a:srgbClr val="FFFFFF"/>
                    </a:gs>
                    <a:gs pos="100000">
                      <a:srgbClr val="FFFFFF"/>
                    </a:gs>
                  </a:gsLst>
                  <a:lin ang="5400000" scaled="0"/>
                </a:gradFill>
              </a:endParaRPr>
            </a:p>
          </p:txBody>
        </p:sp>
        <p:grpSp>
          <p:nvGrpSpPr>
            <p:cNvPr id="128" name="Group 127"/>
            <p:cNvGrpSpPr/>
            <p:nvPr/>
          </p:nvGrpSpPr>
          <p:grpSpPr>
            <a:xfrm>
              <a:off x="6094873" y="5254390"/>
              <a:ext cx="295243" cy="853675"/>
              <a:chOff x="3832324" y="5254390"/>
              <a:chExt cx="295243" cy="853675"/>
            </a:xfrm>
          </p:grpSpPr>
          <p:sp>
            <p:nvSpPr>
              <p:cNvPr id="129" name="Isosceles Triangle 12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Isosceles Triangle 129"/>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31" name="Group 130"/>
          <p:cNvGrpSpPr/>
          <p:nvPr/>
        </p:nvGrpSpPr>
        <p:grpSpPr>
          <a:xfrm>
            <a:off x="1755266" y="1790395"/>
            <a:ext cx="2372301" cy="4320099"/>
            <a:chOff x="1755266" y="1790395"/>
            <a:chExt cx="2372301" cy="4320099"/>
          </a:xfrm>
        </p:grpSpPr>
        <p:sp>
          <p:nvSpPr>
            <p:cNvPr id="132" name="Rectangle 131"/>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133" name="Picture 132"/>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134"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895648" fontAlgn="base">
                <a:spcBef>
                  <a:spcPct val="0"/>
                </a:spcBef>
                <a:spcAft>
                  <a:spcPct val="0"/>
                </a:spcAft>
                <a:defRPr/>
              </a:pPr>
              <a:endParaRPr lang="en-US" sz="1665" kern="0" dirty="0">
                <a:solidFill>
                  <a:srgbClr val="000000"/>
                </a:solidFill>
                <a:ea typeface="MS PGothic" charset="0"/>
              </a:endParaRPr>
            </a:p>
          </p:txBody>
        </p:sp>
        <p:pic>
          <p:nvPicPr>
            <p:cNvPr id="135" name="Picture 134"/>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136" name="Rectangle 135"/>
            <p:cNvSpPr/>
            <p:nvPr/>
          </p:nvSpPr>
          <p:spPr>
            <a:xfrm>
              <a:off x="2295424" y="2888599"/>
              <a:ext cx="1009122"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200" dirty="0">
                <a:gradFill>
                  <a:gsLst>
                    <a:gs pos="0">
                      <a:srgbClr val="FFFFFF"/>
                    </a:gs>
                    <a:gs pos="100000">
                      <a:srgbClr val="FFFFFF"/>
                    </a:gs>
                  </a:gsLst>
                  <a:lin ang="5400000" scaled="0"/>
                </a:gradFill>
              </a:endParaRPr>
            </a:p>
          </p:txBody>
        </p:sp>
        <p:sp>
          <p:nvSpPr>
            <p:cNvPr id="137" name="Rectangle 136"/>
            <p:cNvSpPr/>
            <p:nvPr/>
          </p:nvSpPr>
          <p:spPr>
            <a:xfrm>
              <a:off x="2295424" y="3922283"/>
              <a:ext cx="999313"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200" dirty="0">
                <a:gradFill>
                  <a:gsLst>
                    <a:gs pos="0">
                      <a:srgbClr val="FFFFFF"/>
                    </a:gs>
                    <a:gs pos="100000">
                      <a:srgbClr val="FFFFFF"/>
                    </a:gs>
                  </a:gsLst>
                  <a:lin ang="5400000" scaled="0"/>
                </a:gradFill>
              </a:endParaRPr>
            </a:p>
          </p:txBody>
        </p:sp>
        <p:sp>
          <p:nvSpPr>
            <p:cNvPr id="138" name="Rectangle 137"/>
            <p:cNvSpPr/>
            <p:nvPr/>
          </p:nvSpPr>
          <p:spPr>
            <a:xfrm>
              <a:off x="2295424" y="4954772"/>
              <a:ext cx="833626"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200" dirty="0">
                <a:gradFill>
                  <a:gsLst>
                    <a:gs pos="0">
                      <a:srgbClr val="FFFFFF"/>
                    </a:gs>
                    <a:gs pos="100000">
                      <a:srgbClr val="FFFFFF"/>
                    </a:gs>
                  </a:gsLst>
                  <a:lin ang="5400000" scaled="0"/>
                </a:gradFill>
              </a:endParaRPr>
            </a:p>
          </p:txBody>
        </p:sp>
        <p:grpSp>
          <p:nvGrpSpPr>
            <p:cNvPr id="139" name="Group 138"/>
            <p:cNvGrpSpPr/>
            <p:nvPr/>
          </p:nvGrpSpPr>
          <p:grpSpPr>
            <a:xfrm>
              <a:off x="3832324" y="5254390"/>
              <a:ext cx="295243" cy="853675"/>
              <a:chOff x="3832324" y="5254390"/>
              <a:chExt cx="295243" cy="853675"/>
            </a:xfrm>
          </p:grpSpPr>
          <p:sp>
            <p:nvSpPr>
              <p:cNvPr id="140" name="Isosceles Triangle 139"/>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Isosceles Triangle 14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9585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31"/>
                                        </p:tgtEl>
                                        <p:attrNameLst>
                                          <p:attrName>style.visibility</p:attrName>
                                        </p:attrNameLst>
                                      </p:cBhvr>
                                      <p:to>
                                        <p:strVal val="visible"/>
                                      </p:to>
                                    </p:set>
                                    <p:animEffect transition="in" filter="fade">
                                      <p:cBhvr>
                                        <p:cTn id="14" dur="500"/>
                                        <p:tgtEl>
                                          <p:spTgt spid="131"/>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left)">
                                      <p:cBhvr>
                                        <p:cTn id="17" dur="1500"/>
                                        <p:tgtEl>
                                          <p:spTgt spid="92"/>
                                        </p:tgtEl>
                                      </p:cBhvr>
                                    </p:animEffect>
                                  </p:childTnLst>
                                </p:cTn>
                              </p:par>
                              <p:par>
                                <p:cTn id="18" presetID="10" presetClass="entr" presetSubtype="0" fill="hold" nodeType="withEffect">
                                  <p:stCondLst>
                                    <p:cond delay="1000"/>
                                  </p:stCondLst>
                                  <p:childTnLst>
                                    <p:set>
                                      <p:cBhvr>
                                        <p:cTn id="19" dur="1" fill="hold">
                                          <p:stCondLst>
                                            <p:cond delay="0"/>
                                          </p:stCondLst>
                                        </p:cTn>
                                        <p:tgtEl>
                                          <p:spTgt spid="106"/>
                                        </p:tgtEl>
                                        <p:attrNameLst>
                                          <p:attrName>style.visibility</p:attrName>
                                        </p:attrNameLst>
                                      </p:cBhvr>
                                      <p:to>
                                        <p:strVal val="visible"/>
                                      </p:to>
                                    </p:set>
                                    <p:animEffect transition="in" filter="fade">
                                      <p:cBhvr>
                                        <p:cTn id="20" dur="500"/>
                                        <p:tgtEl>
                                          <p:spTgt spid="106"/>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91"/>
                                        </p:tgtEl>
                                        <p:attrNameLst>
                                          <p:attrName>style.visibility</p:attrName>
                                        </p:attrNameLst>
                                      </p:cBhvr>
                                      <p:to>
                                        <p:strVal val="visible"/>
                                      </p:to>
                                    </p:set>
                                    <p:animEffect transition="in" filter="fade">
                                      <p:cBhvr>
                                        <p:cTn id="23" dur="500"/>
                                        <p:tgtEl>
                                          <p:spTgt spid="9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05"/>
                                        </p:tgtEl>
                                        <p:attrNameLst>
                                          <p:attrName>style.visibility</p:attrName>
                                        </p:attrNameLst>
                                      </p:cBhvr>
                                      <p:to>
                                        <p:strVal val="visible"/>
                                      </p:to>
                                    </p:set>
                                    <p:animEffect transition="in" filter="wipe(left)">
                                      <p:cBhvr>
                                        <p:cTn id="30" dur="1600"/>
                                        <p:tgtEl>
                                          <p:spTgt spid="105"/>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par>
                          <p:cTn id="43" fill="hold">
                            <p:stCondLst>
                              <p:cond delay="5300"/>
                            </p:stCondLst>
                            <p:childTnLst>
                              <p:par>
                                <p:cTn id="44" presetID="22" presetClass="entr" presetSubtype="8"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left)">
                                      <p:cBhvr>
                                        <p:cTn id="46" dur="500"/>
                                        <p:tgtEl>
                                          <p:spTgt spid="5"/>
                                        </p:tgtEl>
                                      </p:cBhvr>
                                    </p:animEffect>
                                  </p:childTnLst>
                                </p:cTn>
                              </p:par>
                              <p:par>
                                <p:cTn id="47" presetID="22" presetClass="entr" presetSubtype="4"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down)">
                                      <p:cBhvr>
                                        <p:cTn id="49" dur="500"/>
                                        <p:tgtEl>
                                          <p:spTgt spid="10"/>
                                        </p:tgtEl>
                                      </p:cBhvr>
                                    </p:animEffect>
                                  </p:childTnLst>
                                </p:cTn>
                              </p:par>
                            </p:childTnLst>
                          </p:cTn>
                        </p:par>
                        <p:par>
                          <p:cTn id="50" fill="hold">
                            <p:stCondLst>
                              <p:cond delay="5800"/>
                            </p:stCondLst>
                            <p:childTnLst>
                              <p:par>
                                <p:cTn id="51" presetID="10" presetClass="entr" presetSubtype="0" fill="hold" nodeType="afterEffect">
                                  <p:stCondLst>
                                    <p:cond delay="0"/>
                                  </p:stCondLst>
                                  <p:childTnLst>
                                    <p:set>
                                      <p:cBhvr>
                                        <p:cTn id="52" dur="1" fill="hold">
                                          <p:stCondLst>
                                            <p:cond delay="0"/>
                                          </p:stCondLst>
                                        </p:cTn>
                                        <p:tgtEl>
                                          <p:spTgt spid="94"/>
                                        </p:tgtEl>
                                        <p:attrNameLst>
                                          <p:attrName>style.visibility</p:attrName>
                                        </p:attrNameLst>
                                      </p:cBhvr>
                                      <p:to>
                                        <p:strVal val="visible"/>
                                      </p:to>
                                    </p:set>
                                    <p:animEffect transition="in" filter="fade">
                                      <p:cBhvr>
                                        <p:cTn id="53" dur="500"/>
                                        <p:tgtEl>
                                          <p:spTgt spid="94"/>
                                        </p:tgtEl>
                                      </p:cBhvr>
                                    </p:animEffect>
                                  </p:childTnLst>
                                </p:cTn>
                              </p:par>
                              <p:par>
                                <p:cTn id="54" presetID="10" presetClass="entr" presetSubtype="0" fill="hold" nodeType="with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fade">
                                      <p:cBhvr>
                                        <p:cTn id="56" dur="500"/>
                                        <p:tgtEl>
                                          <p:spTgt spid="99"/>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93"/>
                                        </p:tgtEl>
                                        <p:attrNameLst>
                                          <p:attrName>style.visibility</p:attrName>
                                        </p:attrNameLst>
                                      </p:cBhvr>
                                      <p:to>
                                        <p:strVal val="visible"/>
                                      </p:to>
                                    </p:set>
                                    <p:animEffect transition="in" filter="fade">
                                      <p:cBhvr>
                                        <p:cTn id="5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91" grpId="0"/>
      <p:bldP spid="92" grpId="0" animBg="1"/>
      <p:bldP spid="93" grpId="0"/>
      <p:bldP spid="10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a:xfrm>
            <a:off x="619588" y="714003"/>
            <a:ext cx="6492049" cy="5403264"/>
          </a:xfrm>
          <a:prstGeom prst="rect">
            <a:avLst/>
          </a:prstGeom>
          <a:solidFill>
            <a:srgbClr val="000000">
              <a:alpha val="20000"/>
            </a:srgbClr>
          </a:solidFill>
          <a:ln>
            <a:noFill/>
            <a:headEnd type="none" w="med" len="med"/>
            <a:tailEnd type="none" w="med" len="med"/>
          </a:ln>
          <a:effectLst/>
        </p:spPr>
        <p:txBody>
          <a:bodyPr vert="horz" wrap="square" lIns="89642" tIns="89642" rIns="179285" bIns="45693" numCol="1" rtlCol="0" anchor="ctr" anchorCtr="0" compatLnSpc="1">
            <a:prstTxWarp prst="textNoShape">
              <a:avLst/>
            </a:prstTxWarp>
          </a:bodyPr>
          <a:lstStyle/>
          <a:p>
            <a:pPr marL="358555" defTabSz="913561" fontAlgn="base">
              <a:spcBef>
                <a:spcPts val="1176"/>
              </a:spcBef>
              <a:spcAft>
                <a:spcPts val="1176"/>
              </a:spcAft>
            </a:pPr>
            <a:endParaRPr lang="en-GB" sz="1372" kern="0" dirty="0">
              <a:solidFill>
                <a:srgbClr val="FFFFFF"/>
              </a:solidFill>
              <a:latin typeface="Segoe UI"/>
            </a:endParaRPr>
          </a:p>
        </p:txBody>
      </p:sp>
      <p:grpSp>
        <p:nvGrpSpPr>
          <p:cNvPr id="6" name="Group 26"/>
          <p:cNvGrpSpPr/>
          <p:nvPr/>
        </p:nvGrpSpPr>
        <p:grpSpPr>
          <a:xfrm>
            <a:off x="7111638" y="714003"/>
            <a:ext cx="5080362" cy="5403264"/>
            <a:chOff x="6918961" y="835400"/>
            <a:chExt cx="5517514" cy="5511611"/>
          </a:xfrm>
        </p:grpSpPr>
        <p:sp>
          <p:nvSpPr>
            <p:cNvPr id="7" name="Rectangle 6"/>
            <p:cNvSpPr/>
            <p:nvPr/>
          </p:nvSpPr>
          <p:spPr bwMode="auto">
            <a:xfrm>
              <a:off x="6918961" y="835400"/>
              <a:ext cx="5517514" cy="5511611"/>
            </a:xfrm>
            <a:prstGeom prst="rect">
              <a:avLst/>
            </a:prstGeom>
            <a:solidFill>
              <a:srgbClr val="0072C6">
                <a:alpha val="89804"/>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89642" bIns="45720" numCol="1" rtlCol="0" anchor="ctr" anchorCtr="0" compatLnSpc="1">
              <a:prstTxWarp prst="textNoShape">
                <a:avLst/>
              </a:prstTxWarp>
            </a:bodyPr>
            <a:lstStyle/>
            <a:p>
              <a:pPr defTabSz="914102" fontAlgn="base">
                <a:spcBef>
                  <a:spcPct val="0"/>
                </a:spcBef>
                <a:spcAft>
                  <a:spcPct val="0"/>
                </a:spcAft>
              </a:pPr>
              <a:endParaRPr lang="en-US" sz="2353" dirty="0">
                <a:solidFill>
                  <a:srgbClr val="FFFFFF"/>
                </a:solidFill>
                <a:latin typeface="Segoe UI"/>
              </a:endParaRPr>
            </a:p>
          </p:txBody>
        </p:sp>
        <p:cxnSp>
          <p:nvCxnSpPr>
            <p:cNvPr id="8" name="Straight Connector 7"/>
            <p:cNvCxnSpPr/>
            <p:nvPr/>
          </p:nvCxnSpPr>
          <p:spPr>
            <a:xfrm>
              <a:off x="7045497" y="2861082"/>
              <a:ext cx="5390977" cy="0"/>
            </a:xfrm>
            <a:prstGeom prst="line">
              <a:avLst/>
            </a:prstGeom>
            <a:ln w="12700">
              <a:solidFill>
                <a:srgbClr val="00BCF1">
                  <a:alpha val="49804"/>
                </a:srgb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Rectangle 4"/>
          <p:cNvSpPr/>
          <p:nvPr/>
        </p:nvSpPr>
        <p:spPr>
          <a:xfrm>
            <a:off x="1133705" y="1795718"/>
            <a:ext cx="6094444" cy="2745710"/>
          </a:xfrm>
          <a:prstGeom prst="rect">
            <a:avLst/>
          </a:prstGeom>
        </p:spPr>
        <p:txBody>
          <a:bodyPr>
            <a:spAutoFit/>
          </a:bodyPr>
          <a:lstStyle/>
          <a:p>
            <a:pPr marL="358555" defTabSz="913561" fontAlgn="base">
              <a:spcBef>
                <a:spcPts val="1176"/>
              </a:spcBef>
              <a:spcAft>
                <a:spcPts val="1176"/>
              </a:spcAft>
            </a:pPr>
            <a:r>
              <a:rPr lang="en-US" sz="2353" i="1" kern="0" dirty="0">
                <a:solidFill>
                  <a:srgbClr val="FFFFFF"/>
                </a:solidFill>
                <a:latin typeface="Segoe UI Light"/>
              </a:rPr>
              <a:t>I need our systems to think. </a:t>
            </a:r>
            <a:br>
              <a:rPr lang="en-US" sz="2353" i="1" kern="0" dirty="0">
                <a:solidFill>
                  <a:srgbClr val="FFFFFF"/>
                </a:solidFill>
                <a:latin typeface="Segoe UI Light"/>
              </a:rPr>
            </a:br>
            <a:r>
              <a:rPr lang="en-US" sz="2353" i="1" kern="0" dirty="0">
                <a:solidFill>
                  <a:srgbClr val="FFFFFF"/>
                </a:solidFill>
                <a:latin typeface="Segoe UI Light"/>
              </a:rPr>
              <a:t>I need them to learn and </a:t>
            </a:r>
            <a:br>
              <a:rPr lang="en-US" sz="2353" i="1" kern="0" dirty="0">
                <a:solidFill>
                  <a:srgbClr val="FFFFFF"/>
                </a:solidFill>
                <a:latin typeface="Segoe UI Light"/>
              </a:rPr>
            </a:br>
            <a:r>
              <a:rPr lang="en-US" sz="2353" i="1" kern="0" dirty="0">
                <a:solidFill>
                  <a:srgbClr val="FFFFFF"/>
                </a:solidFill>
                <a:latin typeface="Segoe UI Light"/>
              </a:rPr>
              <a:t>I need them to present issues </a:t>
            </a:r>
            <a:br>
              <a:rPr lang="en-US" sz="2353" i="1" kern="0" dirty="0">
                <a:solidFill>
                  <a:srgbClr val="FFFFFF"/>
                </a:solidFill>
                <a:latin typeface="Segoe UI Light"/>
              </a:rPr>
            </a:br>
            <a:r>
              <a:rPr lang="en-US" sz="2353" i="1" kern="0" dirty="0">
                <a:solidFill>
                  <a:srgbClr val="FFFFFF"/>
                </a:solidFill>
                <a:latin typeface="Segoe UI Light"/>
              </a:rPr>
              <a:t>and problems and anomalies </a:t>
            </a:r>
            <a:br>
              <a:rPr lang="en-US" sz="2353" i="1" kern="0" dirty="0">
                <a:solidFill>
                  <a:srgbClr val="FFFFFF"/>
                </a:solidFill>
                <a:latin typeface="Segoe UI Light"/>
              </a:rPr>
            </a:br>
            <a:r>
              <a:rPr lang="en-US" sz="2353" i="1" kern="0" dirty="0">
                <a:solidFill>
                  <a:srgbClr val="FFFFFF"/>
                </a:solidFill>
                <a:latin typeface="Segoe UI Light"/>
              </a:rPr>
              <a:t>to the employees, to the managers.</a:t>
            </a:r>
          </a:p>
          <a:p>
            <a:pPr marL="358555" defTabSz="913561" fontAlgn="base">
              <a:spcBef>
                <a:spcPct val="0"/>
              </a:spcBef>
              <a:spcAft>
                <a:spcPct val="0"/>
              </a:spcAft>
            </a:pPr>
            <a:r>
              <a:rPr lang="en-GB" sz="1765" b="1" kern="0" dirty="0">
                <a:solidFill>
                  <a:srgbClr val="FFFFFF"/>
                </a:solidFill>
                <a:latin typeface="Segoe UI"/>
              </a:rPr>
              <a:t>Adam Coffey</a:t>
            </a:r>
            <a:br>
              <a:rPr lang="en-GB" sz="1765" kern="0" dirty="0">
                <a:solidFill>
                  <a:srgbClr val="FFFFFF"/>
                </a:solidFill>
                <a:latin typeface="Segoe UI"/>
              </a:rPr>
            </a:br>
            <a:r>
              <a:rPr lang="en-GB" sz="1372" kern="0" dirty="0">
                <a:solidFill>
                  <a:srgbClr val="FFFFFF"/>
                </a:solidFill>
                <a:latin typeface="Segoe UI"/>
              </a:rPr>
              <a:t>President and CEO </a:t>
            </a:r>
          </a:p>
          <a:p>
            <a:pPr marL="358555" defTabSz="913561" fontAlgn="base">
              <a:spcBef>
                <a:spcPct val="0"/>
              </a:spcBef>
              <a:spcAft>
                <a:spcPct val="0"/>
              </a:spcAft>
            </a:pPr>
            <a:r>
              <a:rPr lang="en-GB" sz="1372" kern="0" dirty="0">
                <a:solidFill>
                  <a:srgbClr val="FFFFFF"/>
                </a:solidFill>
                <a:latin typeface="Segoe UI"/>
              </a:rPr>
              <a:t>WASH Laundry Systems </a:t>
            </a:r>
          </a:p>
        </p:txBody>
      </p:sp>
      <p:sp>
        <p:nvSpPr>
          <p:cNvPr id="9" name="Title 3"/>
          <p:cNvSpPr txBox="1">
            <a:spLocks/>
          </p:cNvSpPr>
          <p:nvPr/>
        </p:nvSpPr>
        <p:spPr>
          <a:xfrm>
            <a:off x="7174512" y="1169629"/>
            <a:ext cx="4614833" cy="1795962"/>
          </a:xfrm>
          <a:prstGeom prst="rect">
            <a:avLst/>
          </a:prstGeom>
          <a:noFill/>
        </p:spPr>
        <p:txBody>
          <a:bodyPr vert="horz" wrap="square" lIns="143428" tIns="89642" rIns="143428" bIns="89642" rtlCol="0" anchor="t" anchorCtr="0">
            <a:noAutofit/>
          </a:bodyPr>
          <a:lstStyle/>
          <a:p>
            <a:pPr defTabSz="914367">
              <a:lnSpc>
                <a:spcPct val="90000"/>
              </a:lnSpc>
              <a:spcBef>
                <a:spcPct val="0"/>
              </a:spcBef>
              <a:defRPr/>
            </a:pPr>
            <a:r>
              <a:rPr lang="en-US" sz="4313" spc="-98" dirty="0">
                <a:ln w="3175">
                  <a:noFill/>
                </a:ln>
                <a:solidFill>
                  <a:srgbClr val="FFFFFF"/>
                </a:solidFill>
                <a:latin typeface="Segoe UI Light"/>
                <a:cs typeface="Segoe UI" pitchFamily="34" charset="0"/>
              </a:rPr>
              <a:t>What is </a:t>
            </a:r>
            <a:br>
              <a:rPr lang="en-US" sz="4313" spc="-98" dirty="0">
                <a:ln w="3175">
                  <a:noFill/>
                </a:ln>
                <a:solidFill>
                  <a:srgbClr val="FFFFFF"/>
                </a:solidFill>
                <a:latin typeface="Segoe UI Light"/>
                <a:cs typeface="Segoe UI" pitchFamily="34" charset="0"/>
              </a:rPr>
            </a:br>
            <a:r>
              <a:rPr lang="en-US" sz="4313" spc="-98" dirty="0">
                <a:ln w="3175">
                  <a:noFill/>
                </a:ln>
                <a:solidFill>
                  <a:srgbClr val="FFFFFF"/>
                </a:solidFill>
                <a:latin typeface="Segoe UI Light"/>
                <a:cs typeface="Segoe UI" pitchFamily="34" charset="0"/>
              </a:rPr>
              <a:t>Machine Learning?</a:t>
            </a:r>
          </a:p>
          <a:p>
            <a:pPr defTabSz="914367">
              <a:lnSpc>
                <a:spcPct val="90000"/>
              </a:lnSpc>
              <a:spcBef>
                <a:spcPct val="0"/>
              </a:spcBef>
              <a:defRPr/>
            </a:pPr>
            <a:endParaRPr lang="en-US" sz="3137" spc="-98" dirty="0">
              <a:ln w="3175">
                <a:noFill/>
              </a:ln>
              <a:solidFill>
                <a:srgbClr val="FFFFFF"/>
              </a:solidFill>
              <a:latin typeface="Segoe UI Light"/>
              <a:cs typeface="Segoe UI" pitchFamily="34" charset="0"/>
            </a:endParaRPr>
          </a:p>
          <a:p>
            <a:pPr defTabSz="914367">
              <a:lnSpc>
                <a:spcPct val="90000"/>
              </a:lnSpc>
              <a:spcBef>
                <a:spcPct val="0"/>
              </a:spcBef>
              <a:spcAft>
                <a:spcPts val="1765"/>
              </a:spcAft>
              <a:defRPr/>
            </a:pPr>
            <a:r>
              <a:rPr lang="en-US" sz="3137" spc="-98" dirty="0">
                <a:ln w="3175">
                  <a:noFill/>
                </a:ln>
                <a:solidFill>
                  <a:srgbClr val="FFFFFF"/>
                </a:solidFill>
                <a:latin typeface="Segoe UI Light"/>
                <a:cs typeface="Segoe UI" pitchFamily="34" charset="0"/>
              </a:rPr>
              <a:t>Computing systems </a:t>
            </a:r>
            <a:br>
              <a:rPr lang="en-US" sz="3137" spc="-98" dirty="0">
                <a:ln w="3175">
                  <a:noFill/>
                </a:ln>
                <a:solidFill>
                  <a:srgbClr val="FFFFFF"/>
                </a:solidFill>
                <a:latin typeface="Segoe UI Light"/>
                <a:cs typeface="Segoe UI" pitchFamily="34" charset="0"/>
              </a:rPr>
            </a:br>
            <a:r>
              <a:rPr lang="en-US" sz="3137" spc="-98" dirty="0">
                <a:ln w="3175">
                  <a:noFill/>
                </a:ln>
                <a:solidFill>
                  <a:srgbClr val="FFFFFF"/>
                </a:solidFill>
                <a:latin typeface="Segoe UI Light"/>
                <a:cs typeface="Segoe UI" pitchFamily="34" charset="0"/>
              </a:rPr>
              <a:t>that become smarter </a:t>
            </a:r>
            <a:br>
              <a:rPr lang="en-US" sz="3137" spc="-98" dirty="0">
                <a:ln w="3175">
                  <a:noFill/>
                </a:ln>
                <a:solidFill>
                  <a:srgbClr val="FFFFFF"/>
                </a:solidFill>
                <a:latin typeface="Segoe UI Light"/>
                <a:cs typeface="Segoe UI" pitchFamily="34" charset="0"/>
              </a:rPr>
            </a:br>
            <a:r>
              <a:rPr lang="en-US" sz="3137" spc="-98" dirty="0">
                <a:ln w="3175">
                  <a:noFill/>
                </a:ln>
                <a:solidFill>
                  <a:srgbClr val="FFFFFF"/>
                </a:solidFill>
                <a:latin typeface="Segoe UI Light"/>
                <a:cs typeface="Segoe UI" pitchFamily="34" charset="0"/>
              </a:rPr>
              <a:t>with experience</a:t>
            </a:r>
          </a:p>
          <a:p>
            <a:pPr defTabSz="914367">
              <a:lnSpc>
                <a:spcPct val="90000"/>
              </a:lnSpc>
              <a:spcBef>
                <a:spcPct val="0"/>
              </a:spcBef>
              <a:spcAft>
                <a:spcPts val="1765"/>
              </a:spcAft>
              <a:defRPr/>
            </a:pPr>
            <a:r>
              <a:rPr lang="en-US" sz="2353" spc="-98" dirty="0">
                <a:ln w="3175">
                  <a:noFill/>
                </a:ln>
                <a:solidFill>
                  <a:srgbClr val="FFFFFF"/>
                </a:solidFill>
                <a:latin typeface="Segoe UI Light"/>
                <a:cs typeface="Segoe UI" pitchFamily="34" charset="0"/>
              </a:rPr>
              <a:t>“Experience” = </a:t>
            </a:r>
            <a:br>
              <a:rPr lang="en-US" sz="2353" spc="-98" dirty="0">
                <a:ln w="3175">
                  <a:noFill/>
                </a:ln>
                <a:solidFill>
                  <a:srgbClr val="FFFFFF"/>
                </a:solidFill>
                <a:latin typeface="Segoe UI Light"/>
                <a:cs typeface="Segoe UI" pitchFamily="34" charset="0"/>
              </a:rPr>
            </a:br>
            <a:r>
              <a:rPr lang="en-US" sz="2353" spc="-98" dirty="0">
                <a:ln w="3175">
                  <a:noFill/>
                </a:ln>
                <a:solidFill>
                  <a:srgbClr val="FFFFFF"/>
                </a:solidFill>
                <a:latin typeface="Segoe UI Light"/>
                <a:cs typeface="Segoe UI" pitchFamily="34" charset="0"/>
              </a:rPr>
              <a:t>past data + human input </a:t>
            </a:r>
          </a:p>
        </p:txBody>
      </p:sp>
      <p:sp>
        <p:nvSpPr>
          <p:cNvPr id="10" name="Rectangle 9"/>
          <p:cNvSpPr/>
          <p:nvPr/>
        </p:nvSpPr>
        <p:spPr>
          <a:xfrm>
            <a:off x="933767" y="1795718"/>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7058" spc="-98" dirty="0">
                <a:solidFill>
                  <a:srgbClr val="00BCF1"/>
                </a:solidFill>
                <a:latin typeface="Perpetua" panose="02020502060401020303" pitchFamily="18" charset="0"/>
              </a:rPr>
              <a:t>“</a:t>
            </a:r>
          </a:p>
        </p:txBody>
      </p:sp>
      <p:sp>
        <p:nvSpPr>
          <p:cNvPr id="3" name="Rectangle 2"/>
          <p:cNvSpPr/>
          <p:nvPr/>
        </p:nvSpPr>
        <p:spPr>
          <a:xfrm>
            <a:off x="5836201" y="3067089"/>
            <a:ext cx="440332" cy="1086215"/>
          </a:xfrm>
          <a:prstGeom prst="rect">
            <a:avLst/>
          </a:prstGeom>
        </p:spPr>
        <p:txBody>
          <a:bodyPr wrap="none">
            <a:spAutoFit/>
          </a:bodyPr>
          <a:lstStyle/>
          <a:p>
            <a:pPr algn="ctr" defTabSz="914367"/>
            <a:r>
              <a:rPr lang="en-US" sz="6470" dirty="0">
                <a:solidFill>
                  <a:srgbClr val="00BCF1"/>
                </a:solidFill>
                <a:latin typeface="Perpetua" panose="02020502060401020303" pitchFamily="18" charset="0"/>
              </a:rPr>
              <a:t>”</a:t>
            </a:r>
          </a:p>
        </p:txBody>
      </p:sp>
    </p:spTree>
    <p:extLst>
      <p:ext uri="{BB962C8B-B14F-4D97-AF65-F5344CB8AC3E}">
        <p14:creationId xmlns:p14="http://schemas.microsoft.com/office/powerpoint/2010/main" val="2327848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07327" y="2709745"/>
            <a:ext cx="5032273" cy="3804889"/>
          </a:xfrm>
          <a:prstGeom prst="rect">
            <a:avLst/>
          </a:prstGeom>
        </p:spPr>
      </p:pic>
      <p:sp>
        <p:nvSpPr>
          <p:cNvPr id="4" name="Title 3"/>
          <p:cNvSpPr>
            <a:spLocks noGrp="1"/>
          </p:cNvSpPr>
          <p:nvPr>
            <p:ph type="title"/>
          </p:nvPr>
        </p:nvSpPr>
        <p:spPr/>
        <p:txBody>
          <a:bodyPr/>
          <a:lstStyle/>
          <a:p>
            <a:r>
              <a:rPr lang="en-US" dirty="0"/>
              <a:t>Microsoft Azure Machine Learning</a:t>
            </a:r>
          </a:p>
        </p:txBody>
      </p:sp>
      <p:sp>
        <p:nvSpPr>
          <p:cNvPr id="5" name="Content Placeholder 4"/>
          <p:cNvSpPr>
            <a:spLocks noGrp="1"/>
          </p:cNvSpPr>
          <p:nvPr>
            <p:ph idx="1"/>
          </p:nvPr>
        </p:nvSpPr>
        <p:spPr/>
        <p:txBody>
          <a:bodyPr>
            <a:normAutofit fontScale="92500" lnSpcReduction="10000"/>
          </a:bodyPr>
          <a:lstStyle/>
          <a:p>
            <a:pPr>
              <a:lnSpc>
                <a:spcPct val="150000"/>
              </a:lnSpc>
            </a:pPr>
            <a:r>
              <a:rPr lang="en-US" sz="3200" dirty="0"/>
              <a:t>Web based UI accessible from different browsers</a:t>
            </a:r>
          </a:p>
          <a:p>
            <a:pPr>
              <a:lnSpc>
                <a:spcPct val="150000"/>
              </a:lnSpc>
            </a:pPr>
            <a:r>
              <a:rPr lang="en-US" sz="3200" dirty="0" err="1"/>
              <a:t>Share|collaborate</a:t>
            </a:r>
            <a:r>
              <a:rPr lang="en-US" sz="3200" dirty="0"/>
              <a:t> to any other ML workspace</a:t>
            </a:r>
          </a:p>
          <a:p>
            <a:pPr>
              <a:lnSpc>
                <a:spcPct val="150000"/>
              </a:lnSpc>
            </a:pPr>
            <a:r>
              <a:rPr lang="en-US" sz="3200" dirty="0" err="1"/>
              <a:t>Drag&amp;Drop</a:t>
            </a:r>
            <a:r>
              <a:rPr lang="en-US" sz="3200" dirty="0"/>
              <a:t> visual </a:t>
            </a:r>
            <a:r>
              <a:rPr lang="en-US" sz="3200" dirty="0" err="1"/>
              <a:t>design|development</a:t>
            </a:r>
            <a:endParaRPr lang="en-US" sz="3200" dirty="0"/>
          </a:p>
          <a:p>
            <a:pPr>
              <a:lnSpc>
                <a:spcPct val="150000"/>
              </a:lnSpc>
            </a:pPr>
            <a:r>
              <a:rPr lang="en-US" sz="3200" dirty="0"/>
              <a:t>Wide range of ML Algorithms catalog</a:t>
            </a:r>
          </a:p>
          <a:p>
            <a:pPr>
              <a:lnSpc>
                <a:spcPct val="150000"/>
              </a:lnSpc>
            </a:pPr>
            <a:r>
              <a:rPr lang="en-US" sz="3200" dirty="0"/>
              <a:t>Extend with OSS </a:t>
            </a:r>
            <a:r>
              <a:rPr lang="en-US" sz="3200" dirty="0" err="1"/>
              <a:t>R|Python</a:t>
            </a:r>
            <a:r>
              <a:rPr lang="en-US" sz="3200" dirty="0"/>
              <a:t> scripts</a:t>
            </a:r>
          </a:p>
          <a:p>
            <a:pPr>
              <a:lnSpc>
                <a:spcPct val="150000"/>
              </a:lnSpc>
            </a:pPr>
            <a:r>
              <a:rPr lang="en-US" sz="3200" dirty="0" err="1"/>
              <a:t>Share|Document</a:t>
            </a:r>
            <a:r>
              <a:rPr lang="en-US" sz="3200" dirty="0"/>
              <a:t> with </a:t>
            </a:r>
            <a:r>
              <a:rPr lang="en-US" sz="3200" dirty="0" err="1"/>
              <a:t>IPython|Jupyter</a:t>
            </a:r>
            <a:endParaRPr lang="en-US" sz="3200" dirty="0"/>
          </a:p>
          <a:p>
            <a:pPr>
              <a:lnSpc>
                <a:spcPct val="150000"/>
              </a:lnSpc>
            </a:pPr>
            <a:r>
              <a:rPr lang="en-US" sz="3200" dirty="0" err="1"/>
              <a:t>Deploy|Publish|Scale</a:t>
            </a:r>
            <a:r>
              <a:rPr lang="en-US" sz="3200" dirty="0"/>
              <a:t> rapidly (APIs)</a:t>
            </a:r>
          </a:p>
        </p:txBody>
      </p:sp>
    </p:spTree>
    <p:extLst>
      <p:ext uri="{BB962C8B-B14F-4D97-AF65-F5344CB8AC3E}">
        <p14:creationId xmlns:p14="http://schemas.microsoft.com/office/powerpoint/2010/main" val="1460113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8" y="150009"/>
            <a:ext cx="11653834" cy="896391"/>
          </a:xfrm>
        </p:spPr>
        <p:txBody>
          <a:bodyPr/>
          <a:lstStyle/>
          <a:p>
            <a:r>
              <a:rPr lang="en-US" dirty="0"/>
              <a:t>Why Azure Machine Learning </a:t>
            </a:r>
            <a:br>
              <a:rPr lang="en-US" dirty="0"/>
            </a:br>
            <a:r>
              <a:rPr lang="en-US" sz="3529" dirty="0"/>
              <a:t>Built for a cloud-first, mobile-first world </a:t>
            </a:r>
            <a:endParaRPr lang="en-US" sz="3921" dirty="0"/>
          </a:p>
        </p:txBody>
      </p:sp>
      <p:sp>
        <p:nvSpPr>
          <p:cNvPr id="3" name="Rectangle 2"/>
          <p:cNvSpPr/>
          <p:nvPr/>
        </p:nvSpPr>
        <p:spPr bwMode="auto">
          <a:xfrm>
            <a:off x="415241" y="2419405"/>
            <a:ext cx="2778917" cy="29582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dirty="0">
                <a:solidFill>
                  <a:srgbClr val="FFFFFF"/>
                </a:solidFill>
                <a:latin typeface="Segoe UI Light"/>
                <a:ea typeface="Segoe UI" pitchFamily="34" charset="0"/>
                <a:cs typeface="Segoe UI" pitchFamily="34" charset="0"/>
              </a:rPr>
              <a:t>Fully </a:t>
            </a:r>
            <a:br>
              <a:rPr lang="en-US" sz="3137" dirty="0">
                <a:solidFill>
                  <a:srgbClr val="FFFFFF"/>
                </a:solidFill>
                <a:latin typeface="Segoe UI Light"/>
                <a:ea typeface="Segoe UI" pitchFamily="34" charset="0"/>
                <a:cs typeface="Segoe UI" pitchFamily="34" charset="0"/>
              </a:rPr>
            </a:br>
            <a:r>
              <a:rPr lang="en-US" sz="3137" dirty="0">
                <a:solidFill>
                  <a:srgbClr val="FFFFFF"/>
                </a:solidFill>
                <a:latin typeface="Segoe UI Light"/>
                <a:ea typeface="Segoe UI" pitchFamily="34" charset="0"/>
                <a:cs typeface="Segoe UI" pitchFamily="34" charset="0"/>
              </a:rPr>
              <a:t>managed</a:t>
            </a:r>
          </a:p>
          <a:p>
            <a:pPr defTabSz="914102" fontAlgn="base">
              <a:spcBef>
                <a:spcPts val="588"/>
              </a:spcBef>
              <a:spcAft>
                <a:spcPct val="0"/>
              </a:spcAft>
            </a:pPr>
            <a:endParaRPr lang="en-US" sz="1961" dirty="0">
              <a:solidFill>
                <a:srgbClr val="FFFFFF"/>
              </a:solidFill>
              <a:latin typeface="Segoe UI"/>
              <a:ea typeface="Segoe UI" pitchFamily="34" charset="0"/>
              <a:cs typeface="Segoe UI" pitchFamily="34" charset="0"/>
            </a:endParaRPr>
          </a:p>
          <a:p>
            <a:pPr defTabSz="914102" fontAlgn="base">
              <a:spcBef>
                <a:spcPts val="588"/>
              </a:spcBef>
              <a:spcAft>
                <a:spcPct val="0"/>
              </a:spcAft>
            </a:pPr>
            <a:endParaRPr lang="en-US" sz="1961" dirty="0">
              <a:solidFill>
                <a:srgbClr val="FFFFFF"/>
              </a:solidFill>
              <a:latin typeface="Segoe UI"/>
              <a:ea typeface="Segoe UI" pitchFamily="34" charset="0"/>
              <a:cs typeface="Segoe UI" pitchFamily="34" charset="0"/>
            </a:endParaRPr>
          </a:p>
        </p:txBody>
      </p:sp>
      <p:sp>
        <p:nvSpPr>
          <p:cNvPr id="5" name="Rectangle 4"/>
          <p:cNvSpPr/>
          <p:nvPr/>
        </p:nvSpPr>
        <p:spPr bwMode="auto">
          <a:xfrm>
            <a:off x="3194158" y="2419405"/>
            <a:ext cx="2778917" cy="2958202"/>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dirty="0">
                <a:solidFill>
                  <a:srgbClr val="FFFFFF"/>
                </a:solidFill>
                <a:latin typeface="Segoe UI Light"/>
                <a:ea typeface="Segoe UI" pitchFamily="34" charset="0"/>
                <a:cs typeface="Segoe UI" pitchFamily="34" charset="0"/>
              </a:rPr>
              <a:t>Integrated</a:t>
            </a:r>
          </a:p>
        </p:txBody>
      </p:sp>
      <p:sp>
        <p:nvSpPr>
          <p:cNvPr id="6" name="Rectangle 5"/>
          <p:cNvSpPr/>
          <p:nvPr/>
        </p:nvSpPr>
        <p:spPr bwMode="auto">
          <a:xfrm>
            <a:off x="5973074" y="2419405"/>
            <a:ext cx="2936845" cy="295820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039" dirty="0">
                <a:solidFill>
                  <a:srgbClr val="FFFFFF"/>
                </a:solidFill>
                <a:latin typeface="Segoe UI Light"/>
                <a:ea typeface="Segoe UI" pitchFamily="34" charset="0"/>
                <a:cs typeface="Segoe UI" pitchFamily="34" charset="0"/>
              </a:rPr>
              <a:t>Best in Class Algorithms, R, Python</a:t>
            </a:r>
          </a:p>
        </p:txBody>
      </p:sp>
      <p:sp>
        <p:nvSpPr>
          <p:cNvPr id="7" name="Rectangle 6"/>
          <p:cNvSpPr/>
          <p:nvPr/>
        </p:nvSpPr>
        <p:spPr bwMode="auto">
          <a:xfrm>
            <a:off x="8751992" y="2419405"/>
            <a:ext cx="2778917" cy="295820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dirty="0">
                <a:solidFill>
                  <a:srgbClr val="FFFFFF"/>
                </a:solidFill>
                <a:latin typeface="Segoe UI Light"/>
                <a:ea typeface="Segoe UI" pitchFamily="34" charset="0"/>
                <a:cs typeface="Segoe UI" pitchFamily="34" charset="0"/>
              </a:rPr>
              <a:t>Deploy in minutes</a:t>
            </a:r>
          </a:p>
        </p:txBody>
      </p:sp>
      <p:sp>
        <p:nvSpPr>
          <p:cNvPr id="8" name="Rectangle 7"/>
          <p:cNvSpPr/>
          <p:nvPr/>
        </p:nvSpPr>
        <p:spPr>
          <a:xfrm>
            <a:off x="385852" y="3806004"/>
            <a:ext cx="2607782" cy="1176733"/>
          </a:xfrm>
          <a:prstGeom prst="rect">
            <a:avLst/>
          </a:prstGeom>
        </p:spPr>
        <p:txBody>
          <a:bodyPr wrap="square" lIns="179285">
            <a:spAutoFit/>
          </a:bodyPr>
          <a:lstStyle/>
          <a:p>
            <a:pPr defTabSz="914102" fontAlgn="base">
              <a:spcBef>
                <a:spcPts val="588"/>
              </a:spcBef>
              <a:spcAft>
                <a:spcPct val="0"/>
              </a:spcAft>
            </a:pPr>
            <a:r>
              <a:rPr lang="en-US" sz="1765" dirty="0">
                <a:solidFill>
                  <a:srgbClr val="FFFFFF"/>
                </a:solidFill>
                <a:latin typeface="Segoe UI"/>
                <a:ea typeface="Segoe UI" pitchFamily="34" charset="0"/>
                <a:cs typeface="Segoe UI" pitchFamily="34" charset="0"/>
              </a:rPr>
              <a:t>No software to install, no hardware </a:t>
            </a:r>
            <a:r>
              <a:rPr lang="en-US" sz="1765" spc="-98" dirty="0">
                <a:solidFill>
                  <a:srgbClr val="FFFFFF"/>
                </a:solidFill>
                <a:latin typeface="Segoe UI"/>
                <a:ea typeface="Segoe UI" pitchFamily="34" charset="0"/>
                <a:cs typeface="Segoe UI" pitchFamily="34" charset="0"/>
              </a:rPr>
              <a:t>to manage,</a:t>
            </a:r>
            <a:r>
              <a:rPr lang="en-US" sz="1765" dirty="0">
                <a:solidFill>
                  <a:srgbClr val="FFFFFF"/>
                </a:solidFill>
                <a:latin typeface="Segoe UI"/>
                <a:ea typeface="Segoe UI" pitchFamily="34" charset="0"/>
                <a:cs typeface="Segoe UI" pitchFamily="34" charset="0"/>
              </a:rPr>
              <a:t> and one portal to view and update.</a:t>
            </a:r>
          </a:p>
        </p:txBody>
      </p:sp>
      <p:sp>
        <p:nvSpPr>
          <p:cNvPr id="9" name="Rectangle 8"/>
          <p:cNvSpPr/>
          <p:nvPr/>
        </p:nvSpPr>
        <p:spPr>
          <a:xfrm>
            <a:off x="3164767" y="3806002"/>
            <a:ext cx="2777982" cy="1448287"/>
          </a:xfrm>
          <a:prstGeom prst="rect">
            <a:avLst/>
          </a:prstGeom>
        </p:spPr>
        <p:txBody>
          <a:bodyPr wrap="square" lIns="179285">
            <a:spAutoFit/>
          </a:bodyPr>
          <a:lstStyle/>
          <a:p>
            <a:pPr defTabSz="914102" fontAlgn="base">
              <a:spcBef>
                <a:spcPts val="588"/>
              </a:spcBef>
              <a:spcAft>
                <a:spcPct val="0"/>
              </a:spcAft>
            </a:pPr>
            <a:r>
              <a:rPr lang="en-US" sz="1765" dirty="0">
                <a:solidFill>
                  <a:srgbClr val="FFFFFF"/>
                </a:solidFill>
                <a:latin typeface="Segoe UI"/>
                <a:ea typeface="Segoe UI" pitchFamily="34" charset="0"/>
                <a:cs typeface="Segoe UI" pitchFamily="34" charset="0"/>
              </a:rPr>
              <a:t>Simple drag, drop and connect interface for Data Science. No need for programming for common tasks. </a:t>
            </a:r>
          </a:p>
        </p:txBody>
      </p:sp>
      <p:sp>
        <p:nvSpPr>
          <p:cNvPr id="10" name="Rectangle 9"/>
          <p:cNvSpPr/>
          <p:nvPr/>
        </p:nvSpPr>
        <p:spPr>
          <a:xfrm>
            <a:off x="5942749" y="4077557"/>
            <a:ext cx="2607782" cy="1176733"/>
          </a:xfrm>
          <a:prstGeom prst="rect">
            <a:avLst/>
          </a:prstGeom>
        </p:spPr>
        <p:txBody>
          <a:bodyPr wrap="square" lIns="179285">
            <a:spAutoFit/>
          </a:bodyPr>
          <a:lstStyle/>
          <a:p>
            <a:pPr defTabSz="914102" fontAlgn="base">
              <a:spcBef>
                <a:spcPts val="588"/>
              </a:spcBef>
              <a:spcAft>
                <a:spcPct val="0"/>
              </a:spcAft>
            </a:pPr>
            <a:r>
              <a:rPr lang="en-US" sz="1765" dirty="0">
                <a:solidFill>
                  <a:srgbClr val="FFFFFF"/>
                </a:solidFill>
                <a:latin typeface="Segoe UI"/>
                <a:ea typeface="Segoe UI" pitchFamily="34" charset="0"/>
                <a:cs typeface="Segoe UI" pitchFamily="34" charset="0"/>
              </a:rPr>
              <a:t>Built-in collection of best of breed algorithms. R, CRAN packages, and Python</a:t>
            </a:r>
          </a:p>
        </p:txBody>
      </p:sp>
      <p:sp>
        <p:nvSpPr>
          <p:cNvPr id="11" name="Rectangle 10"/>
          <p:cNvSpPr/>
          <p:nvPr/>
        </p:nvSpPr>
        <p:spPr>
          <a:xfrm>
            <a:off x="8723537" y="3806003"/>
            <a:ext cx="2607782" cy="1176733"/>
          </a:xfrm>
          <a:prstGeom prst="rect">
            <a:avLst/>
          </a:prstGeom>
        </p:spPr>
        <p:txBody>
          <a:bodyPr wrap="square" lIns="179285">
            <a:spAutoFit/>
          </a:bodyPr>
          <a:lstStyle/>
          <a:p>
            <a:pPr defTabSz="914102" fontAlgn="base">
              <a:spcBef>
                <a:spcPts val="588"/>
              </a:spcBef>
              <a:spcAft>
                <a:spcPct val="0"/>
              </a:spcAft>
            </a:pPr>
            <a:r>
              <a:rPr lang="en-US" sz="1765" dirty="0">
                <a:solidFill>
                  <a:srgbClr val="FFFFFF"/>
                </a:solidFill>
                <a:latin typeface="Segoe UI"/>
                <a:ea typeface="Segoe UI" pitchFamily="34" charset="0"/>
                <a:cs typeface="Segoe UI" pitchFamily="34" charset="0"/>
              </a:rPr>
              <a:t>Operationalize models with a single click. Monetize in Machine Learning Marketplace.</a:t>
            </a:r>
          </a:p>
        </p:txBody>
      </p:sp>
      <p:sp>
        <p:nvSpPr>
          <p:cNvPr id="4" name="Rectangle 3"/>
          <p:cNvSpPr/>
          <p:nvPr/>
        </p:nvSpPr>
        <p:spPr>
          <a:xfrm>
            <a:off x="385851" y="5789783"/>
            <a:ext cx="6094444" cy="905179"/>
          </a:xfrm>
          <a:prstGeom prst="rect">
            <a:avLst/>
          </a:prstGeom>
        </p:spPr>
        <p:txBody>
          <a:bodyPr>
            <a:spAutoFit/>
          </a:bodyPr>
          <a:lstStyle/>
          <a:p>
            <a:pPr defTabSz="914367"/>
            <a:r>
              <a:rPr lang="en-US" sz="1765" u="sng" dirty="0">
                <a:solidFill>
                  <a:srgbClr val="FFFFFF"/>
                </a:solidFill>
                <a:latin typeface="Segoe UI"/>
              </a:rPr>
              <a:t>Compliance:</a:t>
            </a:r>
          </a:p>
          <a:p>
            <a:pPr defTabSz="914367"/>
            <a:r>
              <a:rPr lang="en-US" sz="1765" dirty="0">
                <a:solidFill>
                  <a:srgbClr val="FFFFFF"/>
                </a:solidFill>
                <a:latin typeface="Segoe UI"/>
              </a:rPr>
              <a:t>ISO 27001 &amp; ISO 27018 certified</a:t>
            </a:r>
          </a:p>
          <a:p>
            <a:pPr defTabSz="914367"/>
            <a:r>
              <a:rPr lang="en-US" sz="1765" dirty="0">
                <a:solidFill>
                  <a:srgbClr val="FFFFFF"/>
                </a:solidFill>
                <a:latin typeface="Segoe UI"/>
              </a:rPr>
              <a:t>EU Model Clause compliant</a:t>
            </a:r>
          </a:p>
        </p:txBody>
      </p:sp>
    </p:spTree>
    <p:extLst>
      <p:ext uri="{BB962C8B-B14F-4D97-AF65-F5344CB8AC3E}">
        <p14:creationId xmlns:p14="http://schemas.microsoft.com/office/powerpoint/2010/main" val="6033682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45" name="Title 2"/>
          <p:cNvSpPr>
            <a:spLocks noGrp="1"/>
          </p:cNvSpPr>
          <p:nvPr>
            <p:ph type="title"/>
          </p:nvPr>
        </p:nvSpPr>
        <p:spPr>
          <a:xfrm>
            <a:off x="1" y="487"/>
            <a:ext cx="12191999" cy="6857026"/>
          </a:xfrm>
          <a:solidFill>
            <a:schemeClr val="bg1">
              <a:lumMod val="50000"/>
              <a:alpha val="67000"/>
            </a:schemeClr>
          </a:solidFill>
        </p:spPr>
        <p:txBody>
          <a:bodyPr/>
          <a:lstStyle/>
          <a:p>
            <a:r>
              <a:rPr lang="en-US" dirty="0"/>
              <a:t> </a:t>
            </a:r>
          </a:p>
        </p:txBody>
      </p:sp>
      <p:sp>
        <p:nvSpPr>
          <p:cNvPr id="3" name="TextBox 2"/>
          <p:cNvSpPr txBox="1"/>
          <p:nvPr/>
        </p:nvSpPr>
        <p:spPr>
          <a:xfrm>
            <a:off x="4148582" y="867479"/>
            <a:ext cx="3515866" cy="778454"/>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3529" b="1" dirty="0">
                <a:gradFill>
                  <a:gsLst>
                    <a:gs pos="2917">
                      <a:srgbClr val="FFFFFF"/>
                    </a:gs>
                    <a:gs pos="30000">
                      <a:srgbClr val="FFFFFF"/>
                    </a:gs>
                  </a:gsLst>
                  <a:lin ang="5400000" scaled="0"/>
                </a:gradFill>
                <a:latin typeface="Segoe UI"/>
              </a:rPr>
              <a:t>Differentiation</a:t>
            </a:r>
          </a:p>
        </p:txBody>
      </p:sp>
      <p:sp>
        <p:nvSpPr>
          <p:cNvPr id="36" name="TextBox 35"/>
          <p:cNvSpPr txBox="1"/>
          <p:nvPr/>
        </p:nvSpPr>
        <p:spPr>
          <a:xfrm>
            <a:off x="190324" y="4773487"/>
            <a:ext cx="3070945" cy="1921997"/>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b="1" dirty="0">
                <a:gradFill>
                  <a:gsLst>
                    <a:gs pos="2917">
                      <a:srgbClr val="FFFFFF"/>
                    </a:gs>
                    <a:gs pos="30000">
                      <a:srgbClr val="FFFFFF"/>
                    </a:gs>
                  </a:gsLst>
                  <a:lin ang="5400000" scaled="0"/>
                </a:gradFill>
                <a:latin typeface="Segoe UI"/>
              </a:rPr>
              <a:t>Model Your Way</a:t>
            </a:r>
          </a:p>
          <a:p>
            <a:pPr algn="ctr" defTabSz="914367">
              <a:lnSpc>
                <a:spcPct val="90000"/>
              </a:lnSpc>
              <a:spcAft>
                <a:spcPts val="588"/>
              </a:spcAft>
            </a:pPr>
            <a:r>
              <a:rPr lang="en-US" sz="1961" b="1" dirty="0">
                <a:gradFill>
                  <a:gsLst>
                    <a:gs pos="2917">
                      <a:srgbClr val="FFFFFF"/>
                    </a:gs>
                    <a:gs pos="30000">
                      <a:srgbClr val="FFFFFF"/>
                    </a:gs>
                  </a:gsLst>
                  <a:lin ang="5400000" scaled="0"/>
                </a:gradFill>
                <a:latin typeface="Segoe UI"/>
              </a:rPr>
              <a:t>[Data Scientist]</a:t>
            </a:r>
          </a:p>
          <a:p>
            <a:pPr algn="ctr" defTabSz="914367">
              <a:lnSpc>
                <a:spcPct val="90000"/>
              </a:lnSpc>
              <a:spcAft>
                <a:spcPts val="588"/>
              </a:spcAft>
            </a:pPr>
            <a:r>
              <a:rPr lang="en-US" sz="1765" dirty="0">
                <a:gradFill>
                  <a:gsLst>
                    <a:gs pos="2917">
                      <a:srgbClr val="FFFFFF"/>
                    </a:gs>
                    <a:gs pos="30000">
                      <a:srgbClr val="FFFFFF"/>
                    </a:gs>
                  </a:gsLst>
                  <a:lin ang="5400000" scaled="0"/>
                </a:gradFill>
                <a:latin typeface="Segoe UI"/>
              </a:rPr>
              <a:t>All Skill Levels </a:t>
            </a:r>
          </a:p>
          <a:p>
            <a:pPr algn="ctr" defTabSz="914367">
              <a:lnSpc>
                <a:spcPct val="90000"/>
              </a:lnSpc>
              <a:spcAft>
                <a:spcPts val="588"/>
              </a:spcAft>
            </a:pPr>
            <a:r>
              <a:rPr lang="en-US" sz="1765" dirty="0">
                <a:gradFill>
                  <a:gsLst>
                    <a:gs pos="2917">
                      <a:srgbClr val="FFFFFF"/>
                    </a:gs>
                    <a:gs pos="30000">
                      <a:srgbClr val="FFFFFF"/>
                    </a:gs>
                  </a:gsLst>
                  <a:lin ang="5400000" scaled="0"/>
                </a:gradFill>
                <a:latin typeface="Segoe UI"/>
              </a:rPr>
              <a:t>Business-tested Algorithms</a:t>
            </a:r>
          </a:p>
          <a:p>
            <a:pPr algn="ctr" defTabSz="914367">
              <a:lnSpc>
                <a:spcPct val="90000"/>
              </a:lnSpc>
              <a:spcAft>
                <a:spcPts val="588"/>
              </a:spcAft>
            </a:pPr>
            <a:r>
              <a:rPr lang="en-US" sz="1765" dirty="0">
                <a:gradFill>
                  <a:gsLst>
                    <a:gs pos="2917">
                      <a:srgbClr val="FFFFFF"/>
                    </a:gs>
                    <a:gs pos="30000">
                      <a:srgbClr val="FFFFFF"/>
                    </a:gs>
                  </a:gsLst>
                  <a:lin ang="5400000" scaled="0"/>
                </a:gradFill>
                <a:latin typeface="Segoe UI"/>
              </a:rPr>
              <a:t>R &amp; Python</a:t>
            </a:r>
          </a:p>
        </p:txBody>
      </p:sp>
      <p:sp>
        <p:nvSpPr>
          <p:cNvPr id="37" name="TextBox 36"/>
          <p:cNvSpPr txBox="1"/>
          <p:nvPr/>
        </p:nvSpPr>
        <p:spPr>
          <a:xfrm>
            <a:off x="3786950" y="4773487"/>
            <a:ext cx="4206506" cy="1921997"/>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b="1" dirty="0">
                <a:gradFill>
                  <a:gsLst>
                    <a:gs pos="2917">
                      <a:srgbClr val="FFFFFF"/>
                    </a:gs>
                    <a:gs pos="30000">
                      <a:srgbClr val="FFFFFF"/>
                    </a:gs>
                  </a:gsLst>
                  <a:lin ang="5400000" scaled="0"/>
                </a:gradFill>
                <a:latin typeface="Segoe UI"/>
              </a:rPr>
              <a:t>Deploy in Minutes</a:t>
            </a:r>
          </a:p>
          <a:p>
            <a:pPr algn="ctr" defTabSz="914367">
              <a:lnSpc>
                <a:spcPct val="90000"/>
              </a:lnSpc>
              <a:spcAft>
                <a:spcPts val="588"/>
              </a:spcAft>
            </a:pPr>
            <a:r>
              <a:rPr lang="en-US" sz="1961" b="1" dirty="0">
                <a:gradFill>
                  <a:gsLst>
                    <a:gs pos="2917">
                      <a:srgbClr val="FFFFFF"/>
                    </a:gs>
                    <a:gs pos="30000">
                      <a:srgbClr val="FFFFFF"/>
                    </a:gs>
                  </a:gsLst>
                  <a:lin ang="5400000" scaled="0"/>
                </a:gradFill>
                <a:latin typeface="Segoe UI"/>
              </a:rPr>
              <a:t>[Data Scientist, IT &amp; Developers]</a:t>
            </a:r>
          </a:p>
          <a:p>
            <a:pPr algn="ctr" defTabSz="914367">
              <a:lnSpc>
                <a:spcPct val="90000"/>
              </a:lnSpc>
              <a:spcAft>
                <a:spcPts val="588"/>
              </a:spcAft>
            </a:pPr>
            <a:r>
              <a:rPr lang="en-US" sz="1765" dirty="0">
                <a:gradFill>
                  <a:gsLst>
                    <a:gs pos="2917">
                      <a:srgbClr val="FFFFFF"/>
                    </a:gs>
                    <a:gs pos="30000">
                      <a:srgbClr val="FFFFFF"/>
                    </a:gs>
                  </a:gsLst>
                  <a:lin ang="5400000" scaled="0"/>
                </a:gradFill>
                <a:latin typeface="Segoe UI"/>
              </a:rPr>
              <a:t>One Click Deployment</a:t>
            </a:r>
          </a:p>
          <a:p>
            <a:pPr algn="ctr" defTabSz="914367">
              <a:lnSpc>
                <a:spcPct val="90000"/>
              </a:lnSpc>
              <a:spcAft>
                <a:spcPts val="588"/>
              </a:spcAft>
            </a:pPr>
            <a:r>
              <a:rPr lang="en-US" sz="1765" dirty="0">
                <a:gradFill>
                  <a:gsLst>
                    <a:gs pos="2917">
                      <a:srgbClr val="FFFFFF"/>
                    </a:gs>
                    <a:gs pos="30000">
                      <a:srgbClr val="FFFFFF"/>
                    </a:gs>
                  </a:gsLst>
                  <a:lin ang="5400000" scaled="0"/>
                </a:gradFill>
                <a:latin typeface="Segoe UI"/>
              </a:rPr>
              <a:t>Manage via Cloud Portal </a:t>
            </a:r>
          </a:p>
          <a:p>
            <a:pPr algn="ctr" defTabSz="914367">
              <a:lnSpc>
                <a:spcPct val="90000"/>
              </a:lnSpc>
              <a:spcAft>
                <a:spcPts val="588"/>
              </a:spcAft>
            </a:pPr>
            <a:r>
              <a:rPr lang="en-US" sz="1765" dirty="0">
                <a:gradFill>
                  <a:gsLst>
                    <a:gs pos="2917">
                      <a:srgbClr val="FFFFFF"/>
                    </a:gs>
                    <a:gs pos="30000">
                      <a:srgbClr val="FFFFFF"/>
                    </a:gs>
                  </a:gsLst>
                  <a:lin ang="5400000" scaled="0"/>
                </a:gradFill>
                <a:latin typeface="Segoe UI"/>
              </a:rPr>
              <a:t>Model accessed as a Web Service</a:t>
            </a:r>
          </a:p>
        </p:txBody>
      </p:sp>
      <p:grpSp>
        <p:nvGrpSpPr>
          <p:cNvPr id="48" name="Group 47"/>
          <p:cNvGrpSpPr/>
          <p:nvPr/>
        </p:nvGrpSpPr>
        <p:grpSpPr>
          <a:xfrm>
            <a:off x="2485032" y="1600989"/>
            <a:ext cx="6767814" cy="3275223"/>
            <a:chOff x="2534861" y="1632596"/>
            <a:chExt cx="6903523" cy="3340898"/>
          </a:xfrm>
        </p:grpSpPr>
        <p:grpSp>
          <p:nvGrpSpPr>
            <p:cNvPr id="22" name="Group 21"/>
            <p:cNvGrpSpPr/>
            <p:nvPr/>
          </p:nvGrpSpPr>
          <p:grpSpPr>
            <a:xfrm>
              <a:off x="2534861" y="1632596"/>
              <a:ext cx="6903523" cy="3340898"/>
              <a:chOff x="2534861" y="2417070"/>
              <a:chExt cx="6903523" cy="3340898"/>
            </a:xfrm>
            <a:noFill/>
          </p:grpSpPr>
          <p:pic>
            <p:nvPicPr>
              <p:cNvPr id="39" name="Picture 38"/>
              <p:cNvPicPr>
                <a:picLocks noChangeAspect="1"/>
              </p:cNvPicPr>
              <p:nvPr/>
            </p:nvPicPr>
            <p:blipFill rotWithShape="1">
              <a:blip r:embed="rId4">
                <a:extLst>
                  <a:ext uri="{28A0092B-C50C-407E-A947-70E740481C1C}">
                    <a14:useLocalDpi xmlns:a14="http://schemas.microsoft.com/office/drawing/2010/main" val="0"/>
                  </a:ext>
                </a:extLst>
              </a:blip>
              <a:srcRect l="46241"/>
              <a:stretch/>
            </p:blipFill>
            <p:spPr>
              <a:xfrm flipH="1">
                <a:off x="5262896" y="2417070"/>
                <a:ext cx="4175488" cy="3340898"/>
              </a:xfrm>
              <a:prstGeom prst="rect">
                <a:avLst/>
              </a:prstGeom>
              <a:grpFill/>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46241"/>
              <a:stretch/>
            </p:blipFill>
            <p:spPr>
              <a:xfrm>
                <a:off x="2534861" y="2417070"/>
                <a:ext cx="4175488" cy="3340898"/>
              </a:xfrm>
              <a:prstGeom prst="rect">
                <a:avLst/>
              </a:prstGeom>
              <a:grpFill/>
            </p:spPr>
          </p:pic>
          <p:sp>
            <p:nvSpPr>
              <p:cNvPr id="13" name="Isosceles Triangle 12"/>
              <p:cNvSpPr/>
              <p:nvPr/>
            </p:nvSpPr>
            <p:spPr bwMode="auto">
              <a:xfrm rot="10800000">
                <a:off x="5648445" y="3780718"/>
                <a:ext cx="695537" cy="1879835"/>
              </a:xfrm>
              <a:prstGeom prst="triangle">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sp>
          <p:nvSpPr>
            <p:cNvPr id="47" name="Isosceles Triangle 46"/>
            <p:cNvSpPr/>
            <p:nvPr/>
          </p:nvSpPr>
          <p:spPr bwMode="auto">
            <a:xfrm rot="10800000">
              <a:off x="5648444" y="3234519"/>
              <a:ext cx="695538" cy="1641560"/>
            </a:xfrm>
            <a:prstGeom prst="triangl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sp>
        <p:nvSpPr>
          <p:cNvPr id="38" name="TextBox 37"/>
          <p:cNvSpPr txBox="1"/>
          <p:nvPr/>
        </p:nvSpPr>
        <p:spPr>
          <a:xfrm>
            <a:off x="8444113" y="4773487"/>
            <a:ext cx="3449612" cy="1921997"/>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b="1" dirty="0">
                <a:gradFill>
                  <a:gsLst>
                    <a:gs pos="2917">
                      <a:srgbClr val="FFFFFF"/>
                    </a:gs>
                    <a:gs pos="30000">
                      <a:srgbClr val="FFFFFF"/>
                    </a:gs>
                  </a:gsLst>
                  <a:lin ang="5400000" scaled="0"/>
                </a:gradFill>
                <a:latin typeface="Segoe UI"/>
              </a:rPr>
              <a:t>Expand your Reach</a:t>
            </a:r>
          </a:p>
          <a:p>
            <a:pPr algn="ctr" defTabSz="914367">
              <a:lnSpc>
                <a:spcPct val="90000"/>
              </a:lnSpc>
              <a:spcAft>
                <a:spcPts val="588"/>
              </a:spcAft>
            </a:pPr>
            <a:r>
              <a:rPr lang="en-US" sz="1961" b="1" dirty="0">
                <a:gradFill>
                  <a:gsLst>
                    <a:gs pos="2917">
                      <a:srgbClr val="FFFFFF"/>
                    </a:gs>
                    <a:gs pos="30000">
                      <a:srgbClr val="FFFFFF"/>
                    </a:gs>
                  </a:gsLst>
                  <a:lin ang="5400000" scaled="0"/>
                </a:gradFill>
                <a:latin typeface="Segoe UI"/>
              </a:rPr>
              <a:t>[Ecosystem &amp; Developers]</a:t>
            </a:r>
          </a:p>
          <a:p>
            <a:pPr algn="ctr" defTabSz="914367">
              <a:lnSpc>
                <a:spcPct val="90000"/>
              </a:lnSpc>
              <a:spcAft>
                <a:spcPts val="588"/>
              </a:spcAft>
            </a:pPr>
            <a:r>
              <a:rPr lang="en-US" sz="1765" dirty="0">
                <a:gradFill>
                  <a:gsLst>
                    <a:gs pos="2917">
                      <a:srgbClr val="FFFFFF"/>
                    </a:gs>
                    <a:gs pos="30000">
                      <a:srgbClr val="FFFFFF"/>
                    </a:gs>
                  </a:gsLst>
                  <a:lin ang="5400000" scaled="0"/>
                </a:gradFill>
                <a:latin typeface="Segoe UI"/>
              </a:rPr>
              <a:t>Product Gallery</a:t>
            </a:r>
          </a:p>
          <a:p>
            <a:pPr algn="ctr" defTabSz="914367">
              <a:lnSpc>
                <a:spcPct val="90000"/>
              </a:lnSpc>
              <a:spcAft>
                <a:spcPts val="588"/>
              </a:spcAft>
            </a:pPr>
            <a:r>
              <a:rPr lang="en-US" sz="1765" dirty="0">
                <a:gradFill>
                  <a:gsLst>
                    <a:gs pos="2917">
                      <a:srgbClr val="FFFFFF"/>
                    </a:gs>
                    <a:gs pos="30000">
                      <a:srgbClr val="FFFFFF"/>
                    </a:gs>
                  </a:gsLst>
                  <a:lin ang="5400000" scaled="0"/>
                </a:gradFill>
                <a:latin typeface="Segoe UI"/>
              </a:rPr>
              <a:t>Azure Marketplace</a:t>
            </a:r>
          </a:p>
          <a:p>
            <a:pPr algn="ctr" defTabSz="914367">
              <a:lnSpc>
                <a:spcPct val="90000"/>
              </a:lnSpc>
              <a:spcAft>
                <a:spcPts val="588"/>
              </a:spcAft>
            </a:pPr>
            <a:r>
              <a:rPr lang="en-US" sz="1765" dirty="0">
                <a:gradFill>
                  <a:gsLst>
                    <a:gs pos="2917">
                      <a:srgbClr val="FFFFFF"/>
                    </a:gs>
                    <a:gs pos="30000">
                      <a:srgbClr val="FFFFFF"/>
                    </a:gs>
                  </a:gsLst>
                  <a:lin ang="5400000" scaled="0"/>
                </a:gradFill>
                <a:latin typeface="Segoe UI"/>
              </a:rPr>
              <a:t>The Data Science “Inside” </a:t>
            </a:r>
          </a:p>
        </p:txBody>
      </p:sp>
      <p:sp>
        <p:nvSpPr>
          <p:cNvPr id="29" name="TextBox 28"/>
          <p:cNvSpPr txBox="1"/>
          <p:nvPr/>
        </p:nvSpPr>
        <p:spPr>
          <a:xfrm>
            <a:off x="4950107" y="2943121"/>
            <a:ext cx="1809415" cy="561211"/>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961" b="1" dirty="0">
                <a:gradFill>
                  <a:gsLst>
                    <a:gs pos="2917">
                      <a:srgbClr val="FFFFFF"/>
                    </a:gs>
                    <a:gs pos="30000">
                      <a:srgbClr val="FFFFFF"/>
                    </a:gs>
                  </a:gsLst>
                  <a:lin ang="5400000" scaled="0"/>
                </a:gradFill>
                <a:latin typeface="Segoe UI"/>
              </a:rPr>
              <a:t>Accessibility</a:t>
            </a:r>
          </a:p>
        </p:txBody>
      </p:sp>
      <p:sp>
        <p:nvSpPr>
          <p:cNvPr id="14" name="Oval 13"/>
          <p:cNvSpPr/>
          <p:nvPr/>
        </p:nvSpPr>
        <p:spPr bwMode="auto">
          <a:xfrm>
            <a:off x="9530123" y="600253"/>
            <a:ext cx="2084099" cy="2091361"/>
          </a:xfrm>
          <a:prstGeom prst="ellipse">
            <a:avLst/>
          </a:prstGeom>
          <a:blipFill dpi="0" rotWithShape="1">
            <a:blip r:embed="rId5">
              <a:alphaModFix amt="70000"/>
            </a:blip>
            <a:srcRect/>
            <a:tile tx="-1371600" ty="-127000" sx="45000" sy="45000" flip="none" algn="tl"/>
          </a:blipFill>
          <a:ln w="76200">
            <a:solidFill>
              <a:schemeClr val="accent5">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t" anchorCtr="0" compatLnSpc="1">
            <a:prstTxWarp prst="textNoShape">
              <a:avLst/>
            </a:prstTxWarp>
          </a:bodyPr>
          <a:lstStyle/>
          <a:p>
            <a:pPr algn="ctr" defTabSz="914043" fontAlgn="base">
              <a:spcBef>
                <a:spcPct val="0"/>
              </a:spcBef>
              <a:spcAft>
                <a:spcPct val="0"/>
              </a:spcAft>
            </a:pPr>
            <a:r>
              <a:rPr lang="en-US" sz="1961" dirty="0">
                <a:gradFill>
                  <a:gsLst>
                    <a:gs pos="0">
                      <a:srgbClr val="FFFFFF"/>
                    </a:gs>
                    <a:gs pos="100000">
                      <a:srgbClr val="FFFFFF"/>
                    </a:gs>
                  </a:gsLst>
                  <a:lin ang="5400000" scaled="0"/>
                </a:gradFill>
                <a:latin typeface="Segoe UI"/>
              </a:rPr>
              <a:t>Analyst</a:t>
            </a:r>
          </a:p>
        </p:txBody>
      </p:sp>
      <p:sp>
        <p:nvSpPr>
          <p:cNvPr id="16" name="Oval 15"/>
          <p:cNvSpPr>
            <a:spLocks/>
          </p:cNvSpPr>
          <p:nvPr/>
        </p:nvSpPr>
        <p:spPr bwMode="auto">
          <a:xfrm>
            <a:off x="8444114" y="1999184"/>
            <a:ext cx="2084099" cy="2091361"/>
          </a:xfrm>
          <a:prstGeom prst="ellipse">
            <a:avLst/>
          </a:prstGeom>
          <a:blipFill dpi="0" rotWithShape="1">
            <a:blip r:embed="rId6">
              <a:alphaModFix amt="70000"/>
            </a:blip>
            <a:srcRect/>
            <a:tile tx="-508000" ty="-635000" sx="23000" sy="23000" flip="none" algn="tl"/>
          </a:blipFill>
          <a:ln w="76200">
            <a:solidFill>
              <a:schemeClr val="accent3">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b" anchorCtr="0" compatLnSpc="1">
            <a:prstTxWarp prst="textNoShape">
              <a:avLst/>
            </a:prstTxWarp>
          </a:bodyPr>
          <a:lstStyle/>
          <a:p>
            <a:pPr algn="ctr" defTabSz="914043" fontAlgn="base">
              <a:spcBef>
                <a:spcPct val="0"/>
              </a:spcBef>
              <a:spcAft>
                <a:spcPct val="0"/>
              </a:spcAft>
            </a:pPr>
            <a:r>
              <a:rPr lang="en-US" sz="1961" dirty="0">
                <a:gradFill>
                  <a:gsLst>
                    <a:gs pos="0">
                      <a:srgbClr val="FFFFFF"/>
                    </a:gs>
                    <a:gs pos="100000">
                      <a:srgbClr val="FFFFFF"/>
                    </a:gs>
                  </a:gsLst>
                  <a:lin ang="5400000" scaled="0"/>
                </a:gradFill>
                <a:latin typeface="Segoe UI"/>
              </a:rPr>
              <a:t>Data</a:t>
            </a:r>
          </a:p>
          <a:p>
            <a:pPr algn="ctr" defTabSz="914043" fontAlgn="base">
              <a:spcBef>
                <a:spcPct val="0"/>
              </a:spcBef>
              <a:spcAft>
                <a:spcPct val="0"/>
              </a:spcAft>
            </a:pPr>
            <a:r>
              <a:rPr lang="en-US" sz="1961" dirty="0">
                <a:gradFill>
                  <a:gsLst>
                    <a:gs pos="0">
                      <a:srgbClr val="FFFFFF"/>
                    </a:gs>
                    <a:gs pos="100000">
                      <a:srgbClr val="FFFFFF"/>
                    </a:gs>
                  </a:gsLst>
                  <a:lin ang="5400000" scaled="0"/>
                </a:gradFill>
                <a:latin typeface="Segoe UI"/>
              </a:rPr>
              <a:t>scientist</a:t>
            </a:r>
          </a:p>
        </p:txBody>
      </p:sp>
      <p:sp>
        <p:nvSpPr>
          <p:cNvPr id="17" name="Oval 16"/>
          <p:cNvSpPr/>
          <p:nvPr/>
        </p:nvSpPr>
        <p:spPr bwMode="auto">
          <a:xfrm>
            <a:off x="10068872" y="2125741"/>
            <a:ext cx="2084099" cy="2091361"/>
          </a:xfrm>
          <a:prstGeom prst="ellipse">
            <a:avLst/>
          </a:prstGeom>
          <a:blipFill dpi="0" rotWithShape="1">
            <a:blip r:embed="rId7">
              <a:alphaModFix amt="70000"/>
            </a:blip>
            <a:srcRect/>
            <a:tile tx="-1905000" ty="-127000" sx="25000" sy="25000" flip="none" algn="tl"/>
          </a:blipFill>
          <a:ln w="76200">
            <a:solidFill>
              <a:schemeClr val="tx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b" anchorCtr="0" compatLnSpc="1">
            <a:prstTxWarp prst="textNoShape">
              <a:avLst/>
            </a:prstTxWarp>
          </a:bodyPr>
          <a:lstStyle/>
          <a:p>
            <a:pPr algn="ctr" defTabSz="914043" fontAlgn="base">
              <a:spcBef>
                <a:spcPct val="0"/>
              </a:spcBef>
              <a:spcAft>
                <a:spcPct val="0"/>
              </a:spcAft>
            </a:pPr>
            <a:r>
              <a:rPr lang="en-US" sz="1961" dirty="0">
                <a:gradFill>
                  <a:gsLst>
                    <a:gs pos="0">
                      <a:srgbClr val="FFFFFF"/>
                    </a:gs>
                    <a:gs pos="100000">
                      <a:srgbClr val="FFFFFF"/>
                    </a:gs>
                  </a:gsLst>
                  <a:lin ang="5400000" scaled="0"/>
                </a:gradFill>
                <a:latin typeface="Segoe UI"/>
              </a:rPr>
              <a:t>Developer</a:t>
            </a:r>
          </a:p>
        </p:txBody>
      </p:sp>
    </p:spTree>
    <p:extLst>
      <p:ext uri="{BB962C8B-B14F-4D97-AF65-F5344CB8AC3E}">
        <p14:creationId xmlns:p14="http://schemas.microsoft.com/office/powerpoint/2010/main" val="296019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down)">
                                      <p:cBhvr>
                                        <p:cTn id="17" dur="500"/>
                                        <p:tgtEl>
                                          <p:spTgt spid="4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1500"/>
                            </p:stCondLst>
                            <p:childTnLst>
                              <p:par>
                                <p:cTn id="26" presetID="22" presetClass="entr" presetSubtype="1" fill="hold" nodeType="afterEffect">
                                  <p:stCondLst>
                                    <p:cond delay="0"/>
                                  </p:stCondLst>
                                  <p:childTnLst>
                                    <p:set>
                                      <p:cBhvr>
                                        <p:cTn id="27" dur="1" fill="hold">
                                          <p:stCondLst>
                                            <p:cond delay="0"/>
                                          </p:stCondLst>
                                        </p:cTn>
                                        <p:tgtEl>
                                          <p:spTgt spid="36">
                                            <p:txEl>
                                              <p:pRg st="4" end="4"/>
                                            </p:txEl>
                                          </p:spTgt>
                                        </p:tgtEl>
                                        <p:attrNameLst>
                                          <p:attrName>style.visibility</p:attrName>
                                        </p:attrNameLst>
                                      </p:cBhvr>
                                      <p:to>
                                        <p:strVal val="visible"/>
                                      </p:to>
                                    </p:set>
                                    <p:animEffect transition="in" filter="wipe(up)">
                                      <p:cBhvr>
                                        <p:cTn id="28" dur="500"/>
                                        <p:tgtEl>
                                          <p:spTgt spid="36">
                                            <p:txEl>
                                              <p:pRg st="4" end="4"/>
                                            </p:txEl>
                                          </p:spTgt>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37">
                                            <p:txEl>
                                              <p:pRg st="2" end="2"/>
                                            </p:txEl>
                                          </p:spTgt>
                                        </p:tgtEl>
                                        <p:attrNameLst>
                                          <p:attrName>style.visibility</p:attrName>
                                        </p:attrNameLst>
                                      </p:cBhvr>
                                      <p:to>
                                        <p:strVal val="visible"/>
                                      </p:to>
                                    </p:set>
                                    <p:animEffect transition="in" filter="wipe(up)">
                                      <p:cBhvr>
                                        <p:cTn id="32" dur="500"/>
                                        <p:tgtEl>
                                          <p:spTgt spid="37">
                                            <p:txEl>
                                              <p:pRg st="2" end="2"/>
                                            </p:txEl>
                                          </p:spTgt>
                                        </p:tgtEl>
                                      </p:cBhvr>
                                    </p:animEffect>
                                  </p:childTnLst>
                                </p:cTn>
                              </p:par>
                            </p:childTnLst>
                          </p:cTn>
                        </p:par>
                        <p:par>
                          <p:cTn id="33" fill="hold">
                            <p:stCondLst>
                              <p:cond delay="2500"/>
                            </p:stCondLst>
                            <p:childTnLst>
                              <p:par>
                                <p:cTn id="34" presetID="22" presetClass="entr" presetSubtype="1" fill="hold" nodeType="afterEffect">
                                  <p:stCondLst>
                                    <p:cond delay="0"/>
                                  </p:stCondLst>
                                  <p:childTnLst>
                                    <p:set>
                                      <p:cBhvr>
                                        <p:cTn id="35" dur="1" fill="hold">
                                          <p:stCondLst>
                                            <p:cond delay="0"/>
                                          </p:stCondLst>
                                        </p:cTn>
                                        <p:tgtEl>
                                          <p:spTgt spid="37">
                                            <p:txEl>
                                              <p:pRg st="3" end="3"/>
                                            </p:txEl>
                                          </p:spTgt>
                                        </p:tgtEl>
                                        <p:attrNameLst>
                                          <p:attrName>style.visibility</p:attrName>
                                        </p:attrNameLst>
                                      </p:cBhvr>
                                      <p:to>
                                        <p:strVal val="visible"/>
                                      </p:to>
                                    </p:set>
                                    <p:animEffect transition="in" filter="wipe(up)">
                                      <p:cBhvr>
                                        <p:cTn id="36" dur="500"/>
                                        <p:tgtEl>
                                          <p:spTgt spid="37">
                                            <p:txEl>
                                              <p:pRg st="3" end="3"/>
                                            </p:txEl>
                                          </p:spTgt>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37">
                                            <p:txEl>
                                              <p:pRg st="4" end="4"/>
                                            </p:txEl>
                                          </p:spTgt>
                                        </p:tgtEl>
                                        <p:attrNameLst>
                                          <p:attrName>style.visibility</p:attrName>
                                        </p:attrNameLst>
                                      </p:cBhvr>
                                      <p:to>
                                        <p:strVal val="visible"/>
                                      </p:to>
                                    </p:set>
                                    <p:animEffect transition="in" filter="wipe(up)">
                                      <p:cBhvr>
                                        <p:cTn id="40" dur="500"/>
                                        <p:tgtEl>
                                          <p:spTgt spid="37">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38">
                                            <p:txEl>
                                              <p:pRg st="2" end="2"/>
                                            </p:txEl>
                                          </p:spTgt>
                                        </p:tgtEl>
                                        <p:attrNameLst>
                                          <p:attrName>style.visibility</p:attrName>
                                        </p:attrNameLst>
                                      </p:cBhvr>
                                      <p:to>
                                        <p:strVal val="visible"/>
                                      </p:to>
                                    </p:set>
                                    <p:animEffect transition="in" filter="wipe(up)">
                                      <p:cBhvr>
                                        <p:cTn id="45" dur="500"/>
                                        <p:tgtEl>
                                          <p:spTgt spid="38">
                                            <p:txEl>
                                              <p:pRg st="2" end="2"/>
                                            </p:txEl>
                                          </p:spTgt>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38">
                                            <p:txEl>
                                              <p:pRg st="3" end="3"/>
                                            </p:txEl>
                                          </p:spTgt>
                                        </p:tgtEl>
                                        <p:attrNameLst>
                                          <p:attrName>style.visibility</p:attrName>
                                        </p:attrNameLst>
                                      </p:cBhvr>
                                      <p:to>
                                        <p:strVal val="visible"/>
                                      </p:to>
                                    </p:set>
                                    <p:animEffect transition="in" filter="wipe(up)">
                                      <p:cBhvr>
                                        <p:cTn id="49" dur="500"/>
                                        <p:tgtEl>
                                          <p:spTgt spid="38">
                                            <p:txEl>
                                              <p:pRg st="3" end="3"/>
                                            </p:txEl>
                                          </p:spTgt>
                                        </p:tgtEl>
                                      </p:cBhvr>
                                    </p:animEffect>
                                  </p:childTnLst>
                                </p:cTn>
                              </p:par>
                            </p:childTnLst>
                          </p:cTn>
                        </p:par>
                        <p:par>
                          <p:cTn id="50" fill="hold">
                            <p:stCondLst>
                              <p:cond delay="1000"/>
                            </p:stCondLst>
                            <p:childTnLst>
                              <p:par>
                                <p:cTn id="51" presetID="22" presetClass="entr" presetSubtype="1" fill="hold" nodeType="afterEffect">
                                  <p:stCondLst>
                                    <p:cond delay="0"/>
                                  </p:stCondLst>
                                  <p:childTnLst>
                                    <p:set>
                                      <p:cBhvr>
                                        <p:cTn id="52" dur="1" fill="hold">
                                          <p:stCondLst>
                                            <p:cond delay="0"/>
                                          </p:stCondLst>
                                        </p:cTn>
                                        <p:tgtEl>
                                          <p:spTgt spid="38">
                                            <p:txEl>
                                              <p:pRg st="4" end="4"/>
                                            </p:txEl>
                                          </p:spTgt>
                                        </p:tgtEl>
                                        <p:attrNameLst>
                                          <p:attrName>style.visibility</p:attrName>
                                        </p:attrNameLst>
                                      </p:cBhvr>
                                      <p:to>
                                        <p:strVal val="visible"/>
                                      </p:to>
                                    </p:set>
                                    <p:animEffect transition="in" filter="wipe(up)">
                                      <p:cBhvr>
                                        <p:cTn id="53" dur="500"/>
                                        <p:tgtEl>
                                          <p:spTgt spid="38">
                                            <p:txEl>
                                              <p:pRg st="4" end="4"/>
                                            </p:txEl>
                                          </p:spTgt>
                                        </p:tgtEl>
                                      </p:cBhvr>
                                    </p:animEffect>
                                  </p:childTnLst>
                                </p:cTn>
                              </p:par>
                              <p:par>
                                <p:cTn id="54" presetID="6" presetClass="emph" presetSubtype="0" fill="hold" grpId="0" nodeType="withEffect">
                                  <p:stCondLst>
                                    <p:cond delay="0"/>
                                  </p:stCondLst>
                                  <p:childTnLst>
                                    <p:animScale>
                                      <p:cBhvr>
                                        <p:cTn id="55" dur="2000" fill="hold"/>
                                        <p:tgtEl>
                                          <p:spTgt spid="14"/>
                                        </p:tgtEl>
                                      </p:cBhvr>
                                      <p:by x="150000" y="150000"/>
                                    </p:animScale>
                                  </p:childTnLst>
                                </p:cTn>
                              </p:par>
                              <p:par>
                                <p:cTn id="56" presetID="42" presetClass="path" presetSubtype="0" fill="hold" grpId="1" nodeType="withEffect">
                                  <p:stCondLst>
                                    <p:cond delay="0"/>
                                  </p:stCondLst>
                                  <p:childTnLst>
                                    <p:animMotion origin="layout" path="M -1.36329E-6 -3.64957E-6 L 0.00038 0.01816 " pathEditMode="relative" rAng="0" ptsTypes="AA">
                                      <p:cBhvr>
                                        <p:cTn id="57" dur="2000" fill="hold"/>
                                        <p:tgtEl>
                                          <p:spTgt spid="14"/>
                                        </p:tgtEl>
                                        <p:attrNameLst>
                                          <p:attrName>ppt_x</p:attrName>
                                          <p:attrName>ppt_y</p:attrName>
                                        </p:attrNameLst>
                                      </p:cBhvr>
                                      <p:rCtr x="13" y="908"/>
                                    </p:animMotion>
                                  </p:childTnLst>
                                </p:cTn>
                              </p:par>
                              <p:par>
                                <p:cTn id="58" presetID="6" presetClass="emph" presetSubtype="0" fill="hold" grpId="0" nodeType="withEffect">
                                  <p:stCondLst>
                                    <p:cond delay="0"/>
                                  </p:stCondLst>
                                  <p:childTnLst>
                                    <p:animScale>
                                      <p:cBhvr>
                                        <p:cTn id="59" dur="2000" fill="hold"/>
                                        <p:tgtEl>
                                          <p:spTgt spid="16"/>
                                        </p:tgtEl>
                                      </p:cBhvr>
                                      <p:by x="150000" y="150000"/>
                                    </p:animScale>
                                  </p:childTnLst>
                                </p:cTn>
                              </p:par>
                              <p:par>
                                <p:cTn id="60" presetID="42" presetClass="path" presetSubtype="0" accel="50000" decel="50000" fill="hold" grpId="1" nodeType="withEffect">
                                  <p:stCondLst>
                                    <p:cond delay="0"/>
                                  </p:stCondLst>
                                  <p:childTnLst>
                                    <p:animMotion origin="layout" path="M 4.26091E-6 2.23786E-6 L 0.02438 -0.02179 " pathEditMode="relative" rAng="0" ptsTypes="AA">
                                      <p:cBhvr>
                                        <p:cTn id="61" dur="2000" fill="hold"/>
                                        <p:tgtEl>
                                          <p:spTgt spid="16"/>
                                        </p:tgtEl>
                                        <p:attrNameLst>
                                          <p:attrName>ppt_x</p:attrName>
                                          <p:attrName>ppt_y</p:attrName>
                                        </p:attrNameLst>
                                      </p:cBhvr>
                                      <p:rCtr x="1213" y="-1089"/>
                                    </p:animMotion>
                                  </p:childTnLst>
                                </p:cTn>
                              </p:par>
                              <p:par>
                                <p:cTn id="62" presetID="6" presetClass="emph" presetSubtype="0" fill="hold" grpId="0" nodeType="withEffect">
                                  <p:stCondLst>
                                    <p:cond delay="0"/>
                                  </p:stCondLst>
                                  <p:childTnLst>
                                    <p:animScale>
                                      <p:cBhvr>
                                        <p:cTn id="63" dur="2000" fill="hold"/>
                                        <p:tgtEl>
                                          <p:spTgt spid="17"/>
                                        </p:tgtEl>
                                      </p:cBhvr>
                                      <p:by x="150000" y="150000"/>
                                    </p:animScale>
                                  </p:childTnLst>
                                </p:cTn>
                              </p:par>
                              <p:par>
                                <p:cTn id="64" presetID="42" presetClass="path" presetSubtype="0" accel="50000" decel="50000" fill="hold" grpId="1" nodeType="withEffect">
                                  <p:stCondLst>
                                    <p:cond delay="0"/>
                                  </p:stCondLst>
                                  <p:childTnLst>
                                    <p:animMotion origin="layout" path="M -1.26372E-6 2.23786E-6 L -0.03025 -0.01816 " pathEditMode="relative" rAng="0" ptsTypes="AA">
                                      <p:cBhvr>
                                        <p:cTn id="65" dur="2000" fill="hold"/>
                                        <p:tgtEl>
                                          <p:spTgt spid="17"/>
                                        </p:tgtEl>
                                        <p:attrNameLst>
                                          <p:attrName>ppt_x</p:attrName>
                                          <p:attrName>ppt_y</p:attrName>
                                        </p:attrNameLst>
                                      </p:cBhvr>
                                      <p:rCtr x="-1519" y="-9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6" grpId="0"/>
      <p:bldP spid="37" grpId="0"/>
      <p:bldP spid="38" grpId="0"/>
      <p:bldP spid="29" grpId="0"/>
      <p:bldP spid="14" grpId="0" animBg="1"/>
      <p:bldP spid="14" grpId="1" animBg="1"/>
      <p:bldP spid="16" grpId="0" animBg="1"/>
      <p:bldP spid="16" grpId="1" animBg="1"/>
      <p:bldP spid="17" grpId="0" animBg="1"/>
      <p:bldP spid="17" grpId="1"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5100" dirty="0">
                <a:gradFill>
                  <a:gsLst>
                    <a:gs pos="6195">
                      <a:prstClr val="black"/>
                    </a:gs>
                    <a:gs pos="26000">
                      <a:prstClr val="black"/>
                    </a:gs>
                  </a:gsLst>
                  <a:lin ang="5400000" scaled="0"/>
                </a:gradFill>
              </a:rPr>
              <a:t>Microsoft Azure Machine Learning </a:t>
            </a:r>
            <a:br>
              <a:rPr lang="en-US" sz="5100" dirty="0">
                <a:gradFill>
                  <a:gsLst>
                    <a:gs pos="6195">
                      <a:prstClr val="black"/>
                    </a:gs>
                    <a:gs pos="26000">
                      <a:prstClr val="black"/>
                    </a:gs>
                  </a:gsLst>
                  <a:lin ang="5400000" scaled="0"/>
                </a:gradFill>
              </a:rPr>
            </a:br>
            <a:r>
              <a:rPr lang="en-US" sz="3200" dirty="0">
                <a:gradFill>
                  <a:gsLst>
                    <a:gs pos="6195">
                      <a:prstClr val="black"/>
                    </a:gs>
                    <a:gs pos="26000">
                      <a:prstClr val="black"/>
                    </a:gs>
                  </a:gsLst>
                  <a:lin ang="5400000" scaled="0"/>
                </a:gradFill>
              </a:rPr>
              <a:t>Built for a cloud-first, mobile-first world</a:t>
            </a:r>
            <a:endParaRPr lang="en-US" dirty="0"/>
          </a:p>
        </p:txBody>
      </p:sp>
      <p:sp>
        <p:nvSpPr>
          <p:cNvPr id="4" name="Rectangle 3"/>
          <p:cNvSpPr/>
          <p:nvPr/>
        </p:nvSpPr>
        <p:spPr bwMode="auto">
          <a:xfrm>
            <a:off x="415241" y="2419405"/>
            <a:ext cx="2778917" cy="29582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dirty="0">
                <a:solidFill>
                  <a:srgbClr val="FFFFFF"/>
                </a:solidFill>
                <a:latin typeface="Segoe UI Light"/>
                <a:ea typeface="Segoe UI" pitchFamily="34" charset="0"/>
                <a:cs typeface="Segoe UI" pitchFamily="34" charset="0"/>
              </a:rPr>
              <a:t>Fully </a:t>
            </a:r>
            <a:br>
              <a:rPr lang="en-US" sz="3137" dirty="0">
                <a:solidFill>
                  <a:srgbClr val="FFFFFF"/>
                </a:solidFill>
                <a:latin typeface="Segoe UI Light"/>
                <a:ea typeface="Segoe UI" pitchFamily="34" charset="0"/>
                <a:cs typeface="Segoe UI" pitchFamily="34" charset="0"/>
              </a:rPr>
            </a:br>
            <a:r>
              <a:rPr lang="en-US" sz="3137" dirty="0">
                <a:solidFill>
                  <a:srgbClr val="FFFFFF"/>
                </a:solidFill>
                <a:latin typeface="Segoe UI Light"/>
                <a:ea typeface="Segoe UI" pitchFamily="34" charset="0"/>
                <a:cs typeface="Segoe UI" pitchFamily="34" charset="0"/>
              </a:rPr>
              <a:t>managed</a:t>
            </a:r>
          </a:p>
          <a:p>
            <a:pPr defTabSz="914102" fontAlgn="base">
              <a:spcBef>
                <a:spcPts val="588"/>
              </a:spcBef>
              <a:spcAft>
                <a:spcPct val="0"/>
              </a:spcAft>
            </a:pPr>
            <a:endParaRPr lang="en-US" sz="1961" dirty="0">
              <a:solidFill>
                <a:srgbClr val="FFFFFF"/>
              </a:solidFill>
              <a:ea typeface="Segoe UI" pitchFamily="34" charset="0"/>
              <a:cs typeface="Segoe UI" pitchFamily="34" charset="0"/>
            </a:endParaRPr>
          </a:p>
          <a:p>
            <a:pPr defTabSz="914102" fontAlgn="base">
              <a:spcBef>
                <a:spcPts val="588"/>
              </a:spcBef>
              <a:spcAft>
                <a:spcPct val="0"/>
              </a:spcAft>
            </a:pPr>
            <a:endParaRPr lang="en-US" sz="1961" dirty="0">
              <a:solidFill>
                <a:srgbClr val="FFFFFF"/>
              </a:solidFill>
              <a:ea typeface="Segoe UI" pitchFamily="34" charset="0"/>
              <a:cs typeface="Segoe UI" pitchFamily="34" charset="0"/>
            </a:endParaRPr>
          </a:p>
        </p:txBody>
      </p:sp>
      <p:sp>
        <p:nvSpPr>
          <p:cNvPr id="5" name="Rectangle 4"/>
          <p:cNvSpPr/>
          <p:nvPr/>
        </p:nvSpPr>
        <p:spPr bwMode="auto">
          <a:xfrm>
            <a:off x="3194158" y="2419405"/>
            <a:ext cx="2778917" cy="2958202"/>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dirty="0">
                <a:solidFill>
                  <a:srgbClr val="FFFFFF"/>
                </a:solidFill>
                <a:latin typeface="Segoe UI Light"/>
                <a:ea typeface="Segoe UI" pitchFamily="34" charset="0"/>
                <a:cs typeface="Segoe UI" pitchFamily="34" charset="0"/>
              </a:rPr>
              <a:t>Integrated</a:t>
            </a:r>
          </a:p>
        </p:txBody>
      </p:sp>
      <p:sp>
        <p:nvSpPr>
          <p:cNvPr id="6" name="Rectangle 5"/>
          <p:cNvSpPr/>
          <p:nvPr/>
        </p:nvSpPr>
        <p:spPr bwMode="auto">
          <a:xfrm>
            <a:off x="5973074" y="2419405"/>
            <a:ext cx="2936845" cy="295820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039" dirty="0">
                <a:solidFill>
                  <a:srgbClr val="FFFFFF"/>
                </a:solidFill>
                <a:latin typeface="Segoe UI Light"/>
                <a:ea typeface="Segoe UI" pitchFamily="34" charset="0"/>
                <a:cs typeface="Segoe UI" pitchFamily="34" charset="0"/>
              </a:rPr>
              <a:t>Flexible </a:t>
            </a:r>
          </a:p>
        </p:txBody>
      </p:sp>
      <p:sp>
        <p:nvSpPr>
          <p:cNvPr id="7" name="Rectangle 6"/>
          <p:cNvSpPr/>
          <p:nvPr/>
        </p:nvSpPr>
        <p:spPr bwMode="auto">
          <a:xfrm>
            <a:off x="8751992" y="2419405"/>
            <a:ext cx="2778917" cy="295820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dirty="0">
                <a:solidFill>
                  <a:srgbClr val="FFFFFF"/>
                </a:solidFill>
                <a:latin typeface="Segoe UI Light"/>
                <a:ea typeface="Segoe UI" pitchFamily="34" charset="0"/>
                <a:cs typeface="Segoe UI" pitchFamily="34" charset="0"/>
              </a:rPr>
              <a:t>Deploy in minutes</a:t>
            </a:r>
          </a:p>
        </p:txBody>
      </p:sp>
      <p:sp>
        <p:nvSpPr>
          <p:cNvPr id="8" name="Rectangle 7"/>
          <p:cNvSpPr/>
          <p:nvPr/>
        </p:nvSpPr>
        <p:spPr>
          <a:xfrm>
            <a:off x="385852" y="3806004"/>
            <a:ext cx="2607782" cy="1176733"/>
          </a:xfrm>
          <a:prstGeom prst="rect">
            <a:avLst/>
          </a:prstGeom>
        </p:spPr>
        <p:txBody>
          <a:bodyPr wrap="square" lIns="179285">
            <a:spAutoFit/>
          </a:bodyPr>
          <a:lstStyle/>
          <a:p>
            <a:pPr defTabSz="914102" fontAlgn="base">
              <a:spcBef>
                <a:spcPts val="588"/>
              </a:spcBef>
              <a:spcAft>
                <a:spcPct val="0"/>
              </a:spcAft>
            </a:pPr>
            <a:r>
              <a:rPr lang="en-US" sz="1765" dirty="0">
                <a:solidFill>
                  <a:srgbClr val="FFFFFF"/>
                </a:solidFill>
                <a:ea typeface="Segoe UI" pitchFamily="34" charset="0"/>
                <a:cs typeface="Segoe UI" pitchFamily="34" charset="0"/>
              </a:rPr>
              <a:t>No software to install, no hardware </a:t>
            </a:r>
            <a:r>
              <a:rPr lang="en-US" sz="1765" spc="-98" dirty="0">
                <a:solidFill>
                  <a:srgbClr val="FFFFFF"/>
                </a:solidFill>
                <a:ea typeface="Segoe UI" pitchFamily="34" charset="0"/>
                <a:cs typeface="Segoe UI" pitchFamily="34" charset="0"/>
              </a:rPr>
              <a:t>to manage,</a:t>
            </a:r>
            <a:r>
              <a:rPr lang="en-US" sz="1765" dirty="0">
                <a:solidFill>
                  <a:srgbClr val="FFFFFF"/>
                </a:solidFill>
                <a:ea typeface="Segoe UI" pitchFamily="34" charset="0"/>
                <a:cs typeface="Segoe UI" pitchFamily="34" charset="0"/>
              </a:rPr>
              <a:t> all you need is an </a:t>
            </a:r>
            <a:br>
              <a:rPr lang="en-US" sz="1765" dirty="0">
                <a:solidFill>
                  <a:srgbClr val="FFFFFF"/>
                </a:solidFill>
                <a:ea typeface="Segoe UI" pitchFamily="34" charset="0"/>
                <a:cs typeface="Segoe UI" pitchFamily="34" charset="0"/>
              </a:rPr>
            </a:br>
            <a:r>
              <a:rPr lang="en-US" sz="1765" dirty="0">
                <a:solidFill>
                  <a:srgbClr val="FFFFFF"/>
                </a:solidFill>
                <a:ea typeface="Segoe UI" pitchFamily="34" charset="0"/>
                <a:cs typeface="Segoe UI" pitchFamily="34" charset="0"/>
              </a:rPr>
              <a:t>Azure subscription. </a:t>
            </a:r>
          </a:p>
        </p:txBody>
      </p:sp>
      <p:sp>
        <p:nvSpPr>
          <p:cNvPr id="9" name="Rectangle 8"/>
          <p:cNvSpPr/>
          <p:nvPr/>
        </p:nvSpPr>
        <p:spPr>
          <a:xfrm>
            <a:off x="3164767" y="3806003"/>
            <a:ext cx="2777982" cy="1176733"/>
          </a:xfrm>
          <a:prstGeom prst="rect">
            <a:avLst/>
          </a:prstGeom>
        </p:spPr>
        <p:txBody>
          <a:bodyPr wrap="square" lIns="179285">
            <a:spAutoFit/>
          </a:bodyPr>
          <a:lstStyle/>
          <a:p>
            <a:pPr defTabSz="914102" fontAlgn="base">
              <a:spcBef>
                <a:spcPts val="588"/>
              </a:spcBef>
              <a:spcAft>
                <a:spcPct val="0"/>
              </a:spcAft>
            </a:pPr>
            <a:r>
              <a:rPr lang="en-US" sz="1765" dirty="0">
                <a:solidFill>
                  <a:srgbClr val="FFFFFF"/>
                </a:solidFill>
                <a:ea typeface="Segoe UI" pitchFamily="34" charset="0"/>
                <a:cs typeface="Segoe UI" pitchFamily="34" charset="0"/>
              </a:rPr>
              <a:t>Drag, drop and connect interface. Data sources with just a drop down; run across any data. </a:t>
            </a:r>
          </a:p>
        </p:txBody>
      </p:sp>
      <p:sp>
        <p:nvSpPr>
          <p:cNvPr id="10" name="Rectangle 9"/>
          <p:cNvSpPr/>
          <p:nvPr/>
        </p:nvSpPr>
        <p:spPr>
          <a:xfrm>
            <a:off x="5943684" y="3806002"/>
            <a:ext cx="2748591" cy="1448287"/>
          </a:xfrm>
          <a:prstGeom prst="rect">
            <a:avLst/>
          </a:prstGeom>
        </p:spPr>
        <p:txBody>
          <a:bodyPr wrap="square" lIns="179285">
            <a:spAutoFit/>
          </a:bodyPr>
          <a:lstStyle/>
          <a:p>
            <a:pPr defTabSz="914102" fontAlgn="base">
              <a:spcBef>
                <a:spcPts val="588"/>
              </a:spcBef>
              <a:spcAft>
                <a:spcPct val="0"/>
              </a:spcAft>
            </a:pPr>
            <a:r>
              <a:rPr lang="en-US" sz="1765" dirty="0">
                <a:solidFill>
                  <a:srgbClr val="FFFFFF"/>
                </a:solidFill>
                <a:ea typeface="Segoe UI" pitchFamily="34" charset="0"/>
                <a:cs typeface="Segoe UI" pitchFamily="34" charset="0"/>
              </a:rPr>
              <a:t>Built-in collection of best of breed algorithms with no coding required. Drop in custom R or use popular CRAN packages.</a:t>
            </a:r>
          </a:p>
        </p:txBody>
      </p:sp>
      <p:sp>
        <p:nvSpPr>
          <p:cNvPr id="11" name="Rectangle 10"/>
          <p:cNvSpPr/>
          <p:nvPr/>
        </p:nvSpPr>
        <p:spPr>
          <a:xfrm>
            <a:off x="8723537" y="3806002"/>
            <a:ext cx="2607782" cy="1448287"/>
          </a:xfrm>
          <a:prstGeom prst="rect">
            <a:avLst/>
          </a:prstGeom>
        </p:spPr>
        <p:txBody>
          <a:bodyPr wrap="square" lIns="179285">
            <a:spAutoFit/>
          </a:bodyPr>
          <a:lstStyle/>
          <a:p>
            <a:pPr defTabSz="914102" fontAlgn="base">
              <a:spcBef>
                <a:spcPts val="588"/>
              </a:spcBef>
              <a:spcAft>
                <a:spcPct val="0"/>
              </a:spcAft>
            </a:pPr>
            <a:r>
              <a:rPr lang="en-US" sz="1765" dirty="0">
                <a:solidFill>
                  <a:srgbClr val="FFFFFF"/>
                </a:solidFill>
                <a:ea typeface="Segoe UI" pitchFamily="34" charset="0"/>
                <a:cs typeface="Segoe UI" pitchFamily="34" charset="0"/>
              </a:rPr>
              <a:t>Operationalize models  as web services with a single click. </a:t>
            </a:r>
            <a:br>
              <a:rPr lang="en-US" sz="1765" dirty="0">
                <a:solidFill>
                  <a:srgbClr val="FFFFFF"/>
                </a:solidFill>
                <a:ea typeface="Segoe UI" pitchFamily="34" charset="0"/>
                <a:cs typeface="Segoe UI" pitchFamily="34" charset="0"/>
              </a:rPr>
            </a:br>
            <a:r>
              <a:rPr lang="en-US" sz="1765" dirty="0">
                <a:solidFill>
                  <a:srgbClr val="FFFFFF"/>
                </a:solidFill>
                <a:ea typeface="Segoe UI" pitchFamily="34" charset="0"/>
                <a:cs typeface="Segoe UI" pitchFamily="34" charset="0"/>
              </a:rPr>
              <a:t>Monetize in Machine Learning Marketplace.</a:t>
            </a:r>
          </a:p>
        </p:txBody>
      </p:sp>
    </p:spTree>
    <p:extLst>
      <p:ext uri="{BB962C8B-B14F-4D97-AF65-F5344CB8AC3E}">
        <p14:creationId xmlns:p14="http://schemas.microsoft.com/office/powerpoint/2010/main" val="645045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Azure Machine Learning</a:t>
            </a:r>
          </a:p>
        </p:txBody>
      </p:sp>
      <p:grpSp>
        <p:nvGrpSpPr>
          <p:cNvPr id="27" name="Group 26"/>
          <p:cNvGrpSpPr/>
          <p:nvPr/>
        </p:nvGrpSpPr>
        <p:grpSpPr>
          <a:xfrm>
            <a:off x="6353121" y="4376419"/>
            <a:ext cx="3514586" cy="492443"/>
            <a:chOff x="6370637" y="4376419"/>
            <a:chExt cx="3514586" cy="492443"/>
          </a:xfrm>
          <a:solidFill>
            <a:srgbClr val="002060"/>
          </a:solidFill>
        </p:grpSpPr>
        <p:sp>
          <p:nvSpPr>
            <p:cNvPr id="28" name="Right Arrow 27"/>
            <p:cNvSpPr/>
            <p:nvPr/>
          </p:nvSpPr>
          <p:spPr bwMode="auto">
            <a:xfrm>
              <a:off x="6370637" y="4411662"/>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w="0"/>
                <a:effectLst>
                  <a:outerShdw blurRad="38100" dist="25400" dir="5400000" algn="ctr" rotWithShape="0">
                    <a:srgbClr val="6E747A">
                      <a:alpha val="43000"/>
                    </a:srgbClr>
                  </a:outerShdw>
                </a:effectLst>
                <a:uLnTx/>
                <a:uFillTx/>
                <a:latin typeface="Segoe UI"/>
                <a:ea typeface="Segoe UI" pitchFamily="34" charset="0"/>
                <a:cs typeface="Segoe UI" pitchFamily="34" charset="0"/>
              </a:endParaRPr>
            </a:p>
          </p:txBody>
        </p:sp>
        <p:sp>
          <p:nvSpPr>
            <p:cNvPr id="29" name="TextBox 28"/>
            <p:cNvSpPr txBox="1"/>
            <p:nvPr/>
          </p:nvSpPr>
          <p:spPr>
            <a:xfrm>
              <a:off x="7437437" y="4376419"/>
              <a:ext cx="2447786" cy="492443"/>
            </a:xfrm>
            <a:prstGeom prst="rect">
              <a:avLst/>
            </a:prstGeom>
            <a:noFill/>
          </p:spPr>
          <p:txBody>
            <a:bodyPr wrap="none" lIns="0"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effectLst/>
                  <a:uLnTx/>
                  <a:uFillTx/>
                  <a:latin typeface="Segoe UI Light" pitchFamily="34" charset="0"/>
                </a:rPr>
                <a:t>IT Professional</a:t>
              </a:r>
            </a:p>
          </p:txBody>
        </p:sp>
      </p:grpSp>
      <p:grpSp>
        <p:nvGrpSpPr>
          <p:cNvPr id="30" name="Group 29"/>
          <p:cNvGrpSpPr/>
          <p:nvPr/>
        </p:nvGrpSpPr>
        <p:grpSpPr>
          <a:xfrm>
            <a:off x="5608637" y="3344862"/>
            <a:ext cx="3383696" cy="533400"/>
            <a:chOff x="6370637" y="3344862"/>
            <a:chExt cx="3383696" cy="533400"/>
          </a:xfrm>
          <a:solidFill>
            <a:srgbClr val="002060"/>
          </a:solidFill>
        </p:grpSpPr>
        <p:sp>
          <p:nvSpPr>
            <p:cNvPr id="31" name="Right Arrow 30"/>
            <p:cNvSpPr/>
            <p:nvPr/>
          </p:nvSpPr>
          <p:spPr bwMode="auto">
            <a:xfrm>
              <a:off x="6370637" y="3421062"/>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effectLst/>
                <a:uLnTx/>
                <a:uFillTx/>
                <a:latin typeface="Segoe UI"/>
                <a:ea typeface="Segoe UI" pitchFamily="34" charset="0"/>
                <a:cs typeface="Segoe UI" pitchFamily="34" charset="0"/>
              </a:endParaRPr>
            </a:p>
          </p:txBody>
        </p:sp>
        <p:sp>
          <p:nvSpPr>
            <p:cNvPr id="32" name="TextBox 31"/>
            <p:cNvSpPr txBox="1"/>
            <p:nvPr/>
          </p:nvSpPr>
          <p:spPr>
            <a:xfrm>
              <a:off x="7450817" y="3344862"/>
              <a:ext cx="2303516" cy="492443"/>
            </a:xfrm>
            <a:prstGeom prst="rect">
              <a:avLst/>
            </a:prstGeom>
            <a:noFill/>
          </p:spPr>
          <p:txBody>
            <a:bodyPr wrap="none" lIns="0"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effectLst/>
                  <a:uLnTx/>
                  <a:uFillTx/>
                  <a:latin typeface="Segoe UI Light" pitchFamily="34" charset="0"/>
                </a:rPr>
                <a:t>Data Scientist</a:t>
              </a:r>
            </a:p>
          </p:txBody>
        </p:sp>
      </p:grpSp>
      <p:grpSp>
        <p:nvGrpSpPr>
          <p:cNvPr id="33" name="Group 32"/>
          <p:cNvGrpSpPr/>
          <p:nvPr/>
        </p:nvGrpSpPr>
        <p:grpSpPr>
          <a:xfrm>
            <a:off x="4922837" y="2430462"/>
            <a:ext cx="2893369" cy="501939"/>
            <a:chOff x="6370637" y="2430462"/>
            <a:chExt cx="2893369" cy="501939"/>
          </a:xfrm>
          <a:solidFill>
            <a:srgbClr val="002060"/>
          </a:solidFill>
        </p:grpSpPr>
        <p:sp>
          <p:nvSpPr>
            <p:cNvPr id="34" name="Right Arrow 33"/>
            <p:cNvSpPr/>
            <p:nvPr/>
          </p:nvSpPr>
          <p:spPr bwMode="auto">
            <a:xfrm>
              <a:off x="6370637" y="2475201"/>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effectLst/>
                <a:uLnTx/>
                <a:uFillTx/>
                <a:latin typeface="Segoe UI"/>
                <a:ea typeface="Segoe UI" pitchFamily="34" charset="0"/>
                <a:cs typeface="Segoe UI" pitchFamily="34" charset="0"/>
              </a:endParaRPr>
            </a:p>
          </p:txBody>
        </p:sp>
        <p:sp>
          <p:nvSpPr>
            <p:cNvPr id="35" name="TextBox 34"/>
            <p:cNvSpPr txBox="1"/>
            <p:nvPr/>
          </p:nvSpPr>
          <p:spPr>
            <a:xfrm>
              <a:off x="7450817" y="2430462"/>
              <a:ext cx="1813189" cy="492443"/>
            </a:xfrm>
            <a:prstGeom prst="rect">
              <a:avLst/>
            </a:prstGeom>
            <a:noFill/>
          </p:spPr>
          <p:txBody>
            <a:bodyPr wrap="none" lIns="0"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effectLst/>
                  <a:uLnTx/>
                  <a:uFillTx/>
                  <a:latin typeface="Segoe UI Light" pitchFamily="34" charset="0"/>
                </a:rPr>
                <a:t>Best of MS</a:t>
              </a:r>
            </a:p>
          </p:txBody>
        </p:sp>
      </p:grpSp>
      <p:sp>
        <p:nvSpPr>
          <p:cNvPr id="36" name="Right Arrow 35"/>
          <p:cNvSpPr/>
          <p:nvPr/>
        </p:nvSpPr>
        <p:spPr bwMode="auto">
          <a:xfrm>
            <a:off x="7038921" y="5513705"/>
            <a:ext cx="914400" cy="457200"/>
          </a:xfrm>
          <a:prstGeom prst="rightArrow">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effectLst/>
              <a:uLnTx/>
              <a:uFillTx/>
              <a:latin typeface="Segoe UI"/>
              <a:ea typeface="Segoe UI" pitchFamily="34" charset="0"/>
              <a:cs typeface="Segoe UI" pitchFamily="34" charset="0"/>
            </a:endParaRPr>
          </a:p>
        </p:txBody>
      </p:sp>
      <p:sp>
        <p:nvSpPr>
          <p:cNvPr id="37" name="TextBox 36"/>
          <p:cNvSpPr txBox="1"/>
          <p:nvPr/>
        </p:nvSpPr>
        <p:spPr>
          <a:xfrm>
            <a:off x="8105721" y="5478462"/>
            <a:ext cx="3121047" cy="492443"/>
          </a:xfrm>
          <a:prstGeom prst="rect">
            <a:avLst/>
          </a:prstGeom>
          <a:noFill/>
        </p:spPr>
        <p:txBody>
          <a:bodyPr wrap="none" lIns="0" tIns="0" rIns="0" bIns="0" rtlCol="0">
            <a:spAutoFit/>
          </a:bodyPr>
          <a:lstStyle/>
          <a:p>
            <a:pPr defTabSz="932742"/>
            <a:r>
              <a:rPr lang="en-US" sz="3200" dirty="0">
                <a:latin typeface="Segoe UI Light" pitchFamily="34" charset="0"/>
              </a:rPr>
              <a:t>ISVs &amp; Developers</a:t>
            </a:r>
          </a:p>
        </p:txBody>
      </p:sp>
      <p:grpSp>
        <p:nvGrpSpPr>
          <p:cNvPr id="38" name="Group 37"/>
          <p:cNvGrpSpPr/>
          <p:nvPr/>
        </p:nvGrpSpPr>
        <p:grpSpPr>
          <a:xfrm>
            <a:off x="2028557" y="3125080"/>
            <a:ext cx="3530349" cy="989806"/>
            <a:chOff x="1397124" y="923218"/>
            <a:chExt cx="3530349" cy="989806"/>
          </a:xfrm>
        </p:grpSpPr>
        <p:sp>
          <p:nvSpPr>
            <p:cNvPr id="39" name="Trapezoid 38"/>
            <p:cNvSpPr/>
            <p:nvPr/>
          </p:nvSpPr>
          <p:spPr>
            <a:xfrm>
              <a:off x="1397124" y="923218"/>
              <a:ext cx="3530349" cy="989806"/>
            </a:xfrm>
            <a:prstGeom prst="trapezoid">
              <a:avLst>
                <a:gd name="adj" fmla="val 77820"/>
              </a:avLst>
            </a:prstGeom>
            <a:solidFill>
              <a:srgbClr val="002050">
                <a:lumMod val="50000"/>
                <a:lumOff val="50000"/>
              </a:srgbClr>
            </a:solidFill>
            <a:ln w="10795" cap="flat" cmpd="sng" algn="ctr">
              <a:solidFill>
                <a:srgbClr val="FFFFFF">
                  <a:hueOff val="0"/>
                  <a:satOff val="0"/>
                  <a:lumOff val="0"/>
                  <a:alphaOff val="0"/>
                </a:srgbClr>
              </a:solidFill>
              <a:prstDash val="solid"/>
            </a:ln>
            <a:effectLst/>
          </p:spPr>
        </p:sp>
        <p:sp>
          <p:nvSpPr>
            <p:cNvPr id="40" name="Trapezoid 6"/>
            <p:cNvSpPr/>
            <p:nvPr/>
          </p:nvSpPr>
          <p:spPr>
            <a:xfrm>
              <a:off x="2014935" y="923218"/>
              <a:ext cx="2294727" cy="989806"/>
            </a:xfrm>
            <a:prstGeom prst="rect">
              <a:avLst/>
            </a:prstGeom>
            <a:no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Studio</a:t>
              </a:r>
            </a:p>
          </p:txBody>
        </p:sp>
      </p:grpSp>
      <p:grpSp>
        <p:nvGrpSpPr>
          <p:cNvPr id="41" name="Group 40"/>
          <p:cNvGrpSpPr/>
          <p:nvPr/>
        </p:nvGrpSpPr>
        <p:grpSpPr>
          <a:xfrm>
            <a:off x="631433" y="5228328"/>
            <a:ext cx="6324598" cy="1012134"/>
            <a:chOff x="0" y="3051462"/>
            <a:chExt cx="6324598" cy="1012134"/>
          </a:xfrm>
          <a:solidFill>
            <a:srgbClr val="002050">
              <a:lumMod val="90000"/>
              <a:lumOff val="10000"/>
            </a:srgbClr>
          </a:solidFill>
        </p:grpSpPr>
        <p:sp>
          <p:nvSpPr>
            <p:cNvPr id="42" name="Trapezoid 41"/>
            <p:cNvSpPr/>
            <p:nvPr/>
          </p:nvSpPr>
          <p:spPr>
            <a:xfrm>
              <a:off x="0" y="3051462"/>
              <a:ext cx="6324598" cy="1012134"/>
            </a:xfrm>
            <a:prstGeom prst="trapezoid">
              <a:avLst>
                <a:gd name="adj" fmla="val 77820"/>
              </a:avLst>
            </a:prstGeom>
            <a:grpFill/>
            <a:ln w="10795" cap="flat" cmpd="sng" algn="ctr">
              <a:solidFill>
                <a:srgbClr val="FFFFFF">
                  <a:hueOff val="0"/>
                  <a:satOff val="0"/>
                  <a:lumOff val="0"/>
                  <a:alphaOff val="0"/>
                </a:srgbClr>
              </a:solidFill>
              <a:prstDash val="solid"/>
            </a:ln>
            <a:effectLst/>
          </p:spPr>
        </p:sp>
        <p:sp>
          <p:nvSpPr>
            <p:cNvPr id="43" name="Trapezoid 10"/>
            <p:cNvSpPr/>
            <p:nvPr/>
          </p:nvSpPr>
          <p:spPr>
            <a:xfrm>
              <a:off x="1106804" y="3051462"/>
              <a:ext cx="4110989" cy="1012134"/>
            </a:xfrm>
            <a:prstGeom prst="rect">
              <a:avLst/>
            </a:prstGeom>
            <a:grp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APIs</a:t>
              </a:r>
              <a:b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Marketplace</a:t>
              </a:r>
            </a:p>
          </p:txBody>
        </p:sp>
      </p:grpSp>
      <p:grpSp>
        <p:nvGrpSpPr>
          <p:cNvPr id="44" name="Group 43"/>
          <p:cNvGrpSpPr/>
          <p:nvPr/>
        </p:nvGrpSpPr>
        <p:grpSpPr>
          <a:xfrm>
            <a:off x="1297756" y="4114886"/>
            <a:ext cx="4991951" cy="1138438"/>
            <a:chOff x="666323" y="1913024"/>
            <a:chExt cx="4991951" cy="1138438"/>
          </a:xfrm>
          <a:solidFill>
            <a:srgbClr val="0072C6">
              <a:lumMod val="75000"/>
            </a:srgbClr>
          </a:solidFill>
        </p:grpSpPr>
        <p:sp>
          <p:nvSpPr>
            <p:cNvPr id="45" name="Trapezoid 44"/>
            <p:cNvSpPr/>
            <p:nvPr/>
          </p:nvSpPr>
          <p:spPr>
            <a:xfrm>
              <a:off x="666323" y="1913024"/>
              <a:ext cx="4991951" cy="1138438"/>
            </a:xfrm>
            <a:prstGeom prst="trapezoid">
              <a:avLst>
                <a:gd name="adj" fmla="val 77820"/>
              </a:avLst>
            </a:prstGeom>
            <a:grpFill/>
            <a:ln w="10795" cap="flat" cmpd="sng" algn="ctr">
              <a:solidFill>
                <a:srgbClr val="FFFFFF">
                  <a:hueOff val="0"/>
                  <a:satOff val="0"/>
                  <a:lumOff val="0"/>
                  <a:alphaOff val="0"/>
                </a:srgbClr>
              </a:solidFill>
              <a:prstDash val="solid"/>
            </a:ln>
            <a:effectLst/>
          </p:spPr>
        </p:sp>
        <p:sp>
          <p:nvSpPr>
            <p:cNvPr id="46" name="Trapezoid 8"/>
            <p:cNvSpPr/>
            <p:nvPr/>
          </p:nvSpPr>
          <p:spPr>
            <a:xfrm>
              <a:off x="1539915" y="1913024"/>
              <a:ext cx="3244768" cy="1138438"/>
            </a:xfrm>
            <a:prstGeom prst="rect">
              <a:avLst/>
            </a:prstGeom>
            <a:grp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Operationalization</a:t>
              </a:r>
            </a:p>
          </p:txBody>
        </p:sp>
      </p:grpSp>
      <p:sp>
        <p:nvSpPr>
          <p:cNvPr id="47" name="Trapezoid 46"/>
          <p:cNvSpPr/>
          <p:nvPr/>
        </p:nvSpPr>
        <p:spPr>
          <a:xfrm>
            <a:off x="2579400" y="2209119"/>
            <a:ext cx="2428663" cy="923218"/>
          </a:xfrm>
          <a:prstGeom prst="trapezoid">
            <a:avLst>
              <a:gd name="adj" fmla="val 77820"/>
            </a:avLst>
          </a:prstGeom>
          <a:solidFill>
            <a:srgbClr val="002050">
              <a:lumMod val="25000"/>
              <a:lumOff val="75000"/>
            </a:srgbClr>
          </a:solidFill>
          <a:ln w="10795" cap="flat" cmpd="sng" algn="ctr">
            <a:solidFill>
              <a:srgbClr val="FFFFFF">
                <a:hueOff val="0"/>
                <a:satOff val="0"/>
                <a:lumOff val="0"/>
                <a:alphaOff val="0"/>
              </a:srgbClr>
            </a:solidFill>
            <a:prstDash val="solid"/>
          </a:ln>
          <a:effectLst/>
        </p:spPr>
        <p:txBody>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Algorithms</a:t>
            </a:r>
            <a:endParaRPr kumimoji="0" lang="en-US" sz="2000" b="1" i="0" u="none" strike="noStrike" kern="0" cap="none" spc="0" normalizeH="0" baseline="0" noProof="0" dirty="0">
              <a:ln>
                <a:noFill/>
              </a:ln>
              <a:solidFill>
                <a:srgbClr val="FFFFFF"/>
              </a:solidFill>
              <a:effectLst/>
              <a:uLnTx/>
              <a:uFillTx/>
              <a:latin typeface="Segoe UI"/>
              <a:ea typeface="+mn-ea"/>
              <a:cs typeface="+mn-cs"/>
            </a:endParaRPr>
          </a:p>
        </p:txBody>
      </p:sp>
      <p:sp>
        <p:nvSpPr>
          <p:cNvPr id="48" name="Trapezoid 4"/>
          <p:cNvSpPr/>
          <p:nvPr/>
        </p:nvSpPr>
        <p:spPr>
          <a:xfrm>
            <a:off x="2579400" y="2209119"/>
            <a:ext cx="2428663" cy="923218"/>
          </a:xfrm>
          <a:prstGeom prst="rect">
            <a:avLst/>
          </a:prstGeom>
          <a:no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135032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801" y="183847"/>
            <a:ext cx="11654187" cy="644678"/>
          </a:xfrm>
        </p:spPr>
        <p:txBody>
          <a:bodyPr/>
          <a:lstStyle/>
          <a:p>
            <a:r>
              <a:rPr lang="en-US" sz="4000" dirty="0"/>
              <a:t>Azure Machine Learning Ecosystem</a:t>
            </a:r>
          </a:p>
        </p:txBody>
      </p:sp>
      <p:grpSp>
        <p:nvGrpSpPr>
          <p:cNvPr id="4" name="Group 3"/>
          <p:cNvGrpSpPr/>
          <p:nvPr/>
        </p:nvGrpSpPr>
        <p:grpSpPr>
          <a:xfrm>
            <a:off x="3493742" y="2445583"/>
            <a:ext cx="2530154" cy="2078841"/>
            <a:chOff x="279190" y="1202994"/>
            <a:chExt cx="2530513" cy="2079136"/>
          </a:xfrm>
        </p:grpSpPr>
        <p:sp>
          <p:nvSpPr>
            <p:cNvPr id="5" name="Circular Arrow 4"/>
            <p:cNvSpPr/>
            <p:nvPr/>
          </p:nvSpPr>
          <p:spPr>
            <a:xfrm>
              <a:off x="562817" y="1202994"/>
              <a:ext cx="1993655" cy="1993655"/>
            </a:xfrm>
            <a:prstGeom prst="circularArrow">
              <a:avLst>
                <a:gd name="adj1" fmla="val 4668"/>
                <a:gd name="adj2" fmla="val 272909"/>
                <a:gd name="adj3" fmla="val 13466191"/>
                <a:gd name="adj4" fmla="val 17613920"/>
                <a:gd name="adj5" fmla="val 4847"/>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Freeform 5"/>
            <p:cNvSpPr/>
            <p:nvPr/>
          </p:nvSpPr>
          <p:spPr>
            <a:xfrm>
              <a:off x="995045" y="1301019"/>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300">
                  <a:solidFill>
                    <a:srgbClr val="FFFFFF"/>
                  </a:solidFill>
                </a:rPr>
                <a:t>Get/Prepare Data</a:t>
              </a:r>
            </a:p>
          </p:txBody>
        </p:sp>
        <p:sp>
          <p:nvSpPr>
            <p:cNvPr id="7" name="Freeform 6"/>
            <p:cNvSpPr/>
            <p:nvPr/>
          </p:nvSpPr>
          <p:spPr>
            <a:xfrm>
              <a:off x="1710900" y="2016874"/>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300" dirty="0">
                  <a:solidFill>
                    <a:srgbClr val="FFFFFF"/>
                  </a:solidFill>
                </a:rPr>
                <a:t>Build/Edit Experiment</a:t>
              </a:r>
            </a:p>
          </p:txBody>
        </p:sp>
        <p:sp>
          <p:nvSpPr>
            <p:cNvPr id="8" name="Freeform 7"/>
            <p:cNvSpPr/>
            <p:nvPr/>
          </p:nvSpPr>
          <p:spPr>
            <a:xfrm>
              <a:off x="995045" y="2732729"/>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200" dirty="0">
                  <a:solidFill>
                    <a:srgbClr val="FFFFFF"/>
                  </a:solidFill>
                </a:rPr>
                <a:t>Create/Update Model</a:t>
              </a:r>
            </a:p>
          </p:txBody>
        </p:sp>
        <p:sp>
          <p:nvSpPr>
            <p:cNvPr id="9" name="Freeform 8"/>
            <p:cNvSpPr/>
            <p:nvPr/>
          </p:nvSpPr>
          <p:spPr>
            <a:xfrm>
              <a:off x="279190" y="2016874"/>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300" dirty="0">
                  <a:solidFill>
                    <a:srgbClr val="FFFFFF"/>
                  </a:solidFill>
                </a:rPr>
                <a:t>Evaluate Model Results</a:t>
              </a:r>
            </a:p>
          </p:txBody>
        </p:sp>
      </p:grpSp>
      <p:sp>
        <p:nvSpPr>
          <p:cNvPr id="10" name="Right Arrow 9"/>
          <p:cNvSpPr/>
          <p:nvPr/>
        </p:nvSpPr>
        <p:spPr>
          <a:xfrm>
            <a:off x="6098999" y="3416963"/>
            <a:ext cx="557482" cy="289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endParaRPr>
          </a:p>
        </p:txBody>
      </p:sp>
      <p:graphicFrame>
        <p:nvGraphicFramePr>
          <p:cNvPr id="11" name="Diagram 10"/>
          <p:cNvGraphicFramePr/>
          <p:nvPr>
            <p:extLst/>
          </p:nvPr>
        </p:nvGraphicFramePr>
        <p:xfrm>
          <a:off x="7162712" y="2498481"/>
          <a:ext cx="4644023" cy="2174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p:cNvSpPr/>
          <p:nvPr/>
        </p:nvSpPr>
        <p:spPr>
          <a:xfrm>
            <a:off x="3300570" y="2005222"/>
            <a:ext cx="2809708"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13" name="Rectangle 12"/>
          <p:cNvSpPr/>
          <p:nvPr/>
        </p:nvSpPr>
        <p:spPr>
          <a:xfrm>
            <a:off x="6667760" y="2005222"/>
            <a:ext cx="2515404"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14" name="TextBox 13"/>
          <p:cNvSpPr txBox="1"/>
          <p:nvPr/>
        </p:nvSpPr>
        <p:spPr>
          <a:xfrm>
            <a:off x="3812512" y="1977728"/>
            <a:ext cx="1669047" cy="369332"/>
          </a:xfrm>
          <a:prstGeom prst="rect">
            <a:avLst/>
          </a:prstGeom>
          <a:noFill/>
        </p:spPr>
        <p:txBody>
          <a:bodyPr wrap="none" rtlCol="0">
            <a:spAutoFit/>
          </a:bodyPr>
          <a:lstStyle/>
          <a:p>
            <a:pPr defTabSz="914225"/>
            <a:r>
              <a:rPr lang="en-US" dirty="0">
                <a:solidFill>
                  <a:srgbClr val="505050"/>
                </a:solidFill>
              </a:rPr>
              <a:t>Build ML Model</a:t>
            </a:r>
          </a:p>
        </p:txBody>
      </p:sp>
      <p:sp>
        <p:nvSpPr>
          <p:cNvPr id="15" name="TextBox 14"/>
          <p:cNvSpPr txBox="1"/>
          <p:nvPr/>
        </p:nvSpPr>
        <p:spPr>
          <a:xfrm>
            <a:off x="6718492" y="1997420"/>
            <a:ext cx="2309094" cy="369332"/>
          </a:xfrm>
          <a:prstGeom prst="rect">
            <a:avLst/>
          </a:prstGeom>
          <a:noFill/>
        </p:spPr>
        <p:txBody>
          <a:bodyPr wrap="none" rtlCol="0">
            <a:spAutoFit/>
          </a:bodyPr>
          <a:lstStyle/>
          <a:p>
            <a:pPr defTabSz="914225"/>
            <a:r>
              <a:rPr lang="en-US" dirty="0">
                <a:solidFill>
                  <a:srgbClr val="505050"/>
                </a:solidFill>
              </a:rPr>
              <a:t>Deploy as Web Service</a:t>
            </a:r>
          </a:p>
        </p:txBody>
      </p:sp>
      <p:sp>
        <p:nvSpPr>
          <p:cNvPr id="16" name="Right Arrow 15"/>
          <p:cNvSpPr/>
          <p:nvPr/>
        </p:nvSpPr>
        <p:spPr>
          <a:xfrm>
            <a:off x="2754367" y="3389609"/>
            <a:ext cx="557482" cy="289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endParaRPr>
          </a:p>
        </p:txBody>
      </p:sp>
      <p:sp>
        <p:nvSpPr>
          <p:cNvPr id="17" name="Rectangle 16"/>
          <p:cNvSpPr/>
          <p:nvPr/>
        </p:nvSpPr>
        <p:spPr>
          <a:xfrm>
            <a:off x="176573" y="1977728"/>
            <a:ext cx="2572608"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18" name="TextBox 17"/>
          <p:cNvSpPr txBox="1"/>
          <p:nvPr/>
        </p:nvSpPr>
        <p:spPr>
          <a:xfrm>
            <a:off x="402094" y="1977728"/>
            <a:ext cx="2131802" cy="369332"/>
          </a:xfrm>
          <a:prstGeom prst="rect">
            <a:avLst/>
          </a:prstGeom>
          <a:noFill/>
        </p:spPr>
        <p:txBody>
          <a:bodyPr wrap="none" rtlCol="0">
            <a:spAutoFit/>
          </a:bodyPr>
          <a:lstStyle/>
          <a:p>
            <a:pPr defTabSz="914225"/>
            <a:r>
              <a:rPr lang="en-US" dirty="0">
                <a:solidFill>
                  <a:srgbClr val="505050"/>
                </a:solidFill>
              </a:rPr>
              <a:t>Provision Workspace</a:t>
            </a:r>
          </a:p>
        </p:txBody>
      </p:sp>
      <p:graphicFrame>
        <p:nvGraphicFramePr>
          <p:cNvPr id="19" name="Diagram 18"/>
          <p:cNvGraphicFramePr/>
          <p:nvPr>
            <p:extLst/>
          </p:nvPr>
        </p:nvGraphicFramePr>
        <p:xfrm>
          <a:off x="223681" y="2983949"/>
          <a:ext cx="2604247" cy="12440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p:cNvSpPr/>
          <p:nvPr/>
        </p:nvSpPr>
        <p:spPr>
          <a:xfrm>
            <a:off x="9657527" y="1952072"/>
            <a:ext cx="2383992"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21" name="TextBox 20"/>
          <p:cNvSpPr txBox="1"/>
          <p:nvPr/>
        </p:nvSpPr>
        <p:spPr>
          <a:xfrm>
            <a:off x="9909850" y="2021271"/>
            <a:ext cx="1579278" cy="369332"/>
          </a:xfrm>
          <a:prstGeom prst="rect">
            <a:avLst/>
          </a:prstGeom>
          <a:noFill/>
        </p:spPr>
        <p:txBody>
          <a:bodyPr wrap="none" rtlCol="0">
            <a:spAutoFit/>
          </a:bodyPr>
          <a:lstStyle/>
          <a:p>
            <a:pPr defTabSz="914225"/>
            <a:r>
              <a:rPr lang="en-US" dirty="0">
                <a:solidFill>
                  <a:srgbClr val="505050"/>
                </a:solidFill>
              </a:rPr>
              <a:t>Publish an App</a:t>
            </a:r>
          </a:p>
        </p:txBody>
      </p:sp>
      <p:grpSp>
        <p:nvGrpSpPr>
          <p:cNvPr id="25" name="Group 24"/>
          <p:cNvGrpSpPr/>
          <p:nvPr/>
        </p:nvGrpSpPr>
        <p:grpSpPr>
          <a:xfrm>
            <a:off x="10152920" y="3148217"/>
            <a:ext cx="1393206" cy="869670"/>
            <a:chOff x="0" y="720703"/>
            <a:chExt cx="1393404" cy="869794"/>
          </a:xfrm>
        </p:grpSpPr>
        <p:sp>
          <p:nvSpPr>
            <p:cNvPr id="26" name="Rounded Rectangle 25"/>
            <p:cNvSpPr/>
            <p:nvPr/>
          </p:nvSpPr>
          <p:spPr>
            <a:xfrm>
              <a:off x="0" y="720703"/>
              <a:ext cx="1393404" cy="86979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ounded Rectangle 4"/>
            <p:cNvSpPr/>
            <p:nvPr/>
          </p:nvSpPr>
          <p:spPr>
            <a:xfrm>
              <a:off x="42460" y="763163"/>
              <a:ext cx="1308484" cy="7848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52" tIns="60952" rIns="60952" bIns="60952" numCol="1" spcCol="1270" anchor="ctr" anchorCtr="0">
              <a:noAutofit/>
            </a:bodyPr>
            <a:lstStyle/>
            <a:p>
              <a:pPr algn="ctr" defTabSz="711064">
                <a:lnSpc>
                  <a:spcPct val="90000"/>
                </a:lnSpc>
                <a:spcBef>
                  <a:spcPct val="0"/>
                </a:spcBef>
                <a:spcAft>
                  <a:spcPct val="35000"/>
                </a:spcAft>
              </a:pPr>
              <a:r>
                <a:rPr lang="en-US" sz="1600" dirty="0">
                  <a:solidFill>
                    <a:srgbClr val="FFFFFF"/>
                  </a:solidFill>
                </a:rPr>
                <a:t>Azure Data </a:t>
              </a:r>
            </a:p>
            <a:p>
              <a:pPr algn="ctr" defTabSz="711064">
                <a:lnSpc>
                  <a:spcPct val="90000"/>
                </a:lnSpc>
                <a:spcBef>
                  <a:spcPct val="0"/>
                </a:spcBef>
                <a:spcAft>
                  <a:spcPct val="35000"/>
                </a:spcAft>
              </a:pPr>
              <a:r>
                <a:rPr lang="en-US" sz="1600" dirty="0">
                  <a:solidFill>
                    <a:srgbClr val="FFFFFF"/>
                  </a:solidFill>
                </a:rPr>
                <a:t>Marketplace</a:t>
              </a:r>
            </a:p>
          </p:txBody>
        </p:sp>
      </p:grpSp>
      <p:sp>
        <p:nvSpPr>
          <p:cNvPr id="28" name="Right Arrow 27"/>
          <p:cNvSpPr/>
          <p:nvPr/>
        </p:nvSpPr>
        <p:spPr>
          <a:xfrm>
            <a:off x="9183164" y="3416963"/>
            <a:ext cx="500444" cy="289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endParaRPr>
          </a:p>
        </p:txBody>
      </p:sp>
    </p:spTree>
    <p:extLst>
      <p:ext uri="{BB962C8B-B14F-4D97-AF65-F5344CB8AC3E}">
        <p14:creationId xmlns:p14="http://schemas.microsoft.com/office/powerpoint/2010/main" val="10487353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4294967295"/>
          </p:nvPr>
        </p:nvSpPr>
        <p:spPr>
          <a:xfrm>
            <a:off x="267630" y="951658"/>
            <a:ext cx="4483734" cy="5788025"/>
          </a:xfrm>
        </p:spPr>
        <p:txBody>
          <a:bodyPr/>
          <a:lstStyle/>
          <a:p>
            <a:pPr>
              <a:spcBef>
                <a:spcPts val="0"/>
              </a:spcBef>
              <a:spcAft>
                <a:spcPts val="588"/>
              </a:spcAft>
            </a:pPr>
            <a:r>
              <a:rPr lang="en-US" sz="1765" dirty="0">
                <a:solidFill>
                  <a:srgbClr val="505050"/>
                </a:solidFill>
                <a:latin typeface="Segoe UI"/>
              </a:rPr>
              <a:t>Green Score, Wealth Score, Giving Score</a:t>
            </a:r>
          </a:p>
          <a:p>
            <a:pPr>
              <a:spcBef>
                <a:spcPts val="0"/>
              </a:spcBef>
              <a:spcAft>
                <a:spcPts val="588"/>
              </a:spcAft>
            </a:pPr>
            <a:r>
              <a:rPr lang="en-US" sz="1765" dirty="0">
                <a:solidFill>
                  <a:srgbClr val="505050"/>
                </a:solidFill>
                <a:latin typeface="Segoe UI"/>
              </a:rPr>
              <a:t>Frequently Bought Together API</a:t>
            </a:r>
          </a:p>
          <a:p>
            <a:pPr>
              <a:spcBef>
                <a:spcPts val="0"/>
              </a:spcBef>
              <a:spcAft>
                <a:spcPts val="588"/>
              </a:spcAft>
            </a:pPr>
            <a:r>
              <a:rPr lang="en-US" sz="1765" dirty="0">
                <a:solidFill>
                  <a:srgbClr val="505050"/>
                </a:solidFill>
                <a:latin typeface="Segoe UI"/>
              </a:rPr>
              <a:t>Recommendations API</a:t>
            </a:r>
          </a:p>
          <a:p>
            <a:pPr>
              <a:spcBef>
                <a:spcPts val="0"/>
              </a:spcBef>
              <a:spcAft>
                <a:spcPts val="588"/>
              </a:spcAft>
            </a:pPr>
            <a:r>
              <a:rPr lang="en-US" sz="1765" dirty="0">
                <a:solidFill>
                  <a:srgbClr val="505050"/>
                </a:solidFill>
                <a:latin typeface="Segoe UI"/>
              </a:rPr>
              <a:t>Anomaly Detection API</a:t>
            </a:r>
          </a:p>
          <a:p>
            <a:pPr fontAlgn="b">
              <a:spcBef>
                <a:spcPts val="0"/>
              </a:spcBef>
              <a:spcAft>
                <a:spcPts val="588"/>
              </a:spcAft>
            </a:pPr>
            <a:r>
              <a:rPr lang="en-US" sz="1765" dirty="0">
                <a:solidFill>
                  <a:srgbClr val="505050"/>
                </a:solidFill>
                <a:latin typeface="Segoe UI"/>
              </a:rPr>
              <a:t>Lexicon Based Sentiment Analysis</a:t>
            </a:r>
          </a:p>
          <a:p>
            <a:pPr fontAlgn="b">
              <a:spcBef>
                <a:spcPts val="0"/>
              </a:spcBef>
              <a:spcAft>
                <a:spcPts val="588"/>
              </a:spcAft>
            </a:pPr>
            <a:r>
              <a:rPr lang="en-US" sz="1765" dirty="0">
                <a:solidFill>
                  <a:srgbClr val="505050"/>
                </a:solidFill>
                <a:latin typeface="Segoe UI"/>
              </a:rPr>
              <a:t>Forecasting: Exponential Smoothing</a:t>
            </a:r>
          </a:p>
          <a:p>
            <a:pPr fontAlgn="b">
              <a:spcBef>
                <a:spcPts val="0"/>
              </a:spcBef>
              <a:spcAft>
                <a:spcPts val="588"/>
              </a:spcAft>
            </a:pPr>
            <a:r>
              <a:rPr lang="en-US" sz="1765" dirty="0">
                <a:solidFill>
                  <a:srgbClr val="505050"/>
                </a:solidFill>
                <a:latin typeface="Segoe UI"/>
              </a:rPr>
              <a:t>Forecasting: ETS+STL </a:t>
            </a:r>
          </a:p>
          <a:p>
            <a:pPr fontAlgn="b">
              <a:spcBef>
                <a:spcPts val="0"/>
              </a:spcBef>
              <a:spcAft>
                <a:spcPts val="588"/>
              </a:spcAft>
            </a:pPr>
            <a:r>
              <a:rPr lang="en-US" sz="1765" dirty="0">
                <a:solidFill>
                  <a:srgbClr val="505050"/>
                </a:solidFill>
                <a:latin typeface="Segoe UI"/>
              </a:rPr>
              <a:t>Forecasting: </a:t>
            </a:r>
            <a:r>
              <a:rPr lang="en-US" sz="1765" dirty="0" err="1">
                <a:solidFill>
                  <a:srgbClr val="505050"/>
                </a:solidFill>
                <a:latin typeface="Segoe UI"/>
              </a:rPr>
              <a:t>AutoRegressive</a:t>
            </a:r>
            <a:r>
              <a:rPr lang="en-US" sz="1765" dirty="0">
                <a:solidFill>
                  <a:srgbClr val="505050"/>
                </a:solidFill>
                <a:latin typeface="Segoe UI"/>
              </a:rPr>
              <a:t> Integrated </a:t>
            </a:r>
            <a:br>
              <a:rPr lang="en-US" sz="1765" dirty="0">
                <a:solidFill>
                  <a:srgbClr val="505050"/>
                </a:solidFill>
                <a:latin typeface="Segoe UI"/>
              </a:rPr>
            </a:br>
            <a:r>
              <a:rPr lang="en-US" sz="1765" dirty="0">
                <a:solidFill>
                  <a:srgbClr val="505050"/>
                </a:solidFill>
                <a:latin typeface="Segoe UI"/>
              </a:rPr>
              <a:t>Moving Average (ARIMA)</a:t>
            </a:r>
          </a:p>
          <a:p>
            <a:pPr fontAlgn="b">
              <a:spcBef>
                <a:spcPts val="0"/>
              </a:spcBef>
              <a:spcAft>
                <a:spcPts val="588"/>
              </a:spcAft>
            </a:pPr>
            <a:r>
              <a:rPr lang="en-US" sz="1765" dirty="0">
                <a:solidFill>
                  <a:srgbClr val="505050"/>
                </a:solidFill>
                <a:latin typeface="Segoe UI"/>
              </a:rPr>
              <a:t>Binary Classifier API</a:t>
            </a:r>
          </a:p>
          <a:p>
            <a:pPr fontAlgn="b">
              <a:spcBef>
                <a:spcPts val="0"/>
              </a:spcBef>
              <a:spcAft>
                <a:spcPts val="588"/>
              </a:spcAft>
            </a:pPr>
            <a:r>
              <a:rPr lang="en-US" sz="1765" dirty="0">
                <a:solidFill>
                  <a:srgbClr val="505050"/>
                </a:solidFill>
                <a:latin typeface="Segoe UI"/>
              </a:rPr>
              <a:t>Cluster Model API</a:t>
            </a:r>
          </a:p>
          <a:p>
            <a:pPr fontAlgn="b">
              <a:spcBef>
                <a:spcPts val="0"/>
              </a:spcBef>
              <a:spcAft>
                <a:spcPts val="588"/>
              </a:spcAft>
            </a:pPr>
            <a:r>
              <a:rPr lang="en-US" sz="1765" dirty="0">
                <a:solidFill>
                  <a:srgbClr val="505050"/>
                </a:solidFill>
                <a:latin typeface="Segoe UI"/>
              </a:rPr>
              <a:t>Survival Analysis API</a:t>
            </a:r>
          </a:p>
          <a:p>
            <a:pPr fontAlgn="b">
              <a:spcBef>
                <a:spcPts val="0"/>
              </a:spcBef>
              <a:spcAft>
                <a:spcPts val="588"/>
              </a:spcAft>
            </a:pPr>
            <a:r>
              <a:rPr lang="en-US" sz="1765" dirty="0">
                <a:solidFill>
                  <a:srgbClr val="505050"/>
                </a:solidFill>
                <a:latin typeface="Segoe UI"/>
              </a:rPr>
              <a:t>Multivariate Linear Regression API</a:t>
            </a:r>
          </a:p>
          <a:p>
            <a:pPr fontAlgn="b">
              <a:spcBef>
                <a:spcPts val="0"/>
              </a:spcBef>
              <a:spcAft>
                <a:spcPts val="588"/>
              </a:spcAft>
            </a:pPr>
            <a:r>
              <a:rPr lang="en-US" sz="1765" dirty="0">
                <a:solidFill>
                  <a:srgbClr val="505050"/>
                </a:solidFill>
                <a:latin typeface="Segoe UI"/>
              </a:rPr>
              <a:t>Survival Analysis API</a:t>
            </a:r>
          </a:p>
          <a:p>
            <a:pPr fontAlgn="b">
              <a:spcBef>
                <a:spcPts val="0"/>
              </a:spcBef>
              <a:spcAft>
                <a:spcPts val="588"/>
              </a:spcAft>
            </a:pPr>
            <a:r>
              <a:rPr lang="en-US" sz="1765" dirty="0">
                <a:solidFill>
                  <a:srgbClr val="505050"/>
                </a:solidFill>
                <a:latin typeface="Segoe UI"/>
                <a:cs typeface="Segoe UI Semibold" panose="020B0702040204020203" pitchFamily="34" charset="0"/>
              </a:rPr>
              <a:t>Multivariate Linear Regression API</a:t>
            </a:r>
          </a:p>
          <a:p>
            <a:pPr fontAlgn="b">
              <a:spcBef>
                <a:spcPts val="0"/>
              </a:spcBef>
              <a:spcAft>
                <a:spcPts val="588"/>
              </a:spcAft>
            </a:pPr>
            <a:r>
              <a:rPr lang="en-US" sz="1765" dirty="0">
                <a:solidFill>
                  <a:srgbClr val="505050"/>
                </a:solidFill>
                <a:latin typeface="Segoe UI"/>
                <a:cs typeface="Segoe UI Semibold" panose="020B0702040204020203" pitchFamily="34" charset="0"/>
              </a:rPr>
              <a:t>Normal Distribution Quantile Calculator</a:t>
            </a:r>
          </a:p>
          <a:p>
            <a:pPr fontAlgn="b">
              <a:spcBef>
                <a:spcPts val="0"/>
              </a:spcBef>
              <a:spcAft>
                <a:spcPts val="588"/>
              </a:spcAft>
            </a:pPr>
            <a:r>
              <a:rPr lang="en-US" sz="1765" dirty="0">
                <a:solidFill>
                  <a:srgbClr val="505050"/>
                </a:solidFill>
                <a:latin typeface="Segoe UI"/>
                <a:cs typeface="Segoe UI Semibold" panose="020B0702040204020203" pitchFamily="34" charset="0"/>
              </a:rPr>
              <a:t>Binomial Distribution Quantile Calculator</a:t>
            </a:r>
          </a:p>
          <a:p>
            <a:pPr fontAlgn="b">
              <a:spcBef>
                <a:spcPts val="0"/>
              </a:spcBef>
              <a:spcAft>
                <a:spcPts val="588"/>
              </a:spcAft>
            </a:pPr>
            <a:r>
              <a:rPr lang="en-US" sz="1765" dirty="0">
                <a:gradFill>
                  <a:gsLst>
                    <a:gs pos="1250">
                      <a:schemeClr val="accent4"/>
                    </a:gs>
                    <a:gs pos="100000">
                      <a:schemeClr val="accent4"/>
                    </a:gs>
                  </a:gsLst>
                  <a:lin ang="5400000" scaled="0"/>
                </a:gradFill>
                <a:latin typeface="Segoe UI Semibold" panose="020B0702040204020203" pitchFamily="34" charset="0"/>
                <a:cs typeface="Segoe UI Semibold" panose="020B0702040204020203" pitchFamily="34" charset="0"/>
              </a:rPr>
              <a:t>And more on </a:t>
            </a:r>
            <a:r>
              <a:rPr lang="en-US" sz="1765" dirty="0">
                <a:solidFill>
                  <a:srgbClr val="505050"/>
                </a:solidFill>
                <a:latin typeface="Segoe UI Semibold" panose="020B0702040204020203" pitchFamily="34" charset="0"/>
                <a:cs typeface="Segoe UI Semibold" panose="020B0702040204020203" pitchFamily="34" charset="0"/>
              </a:rPr>
              <a:t>datamarket.azure.com</a:t>
            </a:r>
          </a:p>
        </p:txBody>
      </p:sp>
      <p:sp>
        <p:nvSpPr>
          <p:cNvPr id="12" name="Rectangle 11"/>
          <p:cNvSpPr/>
          <p:nvPr/>
        </p:nvSpPr>
        <p:spPr bwMode="auto">
          <a:xfrm>
            <a:off x="4751364" y="487"/>
            <a:ext cx="104712" cy="68570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663737" y="149579"/>
            <a:ext cx="3319178" cy="802079"/>
          </a:xfrm>
          <a:prstGeom prst="rect">
            <a:avLst/>
          </a:prstGeom>
        </p:spPr>
        <p:txBody>
          <a:bodyPr wrap="none">
            <a:spAutoFit/>
          </a:bodyPr>
          <a:lstStyle/>
          <a:p>
            <a:r>
              <a:rPr lang="en-US" sz="4612" dirty="0">
                <a:gradFill>
                  <a:gsLst>
                    <a:gs pos="1250">
                      <a:srgbClr val="FFC000"/>
                    </a:gs>
                    <a:gs pos="100000">
                      <a:srgbClr val="FFC000"/>
                    </a:gs>
                  </a:gsLst>
                  <a:lin ang="5400000" scaled="0"/>
                </a:gradFill>
                <a:latin typeface="Calibri Light" panose="020F0302020204030204"/>
                <a:ea typeface="+mj-ea"/>
                <a:cs typeface="+mj-cs"/>
              </a:rPr>
              <a:t>API examples</a:t>
            </a:r>
            <a:endParaRPr lang="en-US" dirty="0"/>
          </a:p>
        </p:txBody>
      </p:sp>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56077" y="1"/>
            <a:ext cx="7335924" cy="6845300"/>
          </a:xfrm>
          <a:prstGeom prst="rect">
            <a:avLst/>
          </a:prstGeom>
        </p:spPr>
      </p:pic>
      <p:sp>
        <p:nvSpPr>
          <p:cNvPr id="4" name="Rounded Rectangle 3"/>
          <p:cNvSpPr/>
          <p:nvPr/>
        </p:nvSpPr>
        <p:spPr>
          <a:xfrm>
            <a:off x="8953500" y="2476500"/>
            <a:ext cx="2400300" cy="254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1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3" presetClass="path" presetSubtype="0" decel="100000" fill="hold" grpId="1" nodeType="withEffect">
                                  <p:stCondLst>
                                    <p:cond delay="0"/>
                                  </p:stCondLst>
                                  <p:childTnLst>
                                    <p:animMotion origin="layout" path="M 6.25E-7 1.85185E-6 L 0.43268 0.00046 " pathEditMode="relative" rAng="0" ptsTypes="AA">
                                      <p:cBhvr>
                                        <p:cTn id="9" dur="500" spd="-100000" fill="hold"/>
                                        <p:tgtEl>
                                          <p:spTgt spid="9"/>
                                        </p:tgtEl>
                                        <p:attrNameLst>
                                          <p:attrName>ppt_x</p:attrName>
                                          <p:attrName>ppt_y</p:attrName>
                                        </p:attrNameLst>
                                      </p:cBhvr>
                                      <p:rCtr x="2162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3206595" y="1547193"/>
            <a:ext cx="0" cy="497393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28336" y="324579"/>
            <a:ext cx="11648566" cy="927546"/>
          </a:xfrm>
        </p:spPr>
        <p:txBody>
          <a:bodyPr>
            <a:normAutofit fontScale="90000"/>
          </a:bodyPr>
          <a:lstStyle/>
          <a:p>
            <a:pPr fontAlgn="base">
              <a:spcAft>
                <a:spcPts val="588"/>
              </a:spcAft>
            </a:pPr>
            <a:r>
              <a:rPr lang="en-US" sz="5684" dirty="0">
                <a:gradFill>
                  <a:gsLst>
                    <a:gs pos="0">
                      <a:schemeClr val="bg1"/>
                    </a:gs>
                    <a:gs pos="100000">
                      <a:schemeClr val="bg1"/>
                    </a:gs>
                  </a:gsLst>
                  <a:lin ang="5400000" scaled="1"/>
                </a:gradFill>
              </a:rPr>
              <a:t>Azure Machine Learning Service</a:t>
            </a:r>
            <a:br>
              <a:rPr lang="en-US" sz="5684" dirty="0">
                <a:gradFill>
                  <a:gsLst>
                    <a:gs pos="0">
                      <a:schemeClr val="bg1"/>
                    </a:gs>
                    <a:gs pos="100000">
                      <a:schemeClr val="bg1"/>
                    </a:gs>
                  </a:gsLst>
                  <a:lin ang="5400000" scaled="1"/>
                </a:gradFill>
              </a:rPr>
            </a:br>
            <a:r>
              <a:rPr lang="en-US" sz="2157" dirty="0">
                <a:gradFill>
                  <a:gsLst>
                    <a:gs pos="0">
                      <a:schemeClr val="accent4"/>
                    </a:gs>
                    <a:gs pos="100000">
                      <a:schemeClr val="accent4"/>
                    </a:gs>
                  </a:gsLst>
                  <a:lin ang="5400000" scaled="1"/>
                </a:gradFill>
                <a:latin typeface="Segoe UI"/>
                <a:ea typeface="+mn-ea"/>
                <a:cs typeface="+mn-cs"/>
              </a:rPr>
              <a:t>Data -&gt; Predictive model -&gt; Operational web API in minutes</a:t>
            </a:r>
            <a:endParaRPr lang="en-US" sz="5684" dirty="0">
              <a:solidFill>
                <a:schemeClr val="bg1"/>
              </a:solidFill>
            </a:endParaRPr>
          </a:p>
        </p:txBody>
      </p:sp>
      <p:sp>
        <p:nvSpPr>
          <p:cNvPr id="140" name="TextBox 139"/>
          <p:cNvSpPr txBox="1"/>
          <p:nvPr/>
        </p:nvSpPr>
        <p:spPr>
          <a:xfrm>
            <a:off x="208280" y="3953136"/>
            <a:ext cx="2948214" cy="1164539"/>
          </a:xfrm>
          <a:prstGeom prst="rect">
            <a:avLst/>
          </a:prstGeom>
          <a:noFill/>
        </p:spPr>
        <p:txBody>
          <a:bodyPr wrap="none" lIns="179208" tIns="143366" rIns="179208" bIns="143366" rtlCol="0">
            <a:spAutoFit/>
          </a:bodyPr>
          <a:lstStyle/>
          <a:p>
            <a:pPr defTabSz="914225" fontAlgn="base">
              <a:spcBef>
                <a:spcPct val="0"/>
              </a:spcBef>
              <a:spcAft>
                <a:spcPts val="588"/>
              </a:spcAft>
            </a:pPr>
            <a:r>
              <a:rPr lang="en-US" sz="1568"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Blobs and Tables</a:t>
            </a:r>
          </a:p>
          <a:p>
            <a:pPr defTabSz="914225" fontAlgn="base">
              <a:spcBef>
                <a:spcPct val="0"/>
              </a:spcBef>
              <a:spcAft>
                <a:spcPts val="588"/>
              </a:spcAft>
            </a:pPr>
            <a:r>
              <a:rPr lang="en-US" sz="1568"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Hadoop (HDInsight)</a:t>
            </a:r>
          </a:p>
          <a:p>
            <a:pPr defTabSz="914225" fontAlgn="base">
              <a:spcBef>
                <a:spcPct val="0"/>
              </a:spcBef>
              <a:spcAft>
                <a:spcPts val="588"/>
              </a:spcAft>
            </a:pPr>
            <a:r>
              <a:rPr lang="en-US" sz="1568"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Relational DB (Azure SQL DB)</a:t>
            </a:r>
          </a:p>
        </p:txBody>
      </p:sp>
      <p:sp>
        <p:nvSpPr>
          <p:cNvPr id="21" name="Rectangle 20"/>
          <p:cNvSpPr/>
          <p:nvPr/>
        </p:nvSpPr>
        <p:spPr>
          <a:xfrm>
            <a:off x="774852" y="1474334"/>
            <a:ext cx="1404918" cy="609943"/>
          </a:xfrm>
          <a:prstGeom prst="rect">
            <a:avLst/>
          </a:prstGeom>
        </p:spPr>
        <p:txBody>
          <a:bodyPr wrap="square" lIns="179208" tIns="134406" rIns="179208" bIns="134406">
            <a:spAutoFit/>
          </a:bodyPr>
          <a:lstStyle/>
          <a:p>
            <a:pPr algn="ctr" defTabSz="895870"/>
            <a:r>
              <a:rPr lang="en-US" sz="2157" dirty="0">
                <a:gradFill>
                  <a:gsLst>
                    <a:gs pos="0">
                      <a:srgbClr val="FFFFFF"/>
                    </a:gs>
                    <a:gs pos="100000">
                      <a:srgbClr val="FFFFFF"/>
                    </a:gs>
                  </a:gsLst>
                  <a:lin ang="5400000" scaled="1"/>
                </a:gradFill>
                <a:latin typeface="Segoe UI Light"/>
                <a:ea typeface="Calibri" panose="020F0502020204030204" pitchFamily="34" charset="0"/>
              </a:rPr>
              <a:t>Data</a:t>
            </a:r>
          </a:p>
        </p:txBody>
      </p:sp>
      <p:grpSp>
        <p:nvGrpSpPr>
          <p:cNvPr id="38" name="Group 37"/>
          <p:cNvGrpSpPr/>
          <p:nvPr/>
        </p:nvGrpSpPr>
        <p:grpSpPr>
          <a:xfrm>
            <a:off x="10504461" y="2449152"/>
            <a:ext cx="456983" cy="785046"/>
            <a:chOff x="9384608" y="3646196"/>
            <a:chExt cx="466344" cy="801128"/>
          </a:xfrm>
        </p:grpSpPr>
        <p:grpSp>
          <p:nvGrpSpPr>
            <p:cNvPr id="24" name="Group 23"/>
            <p:cNvGrpSpPr/>
            <p:nvPr/>
          </p:nvGrpSpPr>
          <p:grpSpPr>
            <a:xfrm>
              <a:off x="9384608" y="3646196"/>
              <a:ext cx="466344" cy="801128"/>
              <a:chOff x="9384608" y="3646196"/>
              <a:chExt cx="466344" cy="801128"/>
            </a:xfrm>
          </p:grpSpPr>
          <p:sp>
            <p:nvSpPr>
              <p:cNvPr id="95"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bg1"/>
              </a:solidFill>
              <a:ln>
                <a:noFill/>
              </a:ln>
              <a:extLst/>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sp>
            <p:nvSpPr>
              <p:cNvPr id="96" name="Rectangle 11"/>
              <p:cNvSpPr>
                <a:spLocks noChangeArrowheads="1"/>
              </p:cNvSpPr>
              <p:nvPr/>
            </p:nvSpPr>
            <p:spPr bwMode="auto">
              <a:xfrm>
                <a:off x="9430600" y="3692189"/>
                <a:ext cx="374359" cy="629993"/>
              </a:xfrm>
              <a:prstGeom prst="rect">
                <a:avLst/>
              </a:prstGeom>
              <a:solidFill>
                <a:srgbClr val="DC3C00"/>
              </a:solidFill>
              <a:ln>
                <a:noFill/>
              </a:ln>
              <a:extLst/>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grpSp>
            <p:nvGrpSpPr>
              <p:cNvPr id="125" name="Group 124"/>
              <p:cNvGrpSpPr/>
              <p:nvPr/>
            </p:nvGrpSpPr>
            <p:grpSpPr>
              <a:xfrm>
                <a:off x="9484650" y="3817383"/>
                <a:ext cx="268769" cy="458657"/>
                <a:chOff x="10365212" y="5859572"/>
                <a:chExt cx="483110" cy="660040"/>
              </a:xfrm>
              <a:solidFill>
                <a:schemeClr val="bg1"/>
              </a:solidFill>
            </p:grpSpPr>
            <p:sp>
              <p:nvSpPr>
                <p:cNvPr id="126"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sp>
              <p:nvSpPr>
                <p:cNvPr id="128"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sp>
              <p:nvSpPr>
                <p:cNvPr id="169"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sp>
              <p:nvSpPr>
                <p:cNvPr id="170"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grpSp>
        </p:grpSp>
        <p:sp>
          <p:nvSpPr>
            <p:cNvPr id="97"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sp>
          <p:nvSpPr>
            <p:cNvPr id="98"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accent4"/>
            </a:solidFill>
            <a:ln>
              <a:noFill/>
            </a:ln>
            <a:extLst/>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sp>
          <p:nvSpPr>
            <p:cNvPr id="99"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sp>
          <p:nvSpPr>
            <p:cNvPr id="100"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sp>
          <p:nvSpPr>
            <p:cNvPr id="102"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grpSp>
      <p:grpSp>
        <p:nvGrpSpPr>
          <p:cNvPr id="41" name="Group 40"/>
          <p:cNvGrpSpPr/>
          <p:nvPr/>
        </p:nvGrpSpPr>
        <p:grpSpPr>
          <a:xfrm>
            <a:off x="9909827" y="3526130"/>
            <a:ext cx="1675601" cy="856174"/>
            <a:chOff x="9708797" y="4105152"/>
            <a:chExt cx="1709928" cy="873714"/>
          </a:xfrm>
        </p:grpSpPr>
        <p:grpSp>
          <p:nvGrpSpPr>
            <p:cNvPr id="15" name="Group 14"/>
            <p:cNvGrpSpPr/>
            <p:nvPr/>
          </p:nvGrpSpPr>
          <p:grpSpPr>
            <a:xfrm>
              <a:off x="9708797" y="4105152"/>
              <a:ext cx="1709928" cy="873714"/>
              <a:chOff x="13377563" y="2176438"/>
              <a:chExt cx="1709928" cy="873714"/>
            </a:xfrm>
          </p:grpSpPr>
          <p:sp>
            <p:nvSpPr>
              <p:cNvPr id="90"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sp>
            <p:nvSpPr>
              <p:cNvPr id="91"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sp>
            <p:nvSpPr>
              <p:cNvPr id="92"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solidFill>
              <a:ln>
                <a:noFill/>
              </a:ln>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grpSp>
        <p:grpSp>
          <p:nvGrpSpPr>
            <p:cNvPr id="178" name="Group 1031"/>
            <p:cNvGrpSpPr>
              <a:grpSpLocks/>
            </p:cNvGrpSpPr>
            <p:nvPr/>
          </p:nvGrpSpPr>
          <p:grpSpPr bwMode="auto">
            <a:xfrm>
              <a:off x="10118108" y="4299632"/>
              <a:ext cx="923472" cy="460684"/>
              <a:chOff x="4841436" y="5510539"/>
              <a:chExt cx="1049696" cy="523224"/>
            </a:xfrm>
            <a:solidFill>
              <a:schemeClr val="bg1"/>
            </a:solidFill>
          </p:grpSpPr>
          <p:sp>
            <p:nvSpPr>
              <p:cNvPr id="179"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defTabSz="913788">
                  <a:defRPr/>
                </a:pPr>
                <a:endParaRPr lang="en-US" dirty="0">
                  <a:solidFill>
                    <a:srgbClr val="00B0F0"/>
                  </a:solidFill>
                  <a:latin typeface="Segoe UI"/>
                </a:endParaRPr>
              </a:p>
            </p:txBody>
          </p:sp>
          <p:sp>
            <p:nvSpPr>
              <p:cNvPr id="180"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defTabSz="913788">
                  <a:defRPr/>
                </a:pPr>
                <a:endParaRPr lang="en-US" dirty="0">
                  <a:solidFill>
                    <a:srgbClr val="00B0F0"/>
                  </a:solidFill>
                  <a:latin typeface="Segoe UI"/>
                </a:endParaRPr>
              </a:p>
            </p:txBody>
          </p:sp>
          <p:sp>
            <p:nvSpPr>
              <p:cNvPr id="181"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defTabSz="913788">
                  <a:defRPr/>
                </a:pPr>
                <a:endParaRPr lang="en-US" dirty="0">
                  <a:solidFill>
                    <a:srgbClr val="00B0F0"/>
                  </a:solidFill>
                  <a:latin typeface="Segoe UI"/>
                </a:endParaRPr>
              </a:p>
            </p:txBody>
          </p:sp>
          <p:sp>
            <p:nvSpPr>
              <p:cNvPr id="182"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defTabSz="913788">
                  <a:defRPr/>
                </a:pPr>
                <a:endParaRPr lang="en-US" dirty="0">
                  <a:solidFill>
                    <a:srgbClr val="00B0F0"/>
                  </a:solidFill>
                  <a:latin typeface="Segoe UI"/>
                </a:endParaRPr>
              </a:p>
            </p:txBody>
          </p:sp>
          <p:sp>
            <p:nvSpPr>
              <p:cNvPr id="183"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defTabSz="913788">
                  <a:defRPr/>
                </a:pPr>
                <a:endParaRPr lang="en-US" dirty="0">
                  <a:solidFill>
                    <a:srgbClr val="00B0F0"/>
                  </a:solidFill>
                  <a:latin typeface="Segoe UI"/>
                </a:endParaRPr>
              </a:p>
            </p:txBody>
          </p:sp>
          <p:sp>
            <p:nvSpPr>
              <p:cNvPr id="184"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defTabSz="913788">
                  <a:defRPr/>
                </a:pPr>
                <a:endParaRPr lang="en-US" dirty="0">
                  <a:solidFill>
                    <a:srgbClr val="00B0F0"/>
                  </a:solidFill>
                  <a:latin typeface="Segoe UI"/>
                </a:endParaRPr>
              </a:p>
            </p:txBody>
          </p:sp>
          <p:sp>
            <p:nvSpPr>
              <p:cNvPr id="185"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defTabSz="913788">
                  <a:defRPr/>
                </a:pPr>
                <a:endParaRPr lang="en-US" dirty="0">
                  <a:solidFill>
                    <a:srgbClr val="00B0F0"/>
                  </a:solidFill>
                  <a:latin typeface="Segoe UI"/>
                </a:endParaRPr>
              </a:p>
            </p:txBody>
          </p:sp>
          <p:sp>
            <p:nvSpPr>
              <p:cNvPr id="186"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defTabSz="913788">
                  <a:defRPr/>
                </a:pPr>
                <a:endParaRPr lang="en-US" dirty="0">
                  <a:solidFill>
                    <a:srgbClr val="00B0F0"/>
                  </a:solidFill>
                  <a:latin typeface="Segoe UI"/>
                </a:endParaRPr>
              </a:p>
            </p:txBody>
          </p:sp>
          <p:sp>
            <p:nvSpPr>
              <p:cNvPr id="187"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defTabSz="913788">
                  <a:defRPr/>
                </a:pPr>
                <a:endParaRPr lang="en-US" dirty="0">
                  <a:solidFill>
                    <a:srgbClr val="00B0F0"/>
                  </a:solidFill>
                  <a:latin typeface="Segoe UI"/>
                </a:endParaRPr>
              </a:p>
            </p:txBody>
          </p:sp>
          <p:sp>
            <p:nvSpPr>
              <p:cNvPr id="188"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defTabSz="913788">
                  <a:defRPr/>
                </a:pPr>
                <a:endParaRPr lang="en-US" dirty="0">
                  <a:solidFill>
                    <a:srgbClr val="00B0F0"/>
                  </a:solidFill>
                  <a:latin typeface="Segoe UI"/>
                </a:endParaRPr>
              </a:p>
            </p:txBody>
          </p:sp>
          <p:sp>
            <p:nvSpPr>
              <p:cNvPr id="189"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defTabSz="913788">
                  <a:defRPr/>
                </a:pPr>
                <a:endParaRPr lang="en-US" dirty="0">
                  <a:solidFill>
                    <a:srgbClr val="00B0F0"/>
                  </a:solidFill>
                  <a:latin typeface="Segoe UI"/>
                </a:endParaRPr>
              </a:p>
            </p:txBody>
          </p:sp>
        </p:grpSp>
      </p:grpSp>
      <p:grpSp>
        <p:nvGrpSpPr>
          <p:cNvPr id="37" name="Group 36"/>
          <p:cNvGrpSpPr/>
          <p:nvPr/>
        </p:nvGrpSpPr>
        <p:grpSpPr>
          <a:xfrm>
            <a:off x="10226757" y="4690727"/>
            <a:ext cx="1087271" cy="706407"/>
            <a:chOff x="10355354" y="2960609"/>
            <a:chExt cx="1109544" cy="720878"/>
          </a:xfrm>
        </p:grpSpPr>
        <p:grpSp>
          <p:nvGrpSpPr>
            <p:cNvPr id="34" name="Group 33"/>
            <p:cNvGrpSpPr/>
            <p:nvPr/>
          </p:nvGrpSpPr>
          <p:grpSpPr>
            <a:xfrm>
              <a:off x="10355354" y="2960609"/>
              <a:ext cx="1109544" cy="720878"/>
              <a:chOff x="10355354" y="2831936"/>
              <a:chExt cx="1307592" cy="849551"/>
            </a:xfrm>
          </p:grpSpPr>
          <p:sp>
            <p:nvSpPr>
              <p:cNvPr id="103"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sp>
            <p:nvSpPr>
              <p:cNvPr id="104"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DC3C00"/>
              </a:solidFill>
              <a:ln>
                <a:noFill/>
              </a:ln>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grpSp>
        <p:grpSp>
          <p:nvGrpSpPr>
            <p:cNvPr id="271" name="Group 1031"/>
            <p:cNvGrpSpPr>
              <a:grpSpLocks/>
            </p:cNvGrpSpPr>
            <p:nvPr/>
          </p:nvGrpSpPr>
          <p:grpSpPr bwMode="auto">
            <a:xfrm>
              <a:off x="10599291" y="3157951"/>
              <a:ext cx="595154" cy="296900"/>
              <a:chOff x="4841436" y="5510539"/>
              <a:chExt cx="1049696" cy="523224"/>
            </a:xfrm>
            <a:solidFill>
              <a:schemeClr val="bg1"/>
            </a:solidFill>
          </p:grpSpPr>
          <p:sp>
            <p:nvSpPr>
              <p:cNvPr id="272"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defTabSz="913788">
                  <a:defRPr/>
                </a:pPr>
                <a:endParaRPr lang="en-US" dirty="0">
                  <a:solidFill>
                    <a:srgbClr val="00B0F0"/>
                  </a:solidFill>
                  <a:latin typeface="Segoe UI"/>
                </a:endParaRPr>
              </a:p>
            </p:txBody>
          </p:sp>
          <p:sp>
            <p:nvSpPr>
              <p:cNvPr id="273"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defTabSz="913788">
                  <a:defRPr/>
                </a:pPr>
                <a:endParaRPr lang="en-US" dirty="0">
                  <a:solidFill>
                    <a:srgbClr val="00B0F0"/>
                  </a:solidFill>
                  <a:latin typeface="Segoe UI"/>
                </a:endParaRPr>
              </a:p>
            </p:txBody>
          </p:sp>
          <p:sp>
            <p:nvSpPr>
              <p:cNvPr id="274"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defTabSz="913788">
                  <a:defRPr/>
                </a:pPr>
                <a:endParaRPr lang="en-US" dirty="0">
                  <a:solidFill>
                    <a:srgbClr val="00B0F0"/>
                  </a:solidFill>
                  <a:latin typeface="Segoe UI"/>
                </a:endParaRPr>
              </a:p>
            </p:txBody>
          </p:sp>
          <p:sp>
            <p:nvSpPr>
              <p:cNvPr id="275"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defTabSz="913788">
                  <a:defRPr/>
                </a:pPr>
                <a:endParaRPr lang="en-US" dirty="0">
                  <a:solidFill>
                    <a:srgbClr val="00B0F0"/>
                  </a:solidFill>
                  <a:latin typeface="Segoe UI"/>
                </a:endParaRPr>
              </a:p>
            </p:txBody>
          </p:sp>
          <p:sp>
            <p:nvSpPr>
              <p:cNvPr id="276"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defTabSz="913788">
                  <a:defRPr/>
                </a:pPr>
                <a:endParaRPr lang="en-US" dirty="0">
                  <a:solidFill>
                    <a:srgbClr val="00B0F0"/>
                  </a:solidFill>
                  <a:latin typeface="Segoe UI"/>
                </a:endParaRPr>
              </a:p>
            </p:txBody>
          </p:sp>
          <p:sp>
            <p:nvSpPr>
              <p:cNvPr id="277"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defTabSz="913788">
                  <a:defRPr/>
                </a:pPr>
                <a:endParaRPr lang="en-US" dirty="0">
                  <a:solidFill>
                    <a:srgbClr val="00B0F0"/>
                  </a:solidFill>
                  <a:latin typeface="Segoe UI"/>
                </a:endParaRPr>
              </a:p>
            </p:txBody>
          </p:sp>
          <p:sp>
            <p:nvSpPr>
              <p:cNvPr id="278"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defTabSz="913788">
                  <a:defRPr/>
                </a:pPr>
                <a:endParaRPr lang="en-US" dirty="0">
                  <a:solidFill>
                    <a:srgbClr val="00B0F0"/>
                  </a:solidFill>
                  <a:latin typeface="Segoe UI"/>
                </a:endParaRPr>
              </a:p>
            </p:txBody>
          </p:sp>
          <p:sp>
            <p:nvSpPr>
              <p:cNvPr id="279"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defTabSz="913788">
                  <a:defRPr/>
                </a:pPr>
                <a:endParaRPr lang="en-US" dirty="0">
                  <a:solidFill>
                    <a:srgbClr val="00B0F0"/>
                  </a:solidFill>
                  <a:latin typeface="Segoe UI"/>
                </a:endParaRPr>
              </a:p>
            </p:txBody>
          </p:sp>
          <p:sp>
            <p:nvSpPr>
              <p:cNvPr id="280"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defTabSz="913788">
                  <a:defRPr/>
                </a:pPr>
                <a:endParaRPr lang="en-US" dirty="0">
                  <a:solidFill>
                    <a:srgbClr val="00B0F0"/>
                  </a:solidFill>
                  <a:latin typeface="Segoe UI"/>
                </a:endParaRPr>
              </a:p>
            </p:txBody>
          </p:sp>
          <p:sp>
            <p:nvSpPr>
              <p:cNvPr id="281"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defTabSz="913788">
                  <a:defRPr/>
                </a:pPr>
                <a:endParaRPr lang="en-US" dirty="0">
                  <a:solidFill>
                    <a:srgbClr val="00B0F0"/>
                  </a:solidFill>
                  <a:latin typeface="Segoe UI"/>
                </a:endParaRPr>
              </a:p>
            </p:txBody>
          </p:sp>
          <p:sp>
            <p:nvSpPr>
              <p:cNvPr id="282"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defTabSz="913788">
                  <a:defRPr/>
                </a:pPr>
                <a:endParaRPr lang="en-US" dirty="0">
                  <a:solidFill>
                    <a:srgbClr val="00B0F0"/>
                  </a:solidFill>
                  <a:latin typeface="Segoe UI"/>
                </a:endParaRPr>
              </a:p>
            </p:txBody>
          </p:sp>
        </p:grpSp>
      </p:grpSp>
      <p:sp>
        <p:nvSpPr>
          <p:cNvPr id="303" name="Rectangle 302"/>
          <p:cNvSpPr/>
          <p:nvPr/>
        </p:nvSpPr>
        <p:spPr>
          <a:xfrm>
            <a:off x="10149121" y="1488083"/>
            <a:ext cx="1137441" cy="609849"/>
          </a:xfrm>
          <a:prstGeom prst="rect">
            <a:avLst/>
          </a:prstGeom>
        </p:spPr>
        <p:txBody>
          <a:bodyPr wrap="none" lIns="179208" tIns="134406" rIns="179208" bIns="134406">
            <a:spAutoFit/>
          </a:bodyPr>
          <a:lstStyle/>
          <a:p>
            <a:pPr defTabSz="895870"/>
            <a:r>
              <a:rPr lang="en-US" sz="2157" dirty="0">
                <a:gradFill>
                  <a:gsLst>
                    <a:gs pos="0">
                      <a:srgbClr val="FFFFFF"/>
                    </a:gs>
                    <a:gs pos="100000">
                      <a:srgbClr val="FFFFFF"/>
                    </a:gs>
                  </a:gsLst>
                  <a:lin ang="5400000" scaled="1"/>
                </a:gradFill>
                <a:latin typeface="Segoe UI Light"/>
                <a:ea typeface="Calibri" panose="020F0502020204030204" pitchFamily="34" charset="0"/>
              </a:rPr>
              <a:t>Clients</a:t>
            </a:r>
          </a:p>
        </p:txBody>
      </p:sp>
      <p:sp>
        <p:nvSpPr>
          <p:cNvPr id="339" name="Rectangle 338"/>
          <p:cNvSpPr>
            <a:spLocks noChangeAspect="1"/>
          </p:cNvSpPr>
          <p:nvPr/>
        </p:nvSpPr>
        <p:spPr bwMode="auto">
          <a:xfrm>
            <a:off x="6996928" y="3737954"/>
            <a:ext cx="1823876" cy="387717"/>
          </a:xfrm>
          <a:prstGeom prst="rect">
            <a:avLst/>
          </a:prstGeom>
          <a:noFill/>
          <a:ln w="38100" cap="flat" cmpd="sng" algn="ctr">
            <a:noFill/>
            <a:prstDash val="solid"/>
            <a:headEnd type="none" w="med" len="med"/>
            <a:tailEnd type="none" w="med" len="med"/>
          </a:ln>
          <a:effectLst/>
        </p:spPr>
        <p:txBody>
          <a:bodyPr vert="horz" wrap="square" lIns="91384" tIns="89604" rIns="91384" bIns="89604" numCol="1" rtlCol="0" anchor="t" anchorCtr="0" compatLnSpc="1">
            <a:prstTxWarp prst="textNoShape">
              <a:avLst/>
            </a:prstTxWarp>
          </a:bodyPr>
          <a:lstStyle/>
          <a:p>
            <a:pPr algn="ctr" defTabSz="914225" fontAlgn="base">
              <a:lnSpc>
                <a:spcPct val="90000"/>
              </a:lnSpc>
              <a:spcBef>
                <a:spcPct val="0"/>
              </a:spcBef>
              <a:spcAft>
                <a:spcPts val="588"/>
              </a:spcAft>
            </a:pPr>
            <a:r>
              <a:rPr lang="en-US" sz="1173" dirty="0">
                <a:gradFill>
                  <a:gsLst>
                    <a:gs pos="0">
                      <a:srgbClr val="FFFFFF"/>
                    </a:gs>
                    <a:gs pos="100000">
                      <a:srgbClr val="FFFFFF"/>
                    </a:gs>
                  </a:gsLst>
                  <a:lin ang="5400000" scaled="1"/>
                </a:gradFill>
                <a:latin typeface="Segoe UI"/>
              </a:rPr>
              <a:t>Model is now a web service that is callable</a:t>
            </a:r>
          </a:p>
        </p:txBody>
      </p:sp>
      <p:pic>
        <p:nvPicPr>
          <p:cNvPr id="4" name="Picture 3"/>
          <p:cNvPicPr>
            <a:picLocks noChangeAspect="1"/>
          </p:cNvPicPr>
          <p:nvPr/>
        </p:nvPicPr>
        <p:blipFill>
          <a:blip r:embed="rId3"/>
          <a:stretch>
            <a:fillRect/>
          </a:stretch>
        </p:blipFill>
        <p:spPr>
          <a:xfrm>
            <a:off x="579926" y="2441762"/>
            <a:ext cx="2002083" cy="1140588"/>
          </a:xfrm>
          <a:prstGeom prst="rect">
            <a:avLst/>
          </a:prstGeom>
        </p:spPr>
      </p:pic>
      <p:pic>
        <p:nvPicPr>
          <p:cNvPr id="5" name="Picture 4"/>
          <p:cNvPicPr>
            <a:picLocks noChangeAspect="1"/>
          </p:cNvPicPr>
          <p:nvPr/>
        </p:nvPicPr>
        <p:blipFill>
          <a:blip r:embed="rId4"/>
          <a:stretch>
            <a:fillRect/>
          </a:stretch>
        </p:blipFill>
        <p:spPr>
          <a:xfrm>
            <a:off x="6480558" y="2813277"/>
            <a:ext cx="723797" cy="156303"/>
          </a:xfrm>
          <a:prstGeom prst="rect">
            <a:avLst/>
          </a:prstGeom>
        </p:spPr>
      </p:pic>
      <p:pic>
        <p:nvPicPr>
          <p:cNvPr id="11" name="Picture 10"/>
          <p:cNvPicPr>
            <a:picLocks noChangeAspect="1"/>
          </p:cNvPicPr>
          <p:nvPr/>
        </p:nvPicPr>
        <p:blipFill>
          <a:blip r:embed="rId5"/>
          <a:stretch>
            <a:fillRect/>
          </a:stretch>
        </p:blipFill>
        <p:spPr>
          <a:xfrm>
            <a:off x="2564607" y="3156985"/>
            <a:ext cx="723797" cy="156303"/>
          </a:xfrm>
          <a:prstGeom prst="rect">
            <a:avLst/>
          </a:prstGeom>
        </p:spPr>
      </p:pic>
      <p:cxnSp>
        <p:nvCxnSpPr>
          <p:cNvPr id="111" name="Straight Connector 110"/>
          <p:cNvCxnSpPr/>
          <p:nvPr/>
        </p:nvCxnSpPr>
        <p:spPr>
          <a:xfrm>
            <a:off x="9238442" y="1547193"/>
            <a:ext cx="0" cy="497393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898018" y="5036476"/>
            <a:ext cx="2030321" cy="1196808"/>
            <a:chOff x="6508199" y="5380459"/>
            <a:chExt cx="2030609" cy="1196978"/>
          </a:xfrm>
        </p:grpSpPr>
        <p:sp>
          <p:nvSpPr>
            <p:cNvPr id="340" name="Rectangle 339"/>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1384" tIns="89604" rIns="91384" bIns="89604" numCol="1" rtlCol="0" anchor="t" anchorCtr="0" compatLnSpc="1">
              <a:prstTxWarp prst="textNoShape">
                <a:avLst/>
              </a:prstTxWarp>
            </a:bodyPr>
            <a:lstStyle/>
            <a:p>
              <a:pPr algn="ctr" defTabSz="914225" fontAlgn="base">
                <a:lnSpc>
                  <a:spcPct val="90000"/>
                </a:lnSpc>
                <a:spcBef>
                  <a:spcPct val="0"/>
                </a:spcBef>
                <a:spcAft>
                  <a:spcPts val="588"/>
                </a:spcAft>
              </a:pPr>
              <a:r>
                <a:rPr lang="en-US" sz="1173" dirty="0">
                  <a:gradFill>
                    <a:gsLst>
                      <a:gs pos="0">
                        <a:srgbClr val="FFFFFF"/>
                      </a:gs>
                      <a:gs pos="100000">
                        <a:srgbClr val="FFFFFF"/>
                      </a:gs>
                    </a:gsLst>
                    <a:lin ang="5400000" scaled="1"/>
                  </a:gradFill>
                  <a:latin typeface="Segoe UI"/>
                </a:rPr>
                <a:t>Monetize the API through our marketplace</a:t>
              </a:r>
            </a:p>
          </p:txBody>
        </p:sp>
        <p:pic>
          <p:nvPicPr>
            <p:cNvPr id="10" name="Picture 9"/>
            <p:cNvPicPr>
              <a:picLocks noChangeAspect="1"/>
            </p:cNvPicPr>
            <p:nvPr/>
          </p:nvPicPr>
          <p:blipFill>
            <a:blip r:embed="rId6"/>
            <a:stretch>
              <a:fillRect/>
            </a:stretch>
          </p:blipFill>
          <p:spPr>
            <a:xfrm>
              <a:off x="6922450" y="5380459"/>
              <a:ext cx="1210733" cy="722475"/>
            </a:xfrm>
            <a:prstGeom prst="rect">
              <a:avLst/>
            </a:prstGeom>
          </p:spPr>
        </p:pic>
        <p:cxnSp>
          <p:nvCxnSpPr>
            <p:cNvPr id="117" name="Straight Connector 116"/>
            <p:cNvCxnSpPr/>
            <p:nvPr/>
          </p:nvCxnSpPr>
          <p:spPr>
            <a:xfrm>
              <a:off x="6516825" y="6186126"/>
              <a:ext cx="2021983"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7273956" y="2115333"/>
            <a:ext cx="1269819" cy="1546128"/>
            <a:chOff x="6954979" y="2097980"/>
            <a:chExt cx="1270000" cy="1546347"/>
          </a:xfrm>
        </p:grpSpPr>
        <p:sp>
          <p:nvSpPr>
            <p:cNvPr id="19" name="Oval 18"/>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Segoe UI"/>
              </a:endParaRPr>
            </a:p>
          </p:txBody>
        </p:sp>
        <p:grpSp>
          <p:nvGrpSpPr>
            <p:cNvPr id="18" name="Group 17"/>
            <p:cNvGrpSpPr/>
            <p:nvPr/>
          </p:nvGrpSpPr>
          <p:grpSpPr>
            <a:xfrm>
              <a:off x="6954979" y="2453658"/>
              <a:ext cx="1270000" cy="1190669"/>
              <a:chOff x="6444986" y="2494569"/>
              <a:chExt cx="1270000" cy="1190669"/>
            </a:xfrm>
          </p:grpSpPr>
          <p:pic>
            <p:nvPicPr>
              <p:cNvPr id="9" name="Picture 8"/>
              <p:cNvPicPr>
                <a:picLocks noChangeAspect="1"/>
              </p:cNvPicPr>
              <p:nvPr/>
            </p:nvPicPr>
            <p:blipFill>
              <a:blip r:embed="rId7"/>
              <a:stretch>
                <a:fillRect/>
              </a:stretch>
            </p:blipFill>
            <p:spPr>
              <a:xfrm>
                <a:off x="6444986" y="2494569"/>
                <a:ext cx="1270000" cy="1187225"/>
              </a:xfrm>
              <a:prstGeom prst="rect">
                <a:avLst/>
              </a:prstGeom>
            </p:spPr>
          </p:pic>
          <p:sp>
            <p:nvSpPr>
              <p:cNvPr id="120" name="Rectangle 119"/>
              <p:cNvSpPr/>
              <p:nvPr/>
            </p:nvSpPr>
            <p:spPr>
              <a:xfrm>
                <a:off x="6672560" y="3075302"/>
                <a:ext cx="757799" cy="609936"/>
              </a:xfrm>
              <a:prstGeom prst="rect">
                <a:avLst/>
              </a:prstGeom>
            </p:spPr>
            <p:txBody>
              <a:bodyPr wrap="none" lIns="179208" tIns="134406" rIns="179208" bIns="134406">
                <a:spAutoFit/>
              </a:bodyPr>
              <a:lstStyle/>
              <a:p>
                <a:pPr defTabSz="895870"/>
                <a:r>
                  <a:rPr lang="en-US" sz="2157" dirty="0">
                    <a:solidFill>
                      <a:srgbClr val="0070C0"/>
                    </a:solidFill>
                    <a:latin typeface="Segoe UI Light"/>
                    <a:ea typeface="Calibri" panose="020F0502020204030204" pitchFamily="34" charset="0"/>
                  </a:rPr>
                  <a:t>API</a:t>
                </a:r>
              </a:p>
            </p:txBody>
          </p:sp>
        </p:grpSp>
      </p:grpSp>
      <p:pic>
        <p:nvPicPr>
          <p:cNvPr id="122" name="Picture 121"/>
          <p:cNvPicPr>
            <a:picLocks noChangeAspect="1"/>
          </p:cNvPicPr>
          <p:nvPr/>
        </p:nvPicPr>
        <p:blipFill>
          <a:blip r:embed="rId4"/>
          <a:stretch>
            <a:fillRect/>
          </a:stretch>
        </p:blipFill>
        <p:spPr>
          <a:xfrm rot="5400000">
            <a:off x="7546967" y="4485087"/>
            <a:ext cx="723797" cy="156303"/>
          </a:xfrm>
          <a:prstGeom prst="rect">
            <a:avLst/>
          </a:prstGeom>
        </p:spPr>
      </p:pic>
      <p:cxnSp>
        <p:nvCxnSpPr>
          <p:cNvPr id="124" name="Straight Connector 123"/>
          <p:cNvCxnSpPr/>
          <p:nvPr/>
        </p:nvCxnSpPr>
        <p:spPr>
          <a:xfrm>
            <a:off x="6898018" y="3746103"/>
            <a:ext cx="2021696" cy="0"/>
          </a:xfrm>
          <a:prstGeom prst="line">
            <a:avLst/>
          </a:prstGeom>
        </p:spPr>
        <p:style>
          <a:lnRef idx="1">
            <a:schemeClr val="accent1"/>
          </a:lnRef>
          <a:fillRef idx="0">
            <a:schemeClr val="accent1"/>
          </a:fillRef>
          <a:effectRef idx="0">
            <a:schemeClr val="accent1"/>
          </a:effectRef>
          <a:fontRef idx="minor">
            <a:schemeClr val="tx1"/>
          </a:fontRef>
        </p:style>
      </p:cxnSp>
      <p:pic>
        <p:nvPicPr>
          <p:cNvPr id="127" name="Picture 126"/>
          <p:cNvPicPr>
            <a:picLocks noChangeAspect="1"/>
          </p:cNvPicPr>
          <p:nvPr/>
        </p:nvPicPr>
        <p:blipFill>
          <a:blip r:embed="rId4"/>
          <a:stretch>
            <a:fillRect/>
          </a:stretch>
        </p:blipFill>
        <p:spPr>
          <a:xfrm>
            <a:off x="8874374" y="2813277"/>
            <a:ext cx="723797" cy="156303"/>
          </a:xfrm>
          <a:prstGeom prst="rect">
            <a:avLst/>
          </a:prstGeom>
        </p:spPr>
      </p:pic>
      <p:pic>
        <p:nvPicPr>
          <p:cNvPr id="129" name="Picture 128"/>
          <p:cNvPicPr>
            <a:picLocks noChangeAspect="1"/>
          </p:cNvPicPr>
          <p:nvPr/>
        </p:nvPicPr>
        <p:blipFill>
          <a:blip r:embed="rId4"/>
          <a:stretch>
            <a:fillRect/>
          </a:stretch>
        </p:blipFill>
        <p:spPr>
          <a:xfrm>
            <a:off x="8874374" y="5277052"/>
            <a:ext cx="723797" cy="156303"/>
          </a:xfrm>
          <a:prstGeom prst="rect">
            <a:avLst/>
          </a:prstGeom>
        </p:spPr>
      </p:pic>
      <p:grpSp>
        <p:nvGrpSpPr>
          <p:cNvPr id="3" name="Group 4"/>
          <p:cNvGrpSpPr>
            <a:grpSpLocks noChangeAspect="1"/>
          </p:cNvGrpSpPr>
          <p:nvPr/>
        </p:nvGrpSpPr>
        <p:grpSpPr bwMode="auto">
          <a:xfrm>
            <a:off x="3991035" y="2359909"/>
            <a:ext cx="2745985" cy="1765051"/>
            <a:chOff x="2254" y="1703"/>
            <a:chExt cx="1730" cy="1112"/>
          </a:xfrm>
        </p:grpSpPr>
        <p:sp>
          <p:nvSpPr>
            <p:cNvPr id="7"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8"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12"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14"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16"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23"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25"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26"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27"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28"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29"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30"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31"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32"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33"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36"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39"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40"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42"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43"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44"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45"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grpSp>
      <p:sp>
        <p:nvSpPr>
          <p:cNvPr id="221" name="Rectangle 220"/>
          <p:cNvSpPr>
            <a:spLocks noChangeAspect="1"/>
          </p:cNvSpPr>
          <p:nvPr/>
        </p:nvSpPr>
        <p:spPr bwMode="auto">
          <a:xfrm>
            <a:off x="3648071" y="4253544"/>
            <a:ext cx="2745369" cy="800321"/>
          </a:xfrm>
          <a:prstGeom prst="rect">
            <a:avLst/>
          </a:prstGeom>
          <a:noFill/>
          <a:ln w="38100" cap="flat" cmpd="sng" algn="ctr">
            <a:noFill/>
            <a:prstDash val="solid"/>
            <a:headEnd type="none" w="med" len="med"/>
            <a:tailEnd type="none" w="med" len="med"/>
          </a:ln>
          <a:effectLst/>
        </p:spPr>
        <p:txBody>
          <a:bodyPr vert="horz" wrap="square" lIns="91384" tIns="89604" rIns="91384" bIns="89604" numCol="1" rtlCol="0" anchor="t" anchorCtr="0" compatLnSpc="1">
            <a:prstTxWarp prst="textNoShape">
              <a:avLst/>
            </a:prstTxWarp>
          </a:bodyPr>
          <a:lstStyle/>
          <a:p>
            <a:pPr algn="ctr" defTabSz="914225" fontAlgn="base">
              <a:lnSpc>
                <a:spcPct val="90000"/>
              </a:lnSpc>
              <a:spcBef>
                <a:spcPct val="0"/>
              </a:spcBef>
              <a:spcAft>
                <a:spcPts val="588"/>
              </a:spcAft>
            </a:pPr>
            <a:r>
              <a:rPr lang="en-US" sz="1173" dirty="0">
                <a:gradFill>
                  <a:gsLst>
                    <a:gs pos="0">
                      <a:srgbClr val="FFFFFF"/>
                    </a:gs>
                    <a:gs pos="100000">
                      <a:srgbClr val="FFFFFF"/>
                    </a:gs>
                  </a:gsLst>
                  <a:lin ang="5400000" scaled="1"/>
                </a:gradFill>
                <a:latin typeface="Segoe UI"/>
              </a:rPr>
              <a:t>Integrated development environment for Machine Learning </a:t>
            </a:r>
          </a:p>
        </p:txBody>
      </p:sp>
      <p:sp>
        <p:nvSpPr>
          <p:cNvPr id="114" name="Rectangle 113"/>
          <p:cNvSpPr>
            <a:spLocks noChangeAspect="1"/>
          </p:cNvSpPr>
          <p:nvPr/>
        </p:nvSpPr>
        <p:spPr bwMode="auto">
          <a:xfrm>
            <a:off x="3915817" y="3244823"/>
            <a:ext cx="1325019" cy="232598"/>
          </a:xfrm>
          <a:prstGeom prst="rect">
            <a:avLst/>
          </a:prstGeom>
          <a:noFill/>
          <a:ln w="38100" cap="flat" cmpd="sng" algn="ctr">
            <a:noFill/>
            <a:prstDash val="solid"/>
            <a:headEnd type="none" w="med" len="med"/>
            <a:tailEnd type="none" w="med" len="med"/>
          </a:ln>
          <a:effectLst/>
        </p:spPr>
        <p:txBody>
          <a:bodyPr vert="horz" wrap="square" lIns="91384" tIns="89604" rIns="91384" bIns="89604" numCol="1" rtlCol="0" anchor="t" anchorCtr="0" compatLnSpc="1">
            <a:prstTxWarp prst="textNoShape">
              <a:avLst/>
            </a:prstTxWarp>
          </a:bodyPr>
          <a:lstStyle/>
          <a:p>
            <a:pPr algn="ctr" defTabSz="914225" fontAlgn="base">
              <a:lnSpc>
                <a:spcPct val="90000"/>
              </a:lnSpc>
              <a:spcBef>
                <a:spcPct val="0"/>
              </a:spcBef>
              <a:spcAft>
                <a:spcPts val="588"/>
              </a:spcAft>
            </a:pPr>
            <a:r>
              <a:rPr lang="en-US" sz="1000" dirty="0">
                <a:solidFill>
                  <a:srgbClr val="FFFFFF"/>
                </a:solidFill>
                <a:latin typeface="Segoe UI"/>
              </a:rPr>
              <a:t>ML STUDIO</a:t>
            </a:r>
          </a:p>
        </p:txBody>
      </p:sp>
      <p:cxnSp>
        <p:nvCxnSpPr>
          <p:cNvPr id="17" name="Straight Connector 16"/>
          <p:cNvCxnSpPr/>
          <p:nvPr/>
        </p:nvCxnSpPr>
        <p:spPr>
          <a:xfrm>
            <a:off x="3659693" y="4246161"/>
            <a:ext cx="273374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321620"/>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8" name="Title 297"/>
          <p:cNvSpPr>
            <a:spLocks noGrp="1"/>
          </p:cNvSpPr>
          <p:nvPr>
            <p:ph type="title"/>
          </p:nvPr>
        </p:nvSpPr>
        <p:spPr/>
        <p:txBody>
          <a:bodyPr>
            <a:normAutofit fontScale="90000"/>
          </a:bodyPr>
          <a:lstStyle/>
          <a:p>
            <a:r>
              <a:rPr lang="en-US" sz="5200" dirty="0">
                <a:gradFill>
                  <a:gsLst>
                    <a:gs pos="0">
                      <a:srgbClr val="FFFFFF"/>
                    </a:gs>
                    <a:gs pos="100000">
                      <a:srgbClr val="FFFFFF"/>
                    </a:gs>
                  </a:gsLst>
                  <a:lin ang="5400000" scaled="1"/>
                </a:gradFill>
                <a:latin typeface="Segoe UI Light"/>
              </a:rPr>
              <a:t>Azure Machine Learning Service</a:t>
            </a:r>
            <a:br>
              <a:rPr lang="en-US" sz="5200" dirty="0">
                <a:gradFill>
                  <a:gsLst>
                    <a:gs pos="0">
                      <a:srgbClr val="FFFFFF"/>
                    </a:gs>
                    <a:gs pos="100000">
                      <a:srgbClr val="FFFFFF"/>
                    </a:gs>
                  </a:gsLst>
                  <a:lin ang="5400000" scaled="1"/>
                </a:gradFill>
                <a:latin typeface="Segoe UI Light"/>
              </a:rPr>
            </a:br>
            <a:r>
              <a:rPr lang="en-US" sz="2000" dirty="0">
                <a:gradFill>
                  <a:gsLst>
                    <a:gs pos="0">
                      <a:srgbClr val="FFC000"/>
                    </a:gs>
                    <a:gs pos="100000">
                      <a:srgbClr val="FFC000"/>
                    </a:gs>
                  </a:gsLst>
                  <a:lin ang="5400000" scaled="1"/>
                </a:gradFill>
                <a:latin typeface="Segoe UI"/>
              </a:rPr>
              <a:t>Data -&gt; Predictive model -&gt; Operational web API in minutes</a:t>
            </a:r>
            <a:endParaRPr lang="en-US" dirty="0"/>
          </a:p>
        </p:txBody>
      </p:sp>
      <p:cxnSp>
        <p:nvCxnSpPr>
          <p:cNvPr id="299" name="Straight Connector 298"/>
          <p:cNvCxnSpPr/>
          <p:nvPr/>
        </p:nvCxnSpPr>
        <p:spPr>
          <a:xfrm>
            <a:off x="3270893" y="1577721"/>
            <a:ext cx="0" cy="507367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00" name="TextBox 299"/>
          <p:cNvSpPr txBox="1"/>
          <p:nvPr/>
        </p:nvSpPr>
        <p:spPr>
          <a:xfrm>
            <a:off x="212456" y="4031908"/>
            <a:ext cx="3331717" cy="1280223"/>
          </a:xfrm>
          <a:prstGeom prst="rect">
            <a:avLst/>
          </a:prstGeom>
          <a:noFill/>
        </p:spPr>
        <p:txBody>
          <a:bodyPr wrap="none" lIns="182802" tIns="146241" rIns="182802" bIns="146241" rtlCol="0">
            <a:spAutoFit/>
          </a:bodyPr>
          <a:lstStyle/>
          <a:p>
            <a:pPr defTabSz="932597" fontAlgn="base">
              <a:spcBef>
                <a:spcPct val="0"/>
              </a:spcBef>
              <a:spcAft>
                <a:spcPts val="600"/>
              </a:spcAft>
            </a:pPr>
            <a:r>
              <a:rPr lang="en-US" dirty="0">
                <a:latin typeface="Segoe UI" panose="020B0502040204020203" pitchFamily="34" charset="0"/>
                <a:cs typeface="Segoe UI" panose="020B0502040204020203" pitchFamily="34" charset="0"/>
              </a:rPr>
              <a:t>Blobs and Tables</a:t>
            </a:r>
          </a:p>
          <a:p>
            <a:pPr defTabSz="932597" fontAlgn="base">
              <a:spcBef>
                <a:spcPct val="0"/>
              </a:spcBef>
              <a:spcAft>
                <a:spcPts val="600"/>
              </a:spcAft>
            </a:pPr>
            <a:r>
              <a:rPr lang="en-US" dirty="0">
                <a:latin typeface="Segoe UI" panose="020B0502040204020203" pitchFamily="34" charset="0"/>
                <a:cs typeface="Segoe UI" panose="020B0502040204020203" pitchFamily="34" charset="0"/>
              </a:rPr>
              <a:t>Hadoop (HDInsight)</a:t>
            </a:r>
          </a:p>
          <a:p>
            <a:pPr defTabSz="932597" fontAlgn="base">
              <a:spcBef>
                <a:spcPct val="0"/>
              </a:spcBef>
              <a:spcAft>
                <a:spcPts val="600"/>
              </a:spcAft>
            </a:pPr>
            <a:r>
              <a:rPr lang="en-US" dirty="0">
                <a:latin typeface="Segoe UI" panose="020B0502040204020203" pitchFamily="34" charset="0"/>
                <a:cs typeface="Segoe UI" panose="020B0502040204020203" pitchFamily="34" charset="0"/>
              </a:rPr>
              <a:t>Relational DB (Azure SQL DB)</a:t>
            </a:r>
          </a:p>
        </p:txBody>
      </p:sp>
      <p:sp>
        <p:nvSpPr>
          <p:cNvPr id="301" name="Rectangle 300"/>
          <p:cNvSpPr/>
          <p:nvPr/>
        </p:nvSpPr>
        <p:spPr>
          <a:xfrm>
            <a:off x="790389" y="1503401"/>
            <a:ext cx="1433090" cy="622174"/>
          </a:xfrm>
          <a:prstGeom prst="rect">
            <a:avLst/>
          </a:prstGeom>
        </p:spPr>
        <p:txBody>
          <a:bodyPr wrap="square" lIns="182802" tIns="137101" rIns="182802" bIns="137101">
            <a:spAutoFit/>
          </a:bodyPr>
          <a:lstStyle/>
          <a:p>
            <a:pPr algn="ctr" defTabSz="913873"/>
            <a:r>
              <a:rPr lang="en-US" sz="2200" b="1" dirty="0">
                <a:latin typeface="Segoe UI Light"/>
                <a:ea typeface="Calibri" panose="020F0502020204030204" pitchFamily="34" charset="0"/>
              </a:rPr>
              <a:t>Data</a:t>
            </a:r>
          </a:p>
        </p:txBody>
      </p:sp>
      <p:sp>
        <p:nvSpPr>
          <p:cNvPr id="349" name="Rectangle 348"/>
          <p:cNvSpPr/>
          <p:nvPr/>
        </p:nvSpPr>
        <p:spPr>
          <a:xfrm>
            <a:off x="10352631" y="1517425"/>
            <a:ext cx="1160249" cy="622078"/>
          </a:xfrm>
          <a:prstGeom prst="rect">
            <a:avLst/>
          </a:prstGeom>
        </p:spPr>
        <p:txBody>
          <a:bodyPr wrap="none" lIns="182802" tIns="137101" rIns="182802" bIns="137101">
            <a:spAutoFit/>
          </a:bodyPr>
          <a:lstStyle/>
          <a:p>
            <a:pPr defTabSz="913873"/>
            <a:r>
              <a:rPr lang="en-US" sz="2200" b="1" dirty="0">
                <a:latin typeface="Segoe UI Light"/>
                <a:ea typeface="Calibri" panose="020F0502020204030204" pitchFamily="34" charset="0"/>
              </a:rPr>
              <a:t>Clients</a:t>
            </a:r>
          </a:p>
        </p:txBody>
      </p:sp>
      <p:sp>
        <p:nvSpPr>
          <p:cNvPr id="350" name="Rectangle 349"/>
          <p:cNvSpPr>
            <a:spLocks noChangeAspect="1"/>
          </p:cNvSpPr>
          <p:nvPr/>
        </p:nvSpPr>
        <p:spPr bwMode="auto">
          <a:xfrm>
            <a:off x="7137230" y="3812411"/>
            <a:ext cx="1860449" cy="39549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400" dirty="0"/>
              <a:t>Model is now a web service that is callable</a:t>
            </a:r>
          </a:p>
        </p:txBody>
      </p:sp>
      <p:pic>
        <p:nvPicPr>
          <p:cNvPr id="351" name="Picture 35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1554" y="2490227"/>
            <a:ext cx="2042229" cy="1163459"/>
          </a:xfrm>
          <a:prstGeom prst="rect">
            <a:avLst/>
          </a:prstGeom>
        </p:spPr>
      </p:pic>
      <p:pic>
        <p:nvPicPr>
          <p:cNvPr id="352" name="Picture 35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10505" y="2869192"/>
            <a:ext cx="738311" cy="159437"/>
          </a:xfrm>
          <a:prstGeom prst="rect">
            <a:avLst/>
          </a:prstGeom>
        </p:spPr>
      </p:pic>
      <p:pic>
        <p:nvPicPr>
          <p:cNvPr id="353" name="Picture 3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16032" y="3219792"/>
            <a:ext cx="738311" cy="159437"/>
          </a:xfrm>
          <a:prstGeom prst="rect">
            <a:avLst/>
          </a:prstGeom>
        </p:spPr>
      </p:pic>
      <p:cxnSp>
        <p:nvCxnSpPr>
          <p:cNvPr id="354" name="Straight Connector 353"/>
          <p:cNvCxnSpPr/>
          <p:nvPr/>
        </p:nvCxnSpPr>
        <p:spPr>
          <a:xfrm>
            <a:off x="9423691" y="1577721"/>
            <a:ext cx="0" cy="507367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7036337" y="5136970"/>
            <a:ext cx="2071033" cy="1220807"/>
            <a:chOff x="6508199" y="5380459"/>
            <a:chExt cx="2030609" cy="1196978"/>
          </a:xfrm>
        </p:grpSpPr>
        <p:sp>
          <p:nvSpPr>
            <p:cNvPr id="356" name="Rectangle 355"/>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400" dirty="0"/>
                <a:t>Monetize the API through our marketplace</a:t>
              </a:r>
            </a:p>
          </p:txBody>
        </p:sp>
        <p:pic>
          <p:nvPicPr>
            <p:cNvPr id="357" name="Picture 35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922450" y="5380459"/>
              <a:ext cx="1210733" cy="722475"/>
            </a:xfrm>
            <a:prstGeom prst="rect">
              <a:avLst/>
            </a:prstGeom>
          </p:spPr>
        </p:pic>
        <p:cxnSp>
          <p:nvCxnSpPr>
            <p:cNvPr id="358" name="Straight Connector 357"/>
            <p:cNvCxnSpPr/>
            <p:nvPr/>
          </p:nvCxnSpPr>
          <p:spPr>
            <a:xfrm>
              <a:off x="6516825" y="6186126"/>
              <a:ext cx="2021983"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9" name="Group 358"/>
          <p:cNvGrpSpPr/>
          <p:nvPr/>
        </p:nvGrpSpPr>
        <p:grpSpPr>
          <a:xfrm>
            <a:off x="7419813" y="2157253"/>
            <a:ext cx="1295282" cy="1577131"/>
            <a:chOff x="6954979" y="2097980"/>
            <a:chExt cx="1270000" cy="1546347"/>
          </a:xfrm>
        </p:grpSpPr>
        <p:sp>
          <p:nvSpPr>
            <p:cNvPr id="360" name="Oval 359"/>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grpSp>
          <p:nvGrpSpPr>
            <p:cNvPr id="361" name="Group 360"/>
            <p:cNvGrpSpPr/>
            <p:nvPr/>
          </p:nvGrpSpPr>
          <p:grpSpPr>
            <a:xfrm>
              <a:off x="6954979" y="2453658"/>
              <a:ext cx="1270000" cy="1190669"/>
              <a:chOff x="6444986" y="2494569"/>
              <a:chExt cx="1270000" cy="1190669"/>
            </a:xfrm>
          </p:grpSpPr>
          <p:pic>
            <p:nvPicPr>
              <p:cNvPr id="362" name="Picture 36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44986" y="2494569"/>
                <a:ext cx="1270000" cy="1187225"/>
              </a:xfrm>
              <a:prstGeom prst="rect">
                <a:avLst/>
              </a:prstGeom>
            </p:spPr>
          </p:pic>
          <p:sp>
            <p:nvSpPr>
              <p:cNvPr id="363" name="Rectangle 362"/>
              <p:cNvSpPr/>
              <p:nvPr/>
            </p:nvSpPr>
            <p:spPr>
              <a:xfrm>
                <a:off x="6672560" y="3075302"/>
                <a:ext cx="757799" cy="609936"/>
              </a:xfrm>
              <a:prstGeom prst="rect">
                <a:avLst/>
              </a:prstGeom>
            </p:spPr>
            <p:txBody>
              <a:bodyPr wrap="none" lIns="182802" tIns="137101" rIns="182802" bIns="137101">
                <a:spAutoFit/>
              </a:bodyPr>
              <a:lstStyle/>
              <a:p>
                <a:pPr defTabSz="913873"/>
                <a:r>
                  <a:rPr lang="en-US" sz="2200" dirty="0">
                    <a:solidFill>
                      <a:srgbClr val="0070C0"/>
                    </a:solidFill>
                    <a:latin typeface="Segoe UI Light"/>
                    <a:ea typeface="Calibri" panose="020F0502020204030204" pitchFamily="34" charset="0"/>
                  </a:rPr>
                  <a:t>API</a:t>
                </a:r>
              </a:p>
            </p:txBody>
          </p:sp>
        </p:grpSp>
      </p:grpSp>
      <p:pic>
        <p:nvPicPr>
          <p:cNvPr id="364" name="Picture 36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7698298" y="4574525"/>
            <a:ext cx="738311" cy="159437"/>
          </a:xfrm>
          <a:prstGeom prst="rect">
            <a:avLst/>
          </a:prstGeom>
        </p:spPr>
      </p:pic>
      <p:cxnSp>
        <p:nvCxnSpPr>
          <p:cNvPr id="365" name="Straight Connector 364"/>
          <p:cNvCxnSpPr/>
          <p:nvPr/>
        </p:nvCxnSpPr>
        <p:spPr>
          <a:xfrm>
            <a:off x="7036337" y="3820724"/>
            <a:ext cx="2062235" cy="0"/>
          </a:xfrm>
          <a:prstGeom prst="line">
            <a:avLst/>
          </a:prstGeom>
        </p:spPr>
        <p:style>
          <a:lnRef idx="1">
            <a:schemeClr val="accent1"/>
          </a:lnRef>
          <a:fillRef idx="0">
            <a:schemeClr val="accent1"/>
          </a:fillRef>
          <a:effectRef idx="0">
            <a:schemeClr val="accent1"/>
          </a:effectRef>
          <a:fontRef idx="minor">
            <a:schemeClr val="tx1"/>
          </a:fontRef>
        </p:style>
      </p:cxnSp>
      <p:pic>
        <p:nvPicPr>
          <p:cNvPr id="366" name="Picture 36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52322" y="2869192"/>
            <a:ext cx="738311" cy="159437"/>
          </a:xfrm>
          <a:prstGeom prst="rect">
            <a:avLst/>
          </a:prstGeom>
        </p:spPr>
      </p:pic>
      <p:pic>
        <p:nvPicPr>
          <p:cNvPr id="367" name="Picture 36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52322" y="5382371"/>
            <a:ext cx="738311" cy="159437"/>
          </a:xfrm>
          <a:prstGeom prst="rect">
            <a:avLst/>
          </a:prstGeom>
        </p:spPr>
      </p:pic>
      <p:grpSp>
        <p:nvGrpSpPr>
          <p:cNvPr id="368" name="Group 4"/>
          <p:cNvGrpSpPr>
            <a:grpSpLocks noChangeAspect="1"/>
          </p:cNvGrpSpPr>
          <p:nvPr/>
        </p:nvGrpSpPr>
        <p:grpSpPr bwMode="auto">
          <a:xfrm>
            <a:off x="4071063" y="2406733"/>
            <a:ext cx="2801048" cy="1800444"/>
            <a:chOff x="2254" y="1703"/>
            <a:chExt cx="1730" cy="1112"/>
          </a:xfrm>
        </p:grpSpPr>
        <p:sp>
          <p:nvSpPr>
            <p:cNvPr id="369"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0"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1"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2"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3"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4"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5"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6"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7"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8"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9"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0"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1"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2"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3"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4"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5"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6"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7"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8"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9"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90"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grpSp>
      <p:sp>
        <p:nvSpPr>
          <p:cNvPr id="391" name="Rectangle 390"/>
          <p:cNvSpPr>
            <a:spLocks noChangeAspect="1"/>
          </p:cNvSpPr>
          <p:nvPr/>
        </p:nvSpPr>
        <p:spPr bwMode="auto">
          <a:xfrm>
            <a:off x="3721222" y="4338339"/>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600" dirty="0"/>
              <a:t>Integrated development environment for Machine Learning </a:t>
            </a:r>
          </a:p>
        </p:txBody>
      </p:sp>
      <p:sp>
        <p:nvSpPr>
          <p:cNvPr id="392" name="Rectangle 391"/>
          <p:cNvSpPr>
            <a:spLocks noChangeAspect="1"/>
          </p:cNvSpPr>
          <p:nvPr/>
        </p:nvSpPr>
        <p:spPr bwMode="auto">
          <a:xfrm>
            <a:off x="3994337" y="3309392"/>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020" dirty="0">
                <a:solidFill>
                  <a:srgbClr val="FFFFFF"/>
                </a:solidFill>
              </a:rPr>
              <a:t>ML STUDIO</a:t>
            </a:r>
          </a:p>
        </p:txBody>
      </p:sp>
      <p:cxnSp>
        <p:nvCxnSpPr>
          <p:cNvPr id="393" name="Straight Connector 392"/>
          <p:cNvCxnSpPr/>
          <p:nvPr/>
        </p:nvCxnSpPr>
        <p:spPr>
          <a:xfrm>
            <a:off x="3733077" y="4330809"/>
            <a:ext cx="278856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41" name="Group 440"/>
          <p:cNvGrpSpPr/>
          <p:nvPr/>
        </p:nvGrpSpPr>
        <p:grpSpPr>
          <a:xfrm>
            <a:off x="10629662" y="2449498"/>
            <a:ext cx="466146" cy="800788"/>
            <a:chOff x="9384608" y="3646196"/>
            <a:chExt cx="466344" cy="801128"/>
          </a:xfrm>
        </p:grpSpPr>
        <p:grpSp>
          <p:nvGrpSpPr>
            <p:cNvPr id="442" name="Group 441"/>
            <p:cNvGrpSpPr/>
            <p:nvPr/>
          </p:nvGrpSpPr>
          <p:grpSpPr>
            <a:xfrm>
              <a:off x="9384608" y="3646196"/>
              <a:ext cx="466344" cy="801128"/>
              <a:chOff x="9384608" y="3646196"/>
              <a:chExt cx="466344" cy="801128"/>
            </a:xfrm>
          </p:grpSpPr>
          <p:sp>
            <p:nvSpPr>
              <p:cNvPr id="448"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FFFFFF"/>
              </a:solidFill>
              <a:ln>
                <a:noFill/>
              </a:ln>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9" name="Rectangle 11"/>
              <p:cNvSpPr>
                <a:spLocks noChangeArrowheads="1"/>
              </p:cNvSpPr>
              <p:nvPr/>
            </p:nvSpPr>
            <p:spPr bwMode="auto">
              <a:xfrm>
                <a:off x="9430600" y="3692189"/>
                <a:ext cx="374359" cy="629993"/>
              </a:xfrm>
              <a:prstGeom prst="rect">
                <a:avLst/>
              </a:prstGeom>
              <a:solidFill>
                <a:srgbClr val="DC3C00"/>
              </a:solidFill>
              <a:ln>
                <a:noFill/>
              </a:ln>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nvGrpSpPr>
              <p:cNvPr id="450" name="Group 449"/>
              <p:cNvGrpSpPr/>
              <p:nvPr/>
            </p:nvGrpSpPr>
            <p:grpSpPr>
              <a:xfrm>
                <a:off x="9484650" y="3817383"/>
                <a:ext cx="268769" cy="458657"/>
                <a:chOff x="10365212" y="5859572"/>
                <a:chExt cx="483110" cy="660040"/>
              </a:xfrm>
              <a:solidFill>
                <a:srgbClr val="FFFFFF"/>
              </a:solidFill>
            </p:grpSpPr>
            <p:sp>
              <p:nvSpPr>
                <p:cNvPr id="451"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52"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53"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54"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grpSp>
        <p:sp>
          <p:nvSpPr>
            <p:cNvPr id="443"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4"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C000"/>
            </a:solidFill>
            <a:ln>
              <a:noFill/>
            </a:ln>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5"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6"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7"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grpSp>
        <p:nvGrpSpPr>
          <p:cNvPr id="455" name="Group 454"/>
          <p:cNvGrpSpPr/>
          <p:nvPr/>
        </p:nvGrpSpPr>
        <p:grpSpPr>
          <a:xfrm>
            <a:off x="10023104" y="3548072"/>
            <a:ext cx="1709200" cy="873342"/>
            <a:chOff x="9708797" y="4105152"/>
            <a:chExt cx="1709928" cy="873714"/>
          </a:xfrm>
        </p:grpSpPr>
        <p:grpSp>
          <p:nvGrpSpPr>
            <p:cNvPr id="456" name="Group 455"/>
            <p:cNvGrpSpPr/>
            <p:nvPr/>
          </p:nvGrpSpPr>
          <p:grpSpPr>
            <a:xfrm>
              <a:off x="9708797" y="4105152"/>
              <a:ext cx="1709928" cy="873714"/>
              <a:chOff x="13377563" y="2176438"/>
              <a:chExt cx="1709928" cy="873714"/>
            </a:xfrm>
          </p:grpSpPr>
          <p:sp>
            <p:nvSpPr>
              <p:cNvPr id="469"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70"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rgbClr val="FFFFFF"/>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71"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grpSp>
          <p:nvGrpSpPr>
            <p:cNvPr id="457" name="Group 1031"/>
            <p:cNvGrpSpPr>
              <a:grpSpLocks/>
            </p:cNvGrpSpPr>
            <p:nvPr/>
          </p:nvGrpSpPr>
          <p:grpSpPr bwMode="auto">
            <a:xfrm>
              <a:off x="10118108" y="4299632"/>
              <a:ext cx="923472" cy="460684"/>
              <a:chOff x="4841436" y="5510539"/>
              <a:chExt cx="1049696" cy="523224"/>
            </a:xfrm>
            <a:solidFill>
              <a:srgbClr val="FFFFFF"/>
            </a:solidFill>
          </p:grpSpPr>
          <p:sp>
            <p:nvSpPr>
              <p:cNvPr id="458"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59"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0"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1"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2"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3"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4"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5"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6"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7"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8"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grpSp>
      </p:grpSp>
      <p:grpSp>
        <p:nvGrpSpPr>
          <p:cNvPr id="472" name="Group 471"/>
          <p:cNvGrpSpPr/>
          <p:nvPr/>
        </p:nvGrpSpPr>
        <p:grpSpPr>
          <a:xfrm>
            <a:off x="10346389" y="4736021"/>
            <a:ext cx="1109073" cy="720572"/>
            <a:chOff x="10355354" y="2960609"/>
            <a:chExt cx="1109544" cy="720878"/>
          </a:xfrm>
        </p:grpSpPr>
        <p:grpSp>
          <p:nvGrpSpPr>
            <p:cNvPr id="473" name="Group 472"/>
            <p:cNvGrpSpPr/>
            <p:nvPr/>
          </p:nvGrpSpPr>
          <p:grpSpPr>
            <a:xfrm>
              <a:off x="10355354" y="2960609"/>
              <a:ext cx="1109544" cy="720878"/>
              <a:chOff x="10355354" y="2831936"/>
              <a:chExt cx="1307592" cy="849551"/>
            </a:xfrm>
          </p:grpSpPr>
          <p:sp>
            <p:nvSpPr>
              <p:cNvPr id="486"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rgbClr val="FFFFFF"/>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87"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grpSp>
          <p:nvGrpSpPr>
            <p:cNvPr id="474" name="Group 1031"/>
            <p:cNvGrpSpPr>
              <a:grpSpLocks/>
            </p:cNvGrpSpPr>
            <p:nvPr/>
          </p:nvGrpSpPr>
          <p:grpSpPr bwMode="auto">
            <a:xfrm>
              <a:off x="10599291" y="3157951"/>
              <a:ext cx="595154" cy="296900"/>
              <a:chOff x="4841436" y="5510539"/>
              <a:chExt cx="1049696" cy="523224"/>
            </a:xfrm>
            <a:solidFill>
              <a:srgbClr val="FFFFFF"/>
            </a:solidFill>
          </p:grpSpPr>
          <p:sp>
            <p:nvSpPr>
              <p:cNvPr id="475"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76"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77"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78"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79"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0"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1"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2"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3"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4"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5"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grpSp>
      </p:grpSp>
    </p:spTree>
    <p:extLst>
      <p:ext uri="{BB962C8B-B14F-4D97-AF65-F5344CB8AC3E}">
        <p14:creationId xmlns:p14="http://schemas.microsoft.com/office/powerpoint/2010/main" val="918782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69240" y="342794"/>
            <a:ext cx="11734610" cy="957464"/>
          </a:xfrm>
        </p:spPr>
        <p:txBody>
          <a:bodyPr>
            <a:normAutofit fontScale="90000"/>
          </a:bodyPr>
          <a:lstStyle/>
          <a:p>
            <a:r>
              <a:rPr lang="en-US" dirty="0">
                <a:solidFill>
                  <a:schemeClr val="accent1"/>
                </a:solidFill>
              </a:rPr>
              <a:t>Model Your Way: </a:t>
            </a:r>
            <a:r>
              <a:rPr lang="en-US" dirty="0">
                <a:solidFill>
                  <a:schemeClr val="tx1"/>
                </a:solidFill>
              </a:rPr>
              <a:t>Open source/our source</a:t>
            </a:r>
          </a:p>
        </p:txBody>
      </p:sp>
      <p:sp>
        <p:nvSpPr>
          <p:cNvPr id="5" name="Text Placeholder 4"/>
          <p:cNvSpPr>
            <a:spLocks noGrp="1"/>
          </p:cNvSpPr>
          <p:nvPr>
            <p:ph type="body" sz="quarter" idx="10"/>
          </p:nvPr>
        </p:nvSpPr>
        <p:spPr>
          <a:xfrm>
            <a:off x="269241" y="1189494"/>
            <a:ext cx="5378548" cy="6406152"/>
          </a:xfrm>
        </p:spPr>
        <p:txBody>
          <a:bodyPr/>
          <a:lstStyle/>
          <a:p>
            <a:pPr marL="0" indent="0">
              <a:buNone/>
            </a:pPr>
            <a:r>
              <a:rPr lang="en-US" dirty="0">
                <a:solidFill>
                  <a:schemeClr val="bg1"/>
                </a:solidFill>
              </a:rPr>
              <a:t>Script with R, SQLite or Python </a:t>
            </a:r>
          </a:p>
          <a:p>
            <a:pPr marL="0" lvl="2" indent="0">
              <a:buNone/>
            </a:pPr>
            <a:r>
              <a:rPr lang="en-US" dirty="0"/>
              <a:t>CPython 2.7 support from inside AML Studio</a:t>
            </a:r>
          </a:p>
          <a:p>
            <a:pPr marL="0" lvl="2" indent="0">
              <a:buNone/>
            </a:pPr>
            <a:r>
              <a:rPr lang="en-US" dirty="0"/>
              <a:t>numpy/scipy/panda/scikit-learn/etc. </a:t>
            </a:r>
          </a:p>
          <a:p>
            <a:pPr marL="0" lvl="2" indent="0">
              <a:buNone/>
            </a:pPr>
            <a:r>
              <a:rPr lang="en-US" dirty="0"/>
              <a:t>Anaconda distro pre-installed</a:t>
            </a:r>
          </a:p>
          <a:p>
            <a:pPr marL="0" lvl="2" indent="0">
              <a:buNone/>
            </a:pPr>
            <a:endParaRPr lang="en-US" dirty="0"/>
          </a:p>
          <a:p>
            <a:pPr marL="0" lvl="2" indent="0">
              <a:buNone/>
            </a:pPr>
            <a:endParaRPr lang="en-US" dirty="0"/>
          </a:p>
          <a:p>
            <a:pPr marL="0" lvl="2" indent="0">
              <a:buNone/>
            </a:pPr>
            <a:endParaRPr lang="en-US" dirty="0"/>
          </a:p>
          <a:p>
            <a:pPr marL="0" lvl="2" indent="0">
              <a:buNone/>
            </a:pPr>
            <a:endParaRPr lang="en-US" dirty="0"/>
          </a:p>
          <a:p>
            <a:pPr marL="0" lvl="2" indent="0">
              <a:buNone/>
            </a:pPr>
            <a:endParaRPr lang="en-US" dirty="0"/>
          </a:p>
          <a:p>
            <a:pPr marL="0" lvl="2" indent="0">
              <a:buNone/>
            </a:pPr>
            <a:br>
              <a:rPr lang="en-US" sz="3137" dirty="0">
                <a:solidFill>
                  <a:schemeClr val="accent1"/>
                </a:solidFill>
                <a:latin typeface="+mj-lt"/>
              </a:rPr>
            </a:br>
            <a:r>
              <a:rPr lang="en-US" sz="3137" dirty="0">
                <a:solidFill>
                  <a:schemeClr val="accent1"/>
                </a:solidFill>
                <a:latin typeface="+mj-lt"/>
              </a:rPr>
              <a:t>Python client library </a:t>
            </a:r>
          </a:p>
          <a:p>
            <a:pPr marL="0" lvl="2" indent="0">
              <a:buNone/>
            </a:pPr>
            <a:r>
              <a:rPr lang="en-US" dirty="0"/>
              <a:t>Analyze data using Python and its libraries</a:t>
            </a:r>
          </a:p>
          <a:p>
            <a:pPr marL="0" lvl="2" indent="0">
              <a:buNone/>
            </a:pPr>
            <a:r>
              <a:rPr lang="en-US" dirty="0"/>
              <a:t>Use IPython, PTVS, Eclipse to edit/debug</a:t>
            </a:r>
          </a:p>
          <a:p>
            <a:pPr marL="0" indent="0">
              <a:buNone/>
            </a:pPr>
            <a:endParaRPr lang="en-US" dirty="0"/>
          </a:p>
          <a:p>
            <a:pPr marL="0" indent="0">
              <a:buNone/>
            </a:pPr>
            <a:endParaRPr lang="en-US" dirty="0"/>
          </a:p>
        </p:txBody>
      </p:sp>
      <p:sp>
        <p:nvSpPr>
          <p:cNvPr id="7" name="Text Placeholder 6"/>
          <p:cNvSpPr>
            <a:spLocks noGrp="1"/>
          </p:cNvSpPr>
          <p:nvPr>
            <p:ph type="body" sz="quarter" idx="11"/>
          </p:nvPr>
        </p:nvSpPr>
        <p:spPr>
          <a:xfrm>
            <a:off x="6544215" y="1189494"/>
            <a:ext cx="5378548" cy="2205155"/>
          </a:xfrm>
        </p:spPr>
        <p:txBody>
          <a:bodyPr/>
          <a:lstStyle/>
          <a:p>
            <a:pPr marL="0" indent="0">
              <a:buNone/>
            </a:pPr>
            <a:r>
              <a:rPr lang="en-US" dirty="0">
                <a:solidFill>
                  <a:schemeClr val="bg1"/>
                </a:solidFill>
              </a:rPr>
              <a:t>Big learning with counts</a:t>
            </a:r>
          </a:p>
          <a:p>
            <a:pPr marL="0" lvl="2" indent="0">
              <a:buNone/>
            </a:pPr>
            <a:r>
              <a:rPr lang="en-US" dirty="0"/>
              <a:t>TB scale datasets </a:t>
            </a:r>
          </a:p>
          <a:p>
            <a:pPr marL="0" lvl="2" indent="0">
              <a:buNone/>
            </a:pPr>
            <a:r>
              <a:rPr lang="en-US" dirty="0"/>
              <a:t>Modular: tune/monitor/replace in isolation</a:t>
            </a:r>
          </a:p>
          <a:p>
            <a:pPr marL="0" lvl="2" indent="0">
              <a:buNone/>
            </a:pPr>
            <a:r>
              <a:rPr lang="en-US" dirty="0"/>
              <a:t>Monitorable and debuggable </a:t>
            </a:r>
          </a:p>
          <a:p>
            <a:pPr marL="0" lvl="2" indent="0">
              <a:buNone/>
            </a:pPr>
            <a:endParaRPr lang="en-US" dirty="0"/>
          </a:p>
          <a:p>
            <a:pPr marL="0" lvl="2" indent="0">
              <a:buNone/>
            </a:pPr>
            <a:endParaRPr lang="en-US" dirty="0"/>
          </a:p>
        </p:txBody>
      </p:sp>
      <p:pic>
        <p:nvPicPr>
          <p:cNvPr id="1027" name="Picture 2" descr="image002"/>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88104" y="3196204"/>
            <a:ext cx="5140820" cy="17729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p:cNvPicPr/>
          <p:nvPr/>
        </p:nvPicPr>
        <p:blipFill>
          <a:blip r:embed="rId4"/>
          <a:stretch>
            <a:fillRect/>
          </a:stretch>
        </p:blipFill>
        <p:spPr>
          <a:xfrm>
            <a:off x="6666894" y="2898152"/>
            <a:ext cx="4899477" cy="3191847"/>
          </a:xfrm>
          <a:prstGeom prst="rect">
            <a:avLst/>
          </a:prstGeom>
        </p:spPr>
      </p:pic>
    </p:spTree>
    <p:extLst>
      <p:ext uri="{BB962C8B-B14F-4D97-AF65-F5344CB8AC3E}">
        <p14:creationId xmlns:p14="http://schemas.microsoft.com/office/powerpoint/2010/main" val="19835625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 ?</a:t>
            </a:r>
          </a:p>
        </p:txBody>
      </p:sp>
      <p:sp>
        <p:nvSpPr>
          <p:cNvPr id="3" name="Content Placeholder 2"/>
          <p:cNvSpPr>
            <a:spLocks noGrp="1"/>
          </p:cNvSpPr>
          <p:nvPr>
            <p:ph idx="1"/>
          </p:nvPr>
        </p:nvSpPr>
        <p:spPr/>
        <p:txBody>
          <a:bodyPr/>
          <a:lstStyle/>
          <a:p>
            <a:endParaRPr lang="en-US" dirty="0"/>
          </a:p>
          <a:p>
            <a:endParaRPr lang="en-US" dirty="0"/>
          </a:p>
          <a:p>
            <a:pPr marL="0" indent="0" algn="ctr">
              <a:buNone/>
            </a:pPr>
            <a:endParaRPr lang="en-US" dirty="0"/>
          </a:p>
          <a:p>
            <a:pPr marL="0" indent="0" algn="ctr">
              <a:buNone/>
            </a:pPr>
            <a:endParaRPr lang="en-US" dirty="0"/>
          </a:p>
          <a:p>
            <a:pPr marL="0" indent="0" algn="ctr">
              <a:buNone/>
            </a:pPr>
            <a:r>
              <a:rPr lang="en-US" dirty="0"/>
              <a:t>Using </a:t>
            </a:r>
            <a:r>
              <a:rPr lang="en-US" b="1" dirty="0"/>
              <a:t>known data</a:t>
            </a:r>
            <a:r>
              <a:rPr lang="en-US" dirty="0"/>
              <a:t>, develop a </a:t>
            </a:r>
            <a:r>
              <a:rPr lang="en-US" b="1" dirty="0"/>
              <a:t>model</a:t>
            </a:r>
            <a:r>
              <a:rPr lang="en-US" dirty="0"/>
              <a:t> to </a:t>
            </a:r>
            <a:r>
              <a:rPr lang="en-US" u="sng" dirty="0"/>
              <a:t>predict</a:t>
            </a:r>
            <a:r>
              <a:rPr lang="en-US" dirty="0"/>
              <a:t> </a:t>
            </a:r>
            <a:r>
              <a:rPr lang="en-US" b="1" dirty="0"/>
              <a:t>unknown data</a:t>
            </a:r>
            <a:r>
              <a:rPr lang="en-US" dirty="0"/>
              <a:t>.</a:t>
            </a:r>
          </a:p>
        </p:txBody>
      </p:sp>
    </p:spTree>
    <p:extLst>
      <p:ext uri="{BB962C8B-B14F-4D97-AF65-F5344CB8AC3E}">
        <p14:creationId xmlns:p14="http://schemas.microsoft.com/office/powerpoint/2010/main" val="3186030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69241" y="289957"/>
            <a:ext cx="5786839" cy="899537"/>
          </a:xfrm>
        </p:spPr>
        <p:txBody>
          <a:bodyPr/>
          <a:lstStyle/>
          <a:p>
            <a:r>
              <a:rPr lang="en-US" dirty="0">
                <a:solidFill>
                  <a:schemeClr val="accent1"/>
                </a:solidFill>
              </a:rPr>
              <a:t>Deploy in Minutes</a:t>
            </a:r>
            <a:endParaRPr lang="en-US" dirty="0"/>
          </a:p>
        </p:txBody>
      </p:sp>
      <p:sp>
        <p:nvSpPr>
          <p:cNvPr id="5" name="Text Placeholder 4"/>
          <p:cNvSpPr>
            <a:spLocks noGrp="1"/>
          </p:cNvSpPr>
          <p:nvPr>
            <p:ph type="body" sz="quarter" idx="10"/>
          </p:nvPr>
        </p:nvSpPr>
        <p:spPr>
          <a:xfrm>
            <a:off x="269241" y="1189494"/>
            <a:ext cx="5713874" cy="3918189"/>
          </a:xfrm>
        </p:spPr>
        <p:txBody>
          <a:bodyPr/>
          <a:lstStyle/>
          <a:p>
            <a:pPr marL="0" indent="0">
              <a:buNone/>
            </a:pPr>
            <a:r>
              <a:rPr lang="en-US" dirty="0">
                <a:solidFill>
                  <a:schemeClr val="bg1"/>
                </a:solidFill>
              </a:rPr>
              <a:t>One click to production </a:t>
            </a:r>
          </a:p>
          <a:p>
            <a:pPr marL="0" lvl="2" indent="0">
              <a:buNone/>
            </a:pPr>
            <a:r>
              <a:rPr lang="en-US" dirty="0"/>
              <a:t>Publish as a </a:t>
            </a:r>
            <a:r>
              <a:rPr lang="en-US" dirty="0">
                <a:solidFill>
                  <a:schemeClr val="accent1"/>
                </a:solidFill>
              </a:rPr>
              <a:t>Web Service</a:t>
            </a:r>
            <a:r>
              <a:rPr lang="en-US" dirty="0"/>
              <a:t> or to </a:t>
            </a:r>
            <a:r>
              <a:rPr lang="en-US" dirty="0">
                <a:solidFill>
                  <a:schemeClr val="accent1"/>
                </a:solidFill>
              </a:rPr>
              <a:t>Gallery</a:t>
            </a:r>
            <a:r>
              <a:rPr lang="en-US" dirty="0"/>
              <a:t> </a:t>
            </a:r>
          </a:p>
          <a:p>
            <a:pPr marL="0" lvl="2" indent="0">
              <a:buNone/>
            </a:pPr>
            <a:r>
              <a:rPr lang="en-US" dirty="0"/>
              <a:t>Continuous updates to streamline process </a:t>
            </a:r>
            <a:br>
              <a:rPr lang="en-US" dirty="0"/>
            </a:br>
            <a:r>
              <a:rPr lang="en-US" dirty="0"/>
              <a:t>Stay tuned to our blog for more </a:t>
            </a:r>
          </a:p>
          <a:p>
            <a:pPr marL="0" lvl="2" indent="0">
              <a:buNone/>
            </a:pPr>
            <a:endParaRPr lang="en-US" dirty="0"/>
          </a:p>
          <a:p>
            <a:pPr marL="0" lvl="2" indent="0">
              <a:buNone/>
            </a:pPr>
            <a:endParaRPr lang="en-US" dirty="0"/>
          </a:p>
          <a:p>
            <a:pPr marL="0" lvl="2" indent="0">
              <a:buNone/>
            </a:pPr>
            <a:endParaRPr lang="en-US" dirty="0"/>
          </a:p>
          <a:p>
            <a:pPr marL="0" lvl="2" indent="0">
              <a:buNone/>
            </a:pPr>
            <a:endParaRPr lang="en-US" dirty="0"/>
          </a:p>
          <a:p>
            <a:pPr marL="0" lvl="2" indent="0">
              <a:buNone/>
            </a:pPr>
            <a:endParaRPr lang="en-US" dirty="0"/>
          </a:p>
          <a:p>
            <a:pPr marL="0" lvl="2" indent="0">
              <a:buNone/>
            </a:pPr>
            <a:br>
              <a:rPr lang="en-US" sz="3137" dirty="0">
                <a:solidFill>
                  <a:schemeClr val="accent1"/>
                </a:solidFill>
                <a:latin typeface="+mj-lt"/>
              </a:rPr>
            </a:br>
            <a:endParaRPr lang="en-US" dirty="0"/>
          </a:p>
        </p:txBody>
      </p:sp>
      <p:sp>
        <p:nvSpPr>
          <p:cNvPr id="7" name="Text Placeholder 6"/>
          <p:cNvSpPr>
            <a:spLocks noGrp="1"/>
          </p:cNvSpPr>
          <p:nvPr>
            <p:ph type="body" sz="quarter" idx="11"/>
          </p:nvPr>
        </p:nvSpPr>
        <p:spPr>
          <a:xfrm>
            <a:off x="6544215" y="1189494"/>
            <a:ext cx="5378548" cy="1465384"/>
          </a:xfrm>
        </p:spPr>
        <p:txBody>
          <a:bodyPr/>
          <a:lstStyle/>
          <a:p>
            <a:pPr marL="0" indent="0">
              <a:buNone/>
            </a:pPr>
            <a:r>
              <a:rPr lang="en-US" dirty="0">
                <a:solidFill>
                  <a:schemeClr val="bg1"/>
                </a:solidFill>
              </a:rPr>
              <a:t>New in-product Gallery</a:t>
            </a:r>
          </a:p>
          <a:p>
            <a:pPr marL="0" lvl="2" indent="0">
              <a:buNone/>
            </a:pPr>
            <a:r>
              <a:rPr lang="en-US" dirty="0">
                <a:solidFill>
                  <a:schemeClr val="accent1"/>
                </a:solidFill>
              </a:rPr>
              <a:t>Discover</a:t>
            </a:r>
            <a:r>
              <a:rPr lang="en-US" dirty="0"/>
              <a:t> what others have built </a:t>
            </a:r>
            <a:br>
              <a:rPr lang="en-US" dirty="0"/>
            </a:br>
            <a:r>
              <a:rPr lang="en-US" dirty="0">
                <a:solidFill>
                  <a:schemeClr val="accent1"/>
                </a:solidFill>
              </a:rPr>
              <a:t>Learn</a:t>
            </a:r>
            <a:r>
              <a:rPr lang="en-US" dirty="0"/>
              <a:t> by dropping these into your workspace</a:t>
            </a:r>
          </a:p>
          <a:p>
            <a:pPr marL="0" lvl="2" indent="0">
              <a:buNone/>
            </a:pPr>
            <a:r>
              <a:rPr lang="en-US" dirty="0">
                <a:solidFill>
                  <a:schemeClr val="accent1"/>
                </a:solidFill>
              </a:rPr>
              <a:t>Share</a:t>
            </a:r>
            <a:r>
              <a:rPr lang="en-US" dirty="0"/>
              <a:t> your work with others</a:t>
            </a:r>
          </a:p>
        </p:txBody>
      </p:sp>
      <p:sp>
        <p:nvSpPr>
          <p:cNvPr id="8" name="Title 8"/>
          <p:cNvSpPr txBox="1">
            <a:spLocks/>
          </p:cNvSpPr>
          <p:nvPr/>
        </p:nvSpPr>
        <p:spPr>
          <a:xfrm>
            <a:off x="6405162" y="366394"/>
            <a:ext cx="5786839"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a:solidFill>
                  <a:srgbClr val="0078D7"/>
                </a:solidFill>
                <a:latin typeface="Segoe UI Light"/>
              </a:rPr>
              <a:t>Expand your Reach</a:t>
            </a:r>
            <a:endParaRPr lang="en-US" sz="4705" spc="-100">
              <a:gradFill>
                <a:gsLst>
                  <a:gs pos="1250">
                    <a:srgbClr val="505050"/>
                  </a:gs>
                  <a:gs pos="100000">
                    <a:srgbClr val="505050"/>
                  </a:gs>
                </a:gsLst>
                <a:lin ang="5400000" scaled="0"/>
              </a:gradFill>
              <a:latin typeface="Segoe UI Light"/>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661860" y="2907699"/>
            <a:ext cx="5179843" cy="261726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49572" y="2907700"/>
            <a:ext cx="5426176" cy="3626539"/>
          </a:xfrm>
          <a:prstGeom prst="rect">
            <a:avLst/>
          </a:prstGeom>
        </p:spPr>
      </p:pic>
      <p:sp>
        <p:nvSpPr>
          <p:cNvPr id="6" name="Rectangle 5"/>
          <p:cNvSpPr/>
          <p:nvPr/>
        </p:nvSpPr>
        <p:spPr bwMode="auto">
          <a:xfrm>
            <a:off x="3364664" y="6152663"/>
            <a:ext cx="920984" cy="49119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9569701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Azure ML do for you…? </a:t>
            </a:r>
          </a:p>
        </p:txBody>
      </p:sp>
      <p:grpSp>
        <p:nvGrpSpPr>
          <p:cNvPr id="14" name="Group 13"/>
          <p:cNvGrpSpPr/>
          <p:nvPr/>
        </p:nvGrpSpPr>
        <p:grpSpPr>
          <a:xfrm>
            <a:off x="6142310" y="1561449"/>
            <a:ext cx="1487328" cy="1487329"/>
            <a:chOff x="6265476" y="1592262"/>
            <a:chExt cx="1517152" cy="1517153"/>
          </a:xfrm>
        </p:grpSpPr>
        <p:sp>
          <p:nvSpPr>
            <p:cNvPr id="62" name="Rectangle 61"/>
            <p:cNvSpPr/>
            <p:nvPr/>
          </p:nvSpPr>
          <p:spPr bwMode="auto">
            <a:xfrm>
              <a:off x="6265476" y="15922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pPr>
              <a:r>
                <a:rPr lang="en-US" sz="1372" kern="0" dirty="0">
                  <a:solidFill>
                    <a:sysClr val="window" lastClr="FFFFFF"/>
                  </a:solidFill>
                  <a:latin typeface="Segoe UI"/>
                  <a:cs typeface="Segoe UI" pitchFamily="34" charset="0"/>
                </a:rPr>
                <a:t>Social network analysis</a:t>
              </a:r>
            </a:p>
          </p:txBody>
        </p:sp>
        <p:sp>
          <p:nvSpPr>
            <p:cNvPr id="107" name="Freeform 133"/>
            <p:cNvSpPr>
              <a:spLocks noChangeAspect="1" noEditPoints="1"/>
            </p:cNvSpPr>
            <p:nvPr/>
          </p:nvSpPr>
          <p:spPr bwMode="black">
            <a:xfrm>
              <a:off x="6708716" y="1886743"/>
              <a:ext cx="630671" cy="631825"/>
            </a:xfrm>
            <a:custGeom>
              <a:avLst/>
              <a:gdLst>
                <a:gd name="T0" fmla="*/ 902 w 1099"/>
                <a:gd name="T1" fmla="*/ 0 h 1099"/>
                <a:gd name="T2" fmla="*/ 197 w 1099"/>
                <a:gd name="T3" fmla="*/ 0 h 1099"/>
                <a:gd name="T4" fmla="*/ 0 w 1099"/>
                <a:gd name="T5" fmla="*/ 197 h 1099"/>
                <a:gd name="T6" fmla="*/ 0 w 1099"/>
                <a:gd name="T7" fmla="*/ 902 h 1099"/>
                <a:gd name="T8" fmla="*/ 197 w 1099"/>
                <a:gd name="T9" fmla="*/ 1099 h 1099"/>
                <a:gd name="T10" fmla="*/ 902 w 1099"/>
                <a:gd name="T11" fmla="*/ 1099 h 1099"/>
                <a:gd name="T12" fmla="*/ 1099 w 1099"/>
                <a:gd name="T13" fmla="*/ 902 h 1099"/>
                <a:gd name="T14" fmla="*/ 1099 w 1099"/>
                <a:gd name="T15" fmla="*/ 197 h 1099"/>
                <a:gd name="T16" fmla="*/ 902 w 1099"/>
                <a:gd name="T17" fmla="*/ 0 h 1099"/>
                <a:gd name="T18" fmla="*/ 932 w 1099"/>
                <a:gd name="T19" fmla="*/ 285 h 1099"/>
                <a:gd name="T20" fmla="*/ 859 w 1099"/>
                <a:gd name="T21" fmla="*/ 285 h 1099"/>
                <a:gd name="T22" fmla="*/ 793 w 1099"/>
                <a:gd name="T23" fmla="*/ 351 h 1099"/>
                <a:gd name="T24" fmla="*/ 793 w 1099"/>
                <a:gd name="T25" fmla="*/ 400 h 1099"/>
                <a:gd name="T26" fmla="*/ 932 w 1099"/>
                <a:gd name="T27" fmla="*/ 400 h 1099"/>
                <a:gd name="T28" fmla="*/ 932 w 1099"/>
                <a:gd name="T29" fmla="*/ 550 h 1099"/>
                <a:gd name="T30" fmla="*/ 793 w 1099"/>
                <a:gd name="T31" fmla="*/ 550 h 1099"/>
                <a:gd name="T32" fmla="*/ 793 w 1099"/>
                <a:gd name="T33" fmla="*/ 1010 h 1099"/>
                <a:gd name="T34" fmla="*/ 596 w 1099"/>
                <a:gd name="T35" fmla="*/ 1010 h 1099"/>
                <a:gd name="T36" fmla="*/ 596 w 1099"/>
                <a:gd name="T37" fmla="*/ 550 h 1099"/>
                <a:gd name="T38" fmla="*/ 470 w 1099"/>
                <a:gd name="T39" fmla="*/ 550 h 1099"/>
                <a:gd name="T40" fmla="*/ 470 w 1099"/>
                <a:gd name="T41" fmla="*/ 400 h 1099"/>
                <a:gd name="T42" fmla="*/ 596 w 1099"/>
                <a:gd name="T43" fmla="*/ 400 h 1099"/>
                <a:gd name="T44" fmla="*/ 596 w 1099"/>
                <a:gd name="T45" fmla="*/ 311 h 1099"/>
                <a:gd name="T46" fmla="*/ 772 w 1099"/>
                <a:gd name="T47" fmla="*/ 135 h 1099"/>
                <a:gd name="T48" fmla="*/ 932 w 1099"/>
                <a:gd name="T49" fmla="*/ 135 h 1099"/>
                <a:gd name="T50" fmla="*/ 932 w 1099"/>
                <a:gd name="T51" fmla="*/ 285 h 1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9" h="1099">
                  <a:moveTo>
                    <a:pt x="902" y="0"/>
                  </a:moveTo>
                  <a:cubicBezTo>
                    <a:pt x="197" y="0"/>
                    <a:pt x="197" y="0"/>
                    <a:pt x="197" y="0"/>
                  </a:cubicBezTo>
                  <a:cubicBezTo>
                    <a:pt x="88" y="0"/>
                    <a:pt x="0" y="88"/>
                    <a:pt x="0" y="197"/>
                  </a:cubicBezTo>
                  <a:cubicBezTo>
                    <a:pt x="0" y="902"/>
                    <a:pt x="0" y="902"/>
                    <a:pt x="0" y="902"/>
                  </a:cubicBezTo>
                  <a:cubicBezTo>
                    <a:pt x="0" y="1010"/>
                    <a:pt x="88" y="1099"/>
                    <a:pt x="197" y="1099"/>
                  </a:cubicBezTo>
                  <a:cubicBezTo>
                    <a:pt x="902" y="1099"/>
                    <a:pt x="902" y="1099"/>
                    <a:pt x="902" y="1099"/>
                  </a:cubicBezTo>
                  <a:cubicBezTo>
                    <a:pt x="1010" y="1099"/>
                    <a:pt x="1099" y="1010"/>
                    <a:pt x="1099" y="902"/>
                  </a:cubicBezTo>
                  <a:cubicBezTo>
                    <a:pt x="1099" y="197"/>
                    <a:pt x="1099" y="197"/>
                    <a:pt x="1099" y="197"/>
                  </a:cubicBezTo>
                  <a:cubicBezTo>
                    <a:pt x="1099" y="88"/>
                    <a:pt x="1010" y="0"/>
                    <a:pt x="902" y="0"/>
                  </a:cubicBezTo>
                  <a:close/>
                  <a:moveTo>
                    <a:pt x="932" y="285"/>
                  </a:moveTo>
                  <a:cubicBezTo>
                    <a:pt x="932" y="285"/>
                    <a:pt x="932" y="285"/>
                    <a:pt x="859" y="285"/>
                  </a:cubicBezTo>
                  <a:cubicBezTo>
                    <a:pt x="822" y="285"/>
                    <a:pt x="793" y="314"/>
                    <a:pt x="793" y="351"/>
                  </a:cubicBezTo>
                  <a:cubicBezTo>
                    <a:pt x="793" y="351"/>
                    <a:pt x="793" y="351"/>
                    <a:pt x="793" y="400"/>
                  </a:cubicBezTo>
                  <a:cubicBezTo>
                    <a:pt x="793" y="400"/>
                    <a:pt x="793" y="400"/>
                    <a:pt x="932" y="400"/>
                  </a:cubicBezTo>
                  <a:cubicBezTo>
                    <a:pt x="932" y="400"/>
                    <a:pt x="932" y="400"/>
                    <a:pt x="932" y="550"/>
                  </a:cubicBezTo>
                  <a:cubicBezTo>
                    <a:pt x="932" y="550"/>
                    <a:pt x="932" y="550"/>
                    <a:pt x="793" y="550"/>
                  </a:cubicBezTo>
                  <a:cubicBezTo>
                    <a:pt x="793" y="550"/>
                    <a:pt x="793" y="550"/>
                    <a:pt x="793" y="1010"/>
                  </a:cubicBezTo>
                  <a:cubicBezTo>
                    <a:pt x="793" y="1010"/>
                    <a:pt x="793" y="1010"/>
                    <a:pt x="596" y="1010"/>
                  </a:cubicBezTo>
                  <a:cubicBezTo>
                    <a:pt x="596" y="1010"/>
                    <a:pt x="596" y="1010"/>
                    <a:pt x="596" y="550"/>
                  </a:cubicBezTo>
                  <a:cubicBezTo>
                    <a:pt x="596" y="550"/>
                    <a:pt x="596" y="550"/>
                    <a:pt x="470" y="550"/>
                  </a:cubicBezTo>
                  <a:cubicBezTo>
                    <a:pt x="470" y="550"/>
                    <a:pt x="470" y="550"/>
                    <a:pt x="470" y="400"/>
                  </a:cubicBezTo>
                  <a:cubicBezTo>
                    <a:pt x="470" y="400"/>
                    <a:pt x="470" y="400"/>
                    <a:pt x="596" y="400"/>
                  </a:cubicBezTo>
                  <a:cubicBezTo>
                    <a:pt x="596" y="400"/>
                    <a:pt x="596" y="400"/>
                    <a:pt x="596" y="311"/>
                  </a:cubicBezTo>
                  <a:cubicBezTo>
                    <a:pt x="596" y="214"/>
                    <a:pt x="675" y="135"/>
                    <a:pt x="772" y="135"/>
                  </a:cubicBezTo>
                  <a:cubicBezTo>
                    <a:pt x="772" y="135"/>
                    <a:pt x="772" y="135"/>
                    <a:pt x="932" y="135"/>
                  </a:cubicBezTo>
                  <a:cubicBezTo>
                    <a:pt x="932" y="135"/>
                    <a:pt x="932" y="135"/>
                    <a:pt x="932" y="2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B0F0"/>
                </a:solidFill>
                <a:latin typeface="Segoe UI"/>
              </a:endParaRPr>
            </a:p>
          </p:txBody>
        </p:sp>
      </p:grpSp>
      <p:grpSp>
        <p:nvGrpSpPr>
          <p:cNvPr id="20" name="Group 19"/>
          <p:cNvGrpSpPr/>
          <p:nvPr/>
        </p:nvGrpSpPr>
        <p:grpSpPr>
          <a:xfrm>
            <a:off x="6142310" y="3130192"/>
            <a:ext cx="1487328" cy="1487329"/>
            <a:chOff x="6265476" y="3192462"/>
            <a:chExt cx="1517152" cy="1517153"/>
          </a:xfrm>
        </p:grpSpPr>
        <p:sp>
          <p:nvSpPr>
            <p:cNvPr id="90" name="Rectangle 89"/>
            <p:cNvSpPr/>
            <p:nvPr/>
          </p:nvSpPr>
          <p:spPr bwMode="auto">
            <a:xfrm>
              <a:off x="6265476" y="31924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pPr>
              <a:r>
                <a:rPr lang="en-US" sz="1372" kern="0" dirty="0">
                  <a:solidFill>
                    <a:sysClr val="window" lastClr="FFFFFF"/>
                  </a:solidFill>
                  <a:latin typeface="Segoe UI"/>
                  <a:cs typeface="Segoe UI" pitchFamily="34" charset="0"/>
                </a:rPr>
                <a:t>Weather forecasting</a:t>
              </a:r>
            </a:p>
          </p:txBody>
        </p:sp>
        <p:grpSp>
          <p:nvGrpSpPr>
            <p:cNvPr id="108" name="Group 107"/>
            <p:cNvGrpSpPr>
              <a:grpSpLocks noChangeAspect="1"/>
            </p:cNvGrpSpPr>
            <p:nvPr/>
          </p:nvGrpSpPr>
          <p:grpSpPr>
            <a:xfrm>
              <a:off x="6610429" y="3403896"/>
              <a:ext cx="819863" cy="693196"/>
              <a:chOff x="-88900" y="4770438"/>
              <a:chExt cx="1500188" cy="1268412"/>
            </a:xfrm>
            <a:solidFill>
              <a:schemeClr val="bg1"/>
            </a:solidFill>
          </p:grpSpPr>
          <p:sp>
            <p:nvSpPr>
              <p:cNvPr id="109" name="Freeform 73"/>
              <p:cNvSpPr>
                <a:spLocks noEditPoints="1"/>
              </p:cNvSpPr>
              <p:nvPr/>
            </p:nvSpPr>
            <p:spPr bwMode="auto">
              <a:xfrm>
                <a:off x="-88900" y="4770438"/>
                <a:ext cx="1500188" cy="828675"/>
              </a:xfrm>
              <a:custGeom>
                <a:avLst/>
                <a:gdLst>
                  <a:gd name="T0" fmla="*/ 312 w 400"/>
                  <a:gd name="T1" fmla="*/ 221 h 221"/>
                  <a:gd name="T2" fmla="*/ 45 w 400"/>
                  <a:gd name="T3" fmla="*/ 221 h 221"/>
                  <a:gd name="T4" fmla="*/ 0 w 400"/>
                  <a:gd name="T5" fmla="*/ 176 h 221"/>
                  <a:gd name="T6" fmla="*/ 34 w 400"/>
                  <a:gd name="T7" fmla="*/ 132 h 221"/>
                  <a:gd name="T8" fmla="*/ 87 w 400"/>
                  <a:gd name="T9" fmla="*/ 92 h 221"/>
                  <a:gd name="T10" fmla="*/ 183 w 400"/>
                  <a:gd name="T11" fmla="*/ 0 h 221"/>
                  <a:gd name="T12" fmla="*/ 270 w 400"/>
                  <a:gd name="T13" fmla="*/ 55 h 221"/>
                  <a:gd name="T14" fmla="*/ 312 w 400"/>
                  <a:gd name="T15" fmla="*/ 44 h 221"/>
                  <a:gd name="T16" fmla="*/ 400 w 400"/>
                  <a:gd name="T17" fmla="*/ 133 h 221"/>
                  <a:gd name="T18" fmla="*/ 312 w 400"/>
                  <a:gd name="T19" fmla="*/ 221 h 221"/>
                  <a:gd name="T20" fmla="*/ 45 w 400"/>
                  <a:gd name="T21" fmla="*/ 162 h 221"/>
                  <a:gd name="T22" fmla="*/ 31 w 400"/>
                  <a:gd name="T23" fmla="*/ 176 h 221"/>
                  <a:gd name="T24" fmla="*/ 45 w 400"/>
                  <a:gd name="T25" fmla="*/ 190 h 221"/>
                  <a:gd name="T26" fmla="*/ 312 w 400"/>
                  <a:gd name="T27" fmla="*/ 190 h 221"/>
                  <a:gd name="T28" fmla="*/ 369 w 400"/>
                  <a:gd name="T29" fmla="*/ 133 h 221"/>
                  <a:gd name="T30" fmla="*/ 312 w 400"/>
                  <a:gd name="T31" fmla="*/ 76 h 221"/>
                  <a:gd name="T32" fmla="*/ 272 w 400"/>
                  <a:gd name="T33" fmla="*/ 91 h 221"/>
                  <a:gd name="T34" fmla="*/ 252 w 400"/>
                  <a:gd name="T35" fmla="*/ 111 h 221"/>
                  <a:gd name="T36" fmla="*/ 246 w 400"/>
                  <a:gd name="T37" fmla="*/ 83 h 221"/>
                  <a:gd name="T38" fmla="*/ 183 w 400"/>
                  <a:gd name="T39" fmla="*/ 31 h 221"/>
                  <a:gd name="T40" fmla="*/ 118 w 400"/>
                  <a:gd name="T41" fmla="*/ 96 h 221"/>
                  <a:gd name="T42" fmla="*/ 118 w 400"/>
                  <a:gd name="T43" fmla="*/ 105 h 221"/>
                  <a:gd name="T44" fmla="*/ 121 w 400"/>
                  <a:gd name="T45" fmla="*/ 126 h 221"/>
                  <a:gd name="T46" fmla="*/ 100 w 400"/>
                  <a:gd name="T47" fmla="*/ 123 h 221"/>
                  <a:gd name="T48" fmla="*/ 94 w 400"/>
                  <a:gd name="T49" fmla="*/ 122 h 221"/>
                  <a:gd name="T50" fmla="*/ 61 w 400"/>
                  <a:gd name="T51" fmla="*/ 149 h 221"/>
                  <a:gd name="T52" fmla="*/ 59 w 400"/>
                  <a:gd name="T53" fmla="*/ 162 h 221"/>
                  <a:gd name="T54" fmla="*/ 46 w 400"/>
                  <a:gd name="T55" fmla="*/ 162 h 221"/>
                  <a:gd name="T56" fmla="*/ 45 w 400"/>
                  <a:gd name="T57" fmla="*/ 16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21">
                    <a:moveTo>
                      <a:pt x="312" y="221"/>
                    </a:moveTo>
                    <a:cubicBezTo>
                      <a:pt x="45" y="221"/>
                      <a:pt x="45" y="221"/>
                      <a:pt x="45" y="221"/>
                    </a:cubicBezTo>
                    <a:cubicBezTo>
                      <a:pt x="20" y="221"/>
                      <a:pt x="0" y="201"/>
                      <a:pt x="0" y="176"/>
                    </a:cubicBezTo>
                    <a:cubicBezTo>
                      <a:pt x="0" y="155"/>
                      <a:pt x="15" y="137"/>
                      <a:pt x="34" y="132"/>
                    </a:cubicBezTo>
                    <a:cubicBezTo>
                      <a:pt x="43" y="110"/>
                      <a:pt x="63" y="94"/>
                      <a:pt x="87" y="92"/>
                    </a:cubicBezTo>
                    <a:cubicBezTo>
                      <a:pt x="89" y="41"/>
                      <a:pt x="131" y="0"/>
                      <a:pt x="183" y="0"/>
                    </a:cubicBezTo>
                    <a:cubicBezTo>
                      <a:pt x="220" y="0"/>
                      <a:pt x="254" y="22"/>
                      <a:pt x="270" y="55"/>
                    </a:cubicBezTo>
                    <a:cubicBezTo>
                      <a:pt x="282" y="48"/>
                      <a:pt x="297" y="44"/>
                      <a:pt x="312" y="44"/>
                    </a:cubicBezTo>
                    <a:cubicBezTo>
                      <a:pt x="360" y="44"/>
                      <a:pt x="400" y="84"/>
                      <a:pt x="400" y="133"/>
                    </a:cubicBezTo>
                    <a:cubicBezTo>
                      <a:pt x="400" y="181"/>
                      <a:pt x="360" y="221"/>
                      <a:pt x="312" y="221"/>
                    </a:cubicBezTo>
                    <a:close/>
                    <a:moveTo>
                      <a:pt x="45" y="162"/>
                    </a:moveTo>
                    <a:cubicBezTo>
                      <a:pt x="37" y="162"/>
                      <a:pt x="31" y="168"/>
                      <a:pt x="31" y="176"/>
                    </a:cubicBezTo>
                    <a:cubicBezTo>
                      <a:pt x="31" y="183"/>
                      <a:pt x="37" y="190"/>
                      <a:pt x="45" y="190"/>
                    </a:cubicBezTo>
                    <a:cubicBezTo>
                      <a:pt x="312" y="190"/>
                      <a:pt x="312" y="190"/>
                      <a:pt x="312" y="190"/>
                    </a:cubicBezTo>
                    <a:cubicBezTo>
                      <a:pt x="343" y="190"/>
                      <a:pt x="369" y="164"/>
                      <a:pt x="369" y="133"/>
                    </a:cubicBezTo>
                    <a:cubicBezTo>
                      <a:pt x="369" y="101"/>
                      <a:pt x="343" y="76"/>
                      <a:pt x="312" y="76"/>
                    </a:cubicBezTo>
                    <a:cubicBezTo>
                      <a:pt x="297" y="76"/>
                      <a:pt x="283" y="81"/>
                      <a:pt x="272" y="91"/>
                    </a:cubicBezTo>
                    <a:cubicBezTo>
                      <a:pt x="252" y="111"/>
                      <a:pt x="252" y="111"/>
                      <a:pt x="252" y="111"/>
                    </a:cubicBezTo>
                    <a:cubicBezTo>
                      <a:pt x="246" y="83"/>
                      <a:pt x="246" y="83"/>
                      <a:pt x="246" y="83"/>
                    </a:cubicBezTo>
                    <a:cubicBezTo>
                      <a:pt x="240" y="53"/>
                      <a:pt x="214" y="31"/>
                      <a:pt x="183" y="31"/>
                    </a:cubicBezTo>
                    <a:cubicBezTo>
                      <a:pt x="147" y="31"/>
                      <a:pt x="118" y="60"/>
                      <a:pt x="118" y="96"/>
                    </a:cubicBezTo>
                    <a:cubicBezTo>
                      <a:pt x="118" y="99"/>
                      <a:pt x="118" y="102"/>
                      <a:pt x="118" y="105"/>
                    </a:cubicBezTo>
                    <a:cubicBezTo>
                      <a:pt x="121" y="126"/>
                      <a:pt x="121" y="126"/>
                      <a:pt x="121" y="126"/>
                    </a:cubicBezTo>
                    <a:cubicBezTo>
                      <a:pt x="100" y="123"/>
                      <a:pt x="100" y="123"/>
                      <a:pt x="100" y="123"/>
                    </a:cubicBezTo>
                    <a:cubicBezTo>
                      <a:pt x="98" y="122"/>
                      <a:pt x="96" y="122"/>
                      <a:pt x="94" y="122"/>
                    </a:cubicBezTo>
                    <a:cubicBezTo>
                      <a:pt x="78" y="122"/>
                      <a:pt x="64" y="134"/>
                      <a:pt x="61" y="149"/>
                    </a:cubicBezTo>
                    <a:cubicBezTo>
                      <a:pt x="59" y="162"/>
                      <a:pt x="59" y="162"/>
                      <a:pt x="59" y="162"/>
                    </a:cubicBezTo>
                    <a:cubicBezTo>
                      <a:pt x="46" y="162"/>
                      <a:pt x="46" y="162"/>
                      <a:pt x="46" y="162"/>
                    </a:cubicBezTo>
                    <a:cubicBezTo>
                      <a:pt x="45" y="162"/>
                      <a:pt x="45" y="162"/>
                      <a:pt x="45"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dirty="0">
                  <a:solidFill>
                    <a:srgbClr val="FFFFFF"/>
                  </a:solidFill>
                  <a:latin typeface="Segoe UI"/>
                </a:endParaRPr>
              </a:p>
            </p:txBody>
          </p:sp>
          <p:sp>
            <p:nvSpPr>
              <p:cNvPr id="110" name="Freeform 75"/>
              <p:cNvSpPr>
                <a:spLocks/>
              </p:cNvSpPr>
              <p:nvPr/>
            </p:nvSpPr>
            <p:spPr bwMode="auto">
              <a:xfrm>
                <a:off x="123825" y="5727700"/>
                <a:ext cx="230188" cy="311150"/>
              </a:xfrm>
              <a:custGeom>
                <a:avLst/>
                <a:gdLst>
                  <a:gd name="T0" fmla="*/ 61 w 61"/>
                  <a:gd name="T1" fmla="*/ 0 h 83"/>
                  <a:gd name="T2" fmla="*/ 57 w 61"/>
                  <a:gd name="T3" fmla="*/ 52 h 83"/>
                  <a:gd name="T4" fmla="*/ 18 w 61"/>
                  <a:gd name="T5" fmla="*/ 73 h 83"/>
                  <a:gd name="T6" fmla="*/ 18 w 61"/>
                  <a:gd name="T7" fmla="*/ 29 h 83"/>
                  <a:gd name="T8" fmla="*/ 61 w 61"/>
                  <a:gd name="T9" fmla="*/ 0 h 83"/>
                </a:gdLst>
                <a:ahLst/>
                <a:cxnLst>
                  <a:cxn ang="0">
                    <a:pos x="T0" y="T1"/>
                  </a:cxn>
                  <a:cxn ang="0">
                    <a:pos x="T2" y="T3"/>
                  </a:cxn>
                  <a:cxn ang="0">
                    <a:pos x="T4" y="T5"/>
                  </a:cxn>
                  <a:cxn ang="0">
                    <a:pos x="T6" y="T7"/>
                  </a:cxn>
                  <a:cxn ang="0">
                    <a:pos x="T8" y="T9"/>
                  </a:cxn>
                </a:cxnLst>
                <a:rect l="0" t="0" r="r" b="b"/>
                <a:pathLst>
                  <a:path w="61" h="83">
                    <a:moveTo>
                      <a:pt x="61" y="0"/>
                    </a:moveTo>
                    <a:cubicBezTo>
                      <a:pt x="56" y="20"/>
                      <a:pt x="59" y="30"/>
                      <a:pt x="57" y="52"/>
                    </a:cubicBezTo>
                    <a:cubicBezTo>
                      <a:pt x="56" y="73"/>
                      <a:pt x="34" y="83"/>
                      <a:pt x="18" y="73"/>
                    </a:cubicBezTo>
                    <a:cubicBezTo>
                      <a:pt x="3" y="64"/>
                      <a:pt x="0" y="41"/>
                      <a:pt x="18" y="29"/>
                    </a:cubicBezTo>
                    <a:cubicBezTo>
                      <a:pt x="36" y="17"/>
                      <a:pt x="46" y="15"/>
                      <a:pt x="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dirty="0">
                  <a:solidFill>
                    <a:srgbClr val="FFFFFF"/>
                  </a:solidFill>
                  <a:latin typeface="Segoe UI"/>
                </a:endParaRPr>
              </a:p>
            </p:txBody>
          </p:sp>
          <p:sp>
            <p:nvSpPr>
              <p:cNvPr id="111" name="Freeform 77"/>
              <p:cNvSpPr>
                <a:spLocks/>
              </p:cNvSpPr>
              <p:nvPr/>
            </p:nvSpPr>
            <p:spPr bwMode="auto">
              <a:xfrm>
                <a:off x="536575" y="5727700"/>
                <a:ext cx="225425" cy="311150"/>
              </a:xfrm>
              <a:custGeom>
                <a:avLst/>
                <a:gdLst>
                  <a:gd name="T0" fmla="*/ 60 w 60"/>
                  <a:gd name="T1" fmla="*/ 0 h 83"/>
                  <a:gd name="T2" fmla="*/ 56 w 60"/>
                  <a:gd name="T3" fmla="*/ 52 h 83"/>
                  <a:gd name="T4" fmla="*/ 17 w 60"/>
                  <a:gd name="T5" fmla="*/ 73 h 83"/>
                  <a:gd name="T6" fmla="*/ 17 w 60"/>
                  <a:gd name="T7" fmla="*/ 29 h 83"/>
                  <a:gd name="T8" fmla="*/ 60 w 60"/>
                  <a:gd name="T9" fmla="*/ 0 h 83"/>
                </a:gdLst>
                <a:ahLst/>
                <a:cxnLst>
                  <a:cxn ang="0">
                    <a:pos x="T0" y="T1"/>
                  </a:cxn>
                  <a:cxn ang="0">
                    <a:pos x="T2" y="T3"/>
                  </a:cxn>
                  <a:cxn ang="0">
                    <a:pos x="T4" y="T5"/>
                  </a:cxn>
                  <a:cxn ang="0">
                    <a:pos x="T6" y="T7"/>
                  </a:cxn>
                  <a:cxn ang="0">
                    <a:pos x="T8" y="T9"/>
                  </a:cxn>
                </a:cxnLst>
                <a:rect l="0" t="0" r="r" b="b"/>
                <a:pathLst>
                  <a:path w="60" h="83">
                    <a:moveTo>
                      <a:pt x="60" y="0"/>
                    </a:moveTo>
                    <a:cubicBezTo>
                      <a:pt x="54" y="20"/>
                      <a:pt x="57" y="30"/>
                      <a:pt x="56" y="52"/>
                    </a:cubicBezTo>
                    <a:cubicBezTo>
                      <a:pt x="54" y="73"/>
                      <a:pt x="33" y="83"/>
                      <a:pt x="17" y="73"/>
                    </a:cubicBezTo>
                    <a:cubicBezTo>
                      <a:pt x="1" y="64"/>
                      <a:pt x="0" y="41"/>
                      <a:pt x="17" y="29"/>
                    </a:cubicBezTo>
                    <a:cubicBezTo>
                      <a:pt x="36" y="17"/>
                      <a:pt x="45" y="15"/>
                      <a:pt x="6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dirty="0">
                  <a:solidFill>
                    <a:srgbClr val="FFFFFF"/>
                  </a:solidFill>
                  <a:latin typeface="Segoe UI"/>
                </a:endParaRPr>
              </a:p>
            </p:txBody>
          </p:sp>
          <p:sp>
            <p:nvSpPr>
              <p:cNvPr id="112" name="Freeform 79"/>
              <p:cNvSpPr>
                <a:spLocks/>
              </p:cNvSpPr>
              <p:nvPr/>
            </p:nvSpPr>
            <p:spPr bwMode="auto">
              <a:xfrm>
                <a:off x="949325" y="5727700"/>
                <a:ext cx="228600" cy="311150"/>
              </a:xfrm>
              <a:custGeom>
                <a:avLst/>
                <a:gdLst>
                  <a:gd name="T0" fmla="*/ 61 w 61"/>
                  <a:gd name="T1" fmla="*/ 0 h 83"/>
                  <a:gd name="T2" fmla="*/ 57 w 61"/>
                  <a:gd name="T3" fmla="*/ 52 h 83"/>
                  <a:gd name="T4" fmla="*/ 18 w 61"/>
                  <a:gd name="T5" fmla="*/ 73 h 83"/>
                  <a:gd name="T6" fmla="*/ 17 w 61"/>
                  <a:gd name="T7" fmla="*/ 29 h 83"/>
                  <a:gd name="T8" fmla="*/ 61 w 61"/>
                  <a:gd name="T9" fmla="*/ 0 h 83"/>
                </a:gdLst>
                <a:ahLst/>
                <a:cxnLst>
                  <a:cxn ang="0">
                    <a:pos x="T0" y="T1"/>
                  </a:cxn>
                  <a:cxn ang="0">
                    <a:pos x="T2" y="T3"/>
                  </a:cxn>
                  <a:cxn ang="0">
                    <a:pos x="T4" y="T5"/>
                  </a:cxn>
                  <a:cxn ang="0">
                    <a:pos x="T6" y="T7"/>
                  </a:cxn>
                  <a:cxn ang="0">
                    <a:pos x="T8" y="T9"/>
                  </a:cxn>
                </a:cxnLst>
                <a:rect l="0" t="0" r="r" b="b"/>
                <a:pathLst>
                  <a:path w="61" h="83">
                    <a:moveTo>
                      <a:pt x="61" y="0"/>
                    </a:moveTo>
                    <a:cubicBezTo>
                      <a:pt x="55" y="20"/>
                      <a:pt x="58" y="30"/>
                      <a:pt x="57" y="52"/>
                    </a:cubicBezTo>
                    <a:cubicBezTo>
                      <a:pt x="55" y="73"/>
                      <a:pt x="34" y="83"/>
                      <a:pt x="18" y="73"/>
                    </a:cubicBezTo>
                    <a:cubicBezTo>
                      <a:pt x="2" y="64"/>
                      <a:pt x="0" y="41"/>
                      <a:pt x="17" y="29"/>
                    </a:cubicBezTo>
                    <a:cubicBezTo>
                      <a:pt x="35" y="17"/>
                      <a:pt x="46" y="15"/>
                      <a:pt x="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dirty="0">
                  <a:solidFill>
                    <a:srgbClr val="FFFFFF"/>
                  </a:solidFill>
                  <a:latin typeface="Segoe UI"/>
                </a:endParaRPr>
              </a:p>
            </p:txBody>
          </p:sp>
        </p:grpSp>
      </p:grpSp>
      <p:grpSp>
        <p:nvGrpSpPr>
          <p:cNvPr id="19" name="Group 18"/>
          <p:cNvGrpSpPr/>
          <p:nvPr/>
        </p:nvGrpSpPr>
        <p:grpSpPr>
          <a:xfrm>
            <a:off x="7722259" y="3130192"/>
            <a:ext cx="1487328" cy="1487329"/>
            <a:chOff x="7877106" y="3192462"/>
            <a:chExt cx="1517152" cy="1517153"/>
          </a:xfrm>
        </p:grpSpPr>
        <p:sp>
          <p:nvSpPr>
            <p:cNvPr id="91" name="Rectangle 90"/>
            <p:cNvSpPr/>
            <p:nvPr/>
          </p:nvSpPr>
          <p:spPr bwMode="auto">
            <a:xfrm>
              <a:off x="7877106" y="31924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pPr>
              <a:r>
                <a:rPr lang="en-US" sz="1372" kern="0" dirty="0">
                  <a:solidFill>
                    <a:sysClr val="window" lastClr="FFFFFF"/>
                  </a:solidFill>
                  <a:latin typeface="Segoe UI"/>
                  <a:cs typeface="Segoe UI" pitchFamily="34" charset="0"/>
                </a:rPr>
                <a:t>Healthcare outcomes</a:t>
              </a:r>
            </a:p>
          </p:txBody>
        </p:sp>
        <p:sp>
          <p:nvSpPr>
            <p:cNvPr id="118" name="Freeform 677"/>
            <p:cNvSpPr>
              <a:spLocks noChangeAspect="1" noEditPoints="1"/>
            </p:cNvSpPr>
            <p:nvPr/>
          </p:nvSpPr>
          <p:spPr bwMode="auto">
            <a:xfrm>
              <a:off x="8379062" y="3454699"/>
              <a:ext cx="513239" cy="657664"/>
            </a:xfrm>
            <a:custGeom>
              <a:avLst/>
              <a:gdLst>
                <a:gd name="T0" fmla="*/ 186 w 266"/>
                <a:gd name="T1" fmla="*/ 128 h 341"/>
                <a:gd name="T2" fmla="*/ 133 w 266"/>
                <a:gd name="T3" fmla="*/ 181 h 341"/>
                <a:gd name="T4" fmla="*/ 80 w 266"/>
                <a:gd name="T5" fmla="*/ 128 h 341"/>
                <a:gd name="T6" fmla="*/ 133 w 266"/>
                <a:gd name="T7" fmla="*/ 75 h 341"/>
                <a:gd name="T8" fmla="*/ 186 w 266"/>
                <a:gd name="T9" fmla="*/ 128 h 341"/>
                <a:gd name="T10" fmla="*/ 133 w 266"/>
                <a:gd name="T11" fmla="*/ 0 h 341"/>
                <a:gd name="T12" fmla="*/ 216 w 266"/>
                <a:gd name="T13" fmla="*/ 33 h 341"/>
                <a:gd name="T14" fmla="*/ 187 w 266"/>
                <a:gd name="T15" fmla="*/ 88 h 341"/>
                <a:gd name="T16" fmla="*/ 133 w 266"/>
                <a:gd name="T17" fmla="*/ 62 h 341"/>
                <a:gd name="T18" fmla="*/ 79 w 266"/>
                <a:gd name="T19" fmla="*/ 88 h 341"/>
                <a:gd name="T20" fmla="*/ 50 w 266"/>
                <a:gd name="T21" fmla="*/ 34 h 341"/>
                <a:gd name="T22" fmla="*/ 133 w 266"/>
                <a:gd name="T23" fmla="*/ 0 h 341"/>
                <a:gd name="T24" fmla="*/ 125 w 266"/>
                <a:gd name="T25" fmla="*/ 53 h 341"/>
                <a:gd name="T26" fmla="*/ 141 w 266"/>
                <a:gd name="T27" fmla="*/ 53 h 341"/>
                <a:gd name="T28" fmla="*/ 141 w 266"/>
                <a:gd name="T29" fmla="*/ 39 h 341"/>
                <a:gd name="T30" fmla="*/ 155 w 266"/>
                <a:gd name="T31" fmla="*/ 39 h 341"/>
                <a:gd name="T32" fmla="*/ 155 w 266"/>
                <a:gd name="T33" fmla="*/ 23 h 341"/>
                <a:gd name="T34" fmla="*/ 141 w 266"/>
                <a:gd name="T35" fmla="*/ 23 h 341"/>
                <a:gd name="T36" fmla="*/ 141 w 266"/>
                <a:gd name="T37" fmla="*/ 9 h 341"/>
                <a:gd name="T38" fmla="*/ 125 w 266"/>
                <a:gd name="T39" fmla="*/ 9 h 341"/>
                <a:gd name="T40" fmla="*/ 125 w 266"/>
                <a:gd name="T41" fmla="*/ 23 h 341"/>
                <a:gd name="T42" fmla="*/ 111 w 266"/>
                <a:gd name="T43" fmla="*/ 23 h 341"/>
                <a:gd name="T44" fmla="*/ 111 w 266"/>
                <a:gd name="T45" fmla="*/ 39 h 341"/>
                <a:gd name="T46" fmla="*/ 125 w 266"/>
                <a:gd name="T47" fmla="*/ 39 h 341"/>
                <a:gd name="T48" fmla="*/ 125 w 266"/>
                <a:gd name="T49" fmla="*/ 53 h 341"/>
                <a:gd name="T50" fmla="*/ 64 w 266"/>
                <a:gd name="T51" fmla="*/ 275 h 341"/>
                <a:gd name="T52" fmla="*/ 77 w 266"/>
                <a:gd name="T53" fmla="*/ 275 h 341"/>
                <a:gd name="T54" fmla="*/ 58 w 266"/>
                <a:gd name="T55" fmla="*/ 341 h 341"/>
                <a:gd name="T56" fmla="*/ 209 w 266"/>
                <a:gd name="T57" fmla="*/ 341 h 341"/>
                <a:gd name="T58" fmla="*/ 189 w 266"/>
                <a:gd name="T59" fmla="*/ 275 h 341"/>
                <a:gd name="T60" fmla="*/ 203 w 266"/>
                <a:gd name="T61" fmla="*/ 275 h 341"/>
                <a:gd name="T62" fmla="*/ 222 w 266"/>
                <a:gd name="T63" fmla="*/ 341 h 341"/>
                <a:gd name="T64" fmla="*/ 266 w 266"/>
                <a:gd name="T65" fmla="*/ 341 h 341"/>
                <a:gd name="T66" fmla="*/ 236 w 266"/>
                <a:gd name="T67" fmla="*/ 241 h 341"/>
                <a:gd name="T68" fmla="*/ 175 w 266"/>
                <a:gd name="T69" fmla="*/ 195 h 341"/>
                <a:gd name="T70" fmla="*/ 93 w 266"/>
                <a:gd name="T71" fmla="*/ 195 h 341"/>
                <a:gd name="T72" fmla="*/ 30 w 266"/>
                <a:gd name="T73" fmla="*/ 241 h 341"/>
                <a:gd name="T74" fmla="*/ 0 w 266"/>
                <a:gd name="T75" fmla="*/ 341 h 341"/>
                <a:gd name="T76" fmla="*/ 44 w 266"/>
                <a:gd name="T77" fmla="*/ 341 h 341"/>
                <a:gd name="T78" fmla="*/ 64 w 266"/>
                <a:gd name="T79" fmla="*/ 27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 h="341">
                  <a:moveTo>
                    <a:pt x="186" y="128"/>
                  </a:moveTo>
                  <a:cubicBezTo>
                    <a:pt x="186" y="157"/>
                    <a:pt x="162" y="181"/>
                    <a:pt x="133" y="181"/>
                  </a:cubicBezTo>
                  <a:cubicBezTo>
                    <a:pt x="104" y="181"/>
                    <a:pt x="80" y="157"/>
                    <a:pt x="80" y="128"/>
                  </a:cubicBezTo>
                  <a:cubicBezTo>
                    <a:pt x="80" y="99"/>
                    <a:pt x="104" y="75"/>
                    <a:pt x="133" y="75"/>
                  </a:cubicBezTo>
                  <a:cubicBezTo>
                    <a:pt x="162" y="75"/>
                    <a:pt x="186" y="99"/>
                    <a:pt x="186" y="128"/>
                  </a:cubicBezTo>
                  <a:close/>
                  <a:moveTo>
                    <a:pt x="133" y="0"/>
                  </a:moveTo>
                  <a:cubicBezTo>
                    <a:pt x="156" y="0"/>
                    <a:pt x="195" y="10"/>
                    <a:pt x="216" y="33"/>
                  </a:cubicBezTo>
                  <a:cubicBezTo>
                    <a:pt x="187" y="88"/>
                    <a:pt x="187" y="88"/>
                    <a:pt x="187" y="88"/>
                  </a:cubicBezTo>
                  <a:cubicBezTo>
                    <a:pt x="175" y="72"/>
                    <a:pt x="155" y="62"/>
                    <a:pt x="133" y="62"/>
                  </a:cubicBezTo>
                  <a:cubicBezTo>
                    <a:pt x="111" y="62"/>
                    <a:pt x="92" y="72"/>
                    <a:pt x="79" y="88"/>
                  </a:cubicBezTo>
                  <a:cubicBezTo>
                    <a:pt x="50" y="34"/>
                    <a:pt x="50" y="34"/>
                    <a:pt x="50" y="34"/>
                  </a:cubicBezTo>
                  <a:cubicBezTo>
                    <a:pt x="75" y="10"/>
                    <a:pt x="109" y="0"/>
                    <a:pt x="133" y="0"/>
                  </a:cubicBezTo>
                  <a:close/>
                  <a:moveTo>
                    <a:pt x="125" y="53"/>
                  </a:moveTo>
                  <a:cubicBezTo>
                    <a:pt x="141" y="53"/>
                    <a:pt x="141" y="53"/>
                    <a:pt x="141" y="53"/>
                  </a:cubicBezTo>
                  <a:cubicBezTo>
                    <a:pt x="141" y="39"/>
                    <a:pt x="141" y="39"/>
                    <a:pt x="141" y="39"/>
                  </a:cubicBezTo>
                  <a:cubicBezTo>
                    <a:pt x="155" y="39"/>
                    <a:pt x="155" y="39"/>
                    <a:pt x="155" y="39"/>
                  </a:cubicBezTo>
                  <a:cubicBezTo>
                    <a:pt x="155" y="23"/>
                    <a:pt x="155" y="23"/>
                    <a:pt x="155" y="23"/>
                  </a:cubicBezTo>
                  <a:cubicBezTo>
                    <a:pt x="141" y="23"/>
                    <a:pt x="141" y="23"/>
                    <a:pt x="141" y="23"/>
                  </a:cubicBezTo>
                  <a:cubicBezTo>
                    <a:pt x="141" y="9"/>
                    <a:pt x="141" y="9"/>
                    <a:pt x="141" y="9"/>
                  </a:cubicBezTo>
                  <a:cubicBezTo>
                    <a:pt x="125" y="9"/>
                    <a:pt x="125" y="9"/>
                    <a:pt x="125" y="9"/>
                  </a:cubicBezTo>
                  <a:cubicBezTo>
                    <a:pt x="125" y="23"/>
                    <a:pt x="125" y="23"/>
                    <a:pt x="125" y="23"/>
                  </a:cubicBezTo>
                  <a:cubicBezTo>
                    <a:pt x="111" y="23"/>
                    <a:pt x="111" y="23"/>
                    <a:pt x="111" y="23"/>
                  </a:cubicBezTo>
                  <a:cubicBezTo>
                    <a:pt x="111" y="39"/>
                    <a:pt x="111" y="39"/>
                    <a:pt x="111" y="39"/>
                  </a:cubicBezTo>
                  <a:cubicBezTo>
                    <a:pt x="125" y="39"/>
                    <a:pt x="125" y="39"/>
                    <a:pt x="125" y="39"/>
                  </a:cubicBezTo>
                  <a:lnTo>
                    <a:pt x="125" y="53"/>
                  </a:lnTo>
                  <a:close/>
                  <a:moveTo>
                    <a:pt x="64" y="275"/>
                  </a:moveTo>
                  <a:cubicBezTo>
                    <a:pt x="77" y="275"/>
                    <a:pt x="77" y="275"/>
                    <a:pt x="77" y="275"/>
                  </a:cubicBezTo>
                  <a:cubicBezTo>
                    <a:pt x="58" y="341"/>
                    <a:pt x="58" y="341"/>
                    <a:pt x="58" y="341"/>
                  </a:cubicBezTo>
                  <a:cubicBezTo>
                    <a:pt x="209" y="341"/>
                    <a:pt x="209" y="341"/>
                    <a:pt x="209" y="341"/>
                  </a:cubicBezTo>
                  <a:cubicBezTo>
                    <a:pt x="189" y="275"/>
                    <a:pt x="189" y="275"/>
                    <a:pt x="189" y="275"/>
                  </a:cubicBezTo>
                  <a:cubicBezTo>
                    <a:pt x="203" y="275"/>
                    <a:pt x="203" y="275"/>
                    <a:pt x="203" y="275"/>
                  </a:cubicBezTo>
                  <a:cubicBezTo>
                    <a:pt x="222" y="341"/>
                    <a:pt x="222" y="341"/>
                    <a:pt x="222" y="341"/>
                  </a:cubicBezTo>
                  <a:cubicBezTo>
                    <a:pt x="266" y="341"/>
                    <a:pt x="266" y="341"/>
                    <a:pt x="266" y="341"/>
                  </a:cubicBezTo>
                  <a:cubicBezTo>
                    <a:pt x="236" y="241"/>
                    <a:pt x="236" y="241"/>
                    <a:pt x="236" y="241"/>
                  </a:cubicBezTo>
                  <a:cubicBezTo>
                    <a:pt x="232" y="225"/>
                    <a:pt x="211" y="196"/>
                    <a:pt x="175" y="195"/>
                  </a:cubicBezTo>
                  <a:cubicBezTo>
                    <a:pt x="93" y="195"/>
                    <a:pt x="93" y="195"/>
                    <a:pt x="93" y="195"/>
                  </a:cubicBezTo>
                  <a:cubicBezTo>
                    <a:pt x="56" y="195"/>
                    <a:pt x="35" y="225"/>
                    <a:pt x="30" y="241"/>
                  </a:cubicBezTo>
                  <a:cubicBezTo>
                    <a:pt x="0" y="341"/>
                    <a:pt x="0" y="341"/>
                    <a:pt x="0" y="341"/>
                  </a:cubicBezTo>
                  <a:cubicBezTo>
                    <a:pt x="44" y="341"/>
                    <a:pt x="44" y="341"/>
                    <a:pt x="44" y="341"/>
                  </a:cubicBezTo>
                  <a:lnTo>
                    <a:pt x="64" y="275"/>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00B0F0"/>
                </a:solidFill>
                <a:latin typeface="Segoe UI"/>
              </a:endParaRPr>
            </a:p>
          </p:txBody>
        </p:sp>
      </p:grpSp>
      <p:grpSp>
        <p:nvGrpSpPr>
          <p:cNvPr id="15" name="Group 14"/>
          <p:cNvGrpSpPr/>
          <p:nvPr/>
        </p:nvGrpSpPr>
        <p:grpSpPr>
          <a:xfrm>
            <a:off x="7722259" y="1561449"/>
            <a:ext cx="1487328" cy="1487329"/>
            <a:chOff x="7877106" y="1592262"/>
            <a:chExt cx="1517152" cy="1517153"/>
          </a:xfrm>
        </p:grpSpPr>
        <p:sp>
          <p:nvSpPr>
            <p:cNvPr id="64" name="Rectangle 63"/>
            <p:cNvSpPr/>
            <p:nvPr/>
          </p:nvSpPr>
          <p:spPr bwMode="auto">
            <a:xfrm>
              <a:off x="7877106" y="15922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pPr>
              <a:r>
                <a:rPr lang="en-US" sz="1372" kern="0" dirty="0">
                  <a:solidFill>
                    <a:sysClr val="window" lastClr="FFFFFF"/>
                  </a:solidFill>
                  <a:latin typeface="Segoe UI"/>
                  <a:cs typeface="Segoe UI" pitchFamily="34" charset="0"/>
                </a:rPr>
                <a:t>Predictive maintenance</a:t>
              </a:r>
            </a:p>
          </p:txBody>
        </p:sp>
        <p:sp>
          <p:nvSpPr>
            <p:cNvPr id="119" name="Freeform 81"/>
            <p:cNvSpPr>
              <a:spLocks noChangeAspect="1"/>
            </p:cNvSpPr>
            <p:nvPr/>
          </p:nvSpPr>
          <p:spPr bwMode="black">
            <a:xfrm>
              <a:off x="8337680" y="1707037"/>
              <a:ext cx="596002" cy="811531"/>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pPr defTabSz="914367"/>
              <a:endParaRPr lang="en-US" sz="1568" dirty="0">
                <a:solidFill>
                  <a:srgbClr val="00B0F0"/>
                </a:solidFill>
                <a:latin typeface="Segoe UI"/>
              </a:endParaRPr>
            </a:p>
          </p:txBody>
        </p:sp>
      </p:grpSp>
      <p:grpSp>
        <p:nvGrpSpPr>
          <p:cNvPr id="26" name="Group 25"/>
          <p:cNvGrpSpPr/>
          <p:nvPr/>
        </p:nvGrpSpPr>
        <p:grpSpPr>
          <a:xfrm>
            <a:off x="4562362" y="4698936"/>
            <a:ext cx="1487328" cy="1487329"/>
            <a:chOff x="4653846" y="4792662"/>
            <a:chExt cx="1517152" cy="1517153"/>
          </a:xfrm>
        </p:grpSpPr>
        <p:sp>
          <p:nvSpPr>
            <p:cNvPr id="99" name="Rectangle 98"/>
            <p:cNvSpPr/>
            <p:nvPr/>
          </p:nvSpPr>
          <p:spPr bwMode="auto">
            <a:xfrm>
              <a:off x="4653846" y="47926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pPr>
              <a:r>
                <a:rPr lang="en-US" sz="1372" kern="0" dirty="0">
                  <a:solidFill>
                    <a:sysClr val="window" lastClr="FFFFFF"/>
                  </a:solidFill>
                  <a:latin typeface="Segoe UI"/>
                  <a:cs typeface="Segoe UI" pitchFamily="34" charset="0"/>
                </a:rPr>
                <a:t>Targeted advertising</a:t>
              </a:r>
            </a:p>
          </p:txBody>
        </p:sp>
        <p:sp>
          <p:nvSpPr>
            <p:cNvPr id="120" name="Freeform 22"/>
            <p:cNvSpPr>
              <a:spLocks noChangeAspect="1" noEditPoints="1"/>
            </p:cNvSpPr>
            <p:nvPr/>
          </p:nvSpPr>
          <p:spPr bwMode="black">
            <a:xfrm>
              <a:off x="5071839" y="5028815"/>
              <a:ext cx="686366" cy="686185"/>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7" tIns="40344" rIns="80687" bIns="40344" numCol="1" anchor="t" anchorCtr="0" compatLnSpc="1">
              <a:prstTxWarp prst="textNoShape">
                <a:avLst/>
              </a:prstTxWarp>
            </a:bodyPr>
            <a:lstStyle/>
            <a:p>
              <a:pPr defTabSz="914367"/>
              <a:endParaRPr lang="en-US" sz="1568" dirty="0">
                <a:solidFill>
                  <a:srgbClr val="00B0F0"/>
                </a:solidFill>
                <a:latin typeface="Segoe UI"/>
              </a:endParaRPr>
            </a:p>
          </p:txBody>
        </p:sp>
      </p:grpSp>
      <p:grpSp>
        <p:nvGrpSpPr>
          <p:cNvPr id="21" name="Group 20"/>
          <p:cNvGrpSpPr/>
          <p:nvPr/>
        </p:nvGrpSpPr>
        <p:grpSpPr>
          <a:xfrm>
            <a:off x="4562362" y="3130192"/>
            <a:ext cx="1487328" cy="1487329"/>
            <a:chOff x="4653846" y="3192462"/>
            <a:chExt cx="1517152" cy="1517153"/>
          </a:xfrm>
        </p:grpSpPr>
        <p:sp>
          <p:nvSpPr>
            <p:cNvPr id="89" name="Rectangle 88"/>
            <p:cNvSpPr/>
            <p:nvPr/>
          </p:nvSpPr>
          <p:spPr bwMode="auto">
            <a:xfrm>
              <a:off x="4653846" y="31924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pPr>
              <a:r>
                <a:rPr lang="en-US" sz="1372" kern="0" dirty="0">
                  <a:solidFill>
                    <a:sysClr val="window" lastClr="FFFFFF"/>
                  </a:solidFill>
                  <a:latin typeface="Segoe UI"/>
                  <a:cs typeface="Segoe UI" pitchFamily="34" charset="0"/>
                </a:rPr>
                <a:t>Natural resource exploration</a:t>
              </a:r>
            </a:p>
          </p:txBody>
        </p:sp>
        <p:grpSp>
          <p:nvGrpSpPr>
            <p:cNvPr id="121" name="Group 18"/>
            <p:cNvGrpSpPr>
              <a:grpSpLocks noChangeAspect="1"/>
            </p:cNvGrpSpPr>
            <p:nvPr/>
          </p:nvGrpSpPr>
          <p:grpSpPr bwMode="auto">
            <a:xfrm>
              <a:off x="5200215" y="3454698"/>
              <a:ext cx="499273" cy="660101"/>
              <a:chOff x="7708" y="496"/>
              <a:chExt cx="714" cy="944"/>
            </a:xfrm>
            <a:solidFill>
              <a:schemeClr val="bg1"/>
            </a:solidFill>
          </p:grpSpPr>
          <p:sp>
            <p:nvSpPr>
              <p:cNvPr id="122" name="Freeform 19"/>
              <p:cNvSpPr>
                <a:spLocks noEditPoints="1"/>
              </p:cNvSpPr>
              <p:nvPr/>
            </p:nvSpPr>
            <p:spPr bwMode="auto">
              <a:xfrm>
                <a:off x="8065" y="496"/>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dirty="0">
                  <a:solidFill>
                    <a:srgbClr val="FFFFFF"/>
                  </a:solidFill>
                  <a:latin typeface="Segoe UI"/>
                </a:endParaRPr>
              </a:p>
            </p:txBody>
          </p:sp>
          <p:sp>
            <p:nvSpPr>
              <p:cNvPr id="123" name="Freeform 20"/>
              <p:cNvSpPr>
                <a:spLocks/>
              </p:cNvSpPr>
              <p:nvPr/>
            </p:nvSpPr>
            <p:spPr bwMode="auto">
              <a:xfrm>
                <a:off x="7708" y="496"/>
                <a:ext cx="714" cy="944"/>
              </a:xfrm>
              <a:custGeom>
                <a:avLst/>
                <a:gdLst>
                  <a:gd name="T0" fmla="*/ 151 w 302"/>
                  <a:gd name="T1" fmla="*/ 0 h 400"/>
                  <a:gd name="T2" fmla="*/ 258 w 302"/>
                  <a:gd name="T3" fmla="*/ 221 h 400"/>
                  <a:gd name="T4" fmla="*/ 151 w 302"/>
                  <a:gd name="T5" fmla="*/ 400 h 400"/>
                  <a:gd name="T6" fmla="*/ 44 w 302"/>
                  <a:gd name="T7" fmla="*/ 221 h 400"/>
                  <a:gd name="T8" fmla="*/ 151 w 302"/>
                  <a:gd name="T9" fmla="*/ 0 h 400"/>
                </a:gdLst>
                <a:ahLst/>
                <a:cxnLst>
                  <a:cxn ang="0">
                    <a:pos x="T0" y="T1"/>
                  </a:cxn>
                  <a:cxn ang="0">
                    <a:pos x="T2" y="T3"/>
                  </a:cxn>
                  <a:cxn ang="0">
                    <a:pos x="T4" y="T5"/>
                  </a:cxn>
                  <a:cxn ang="0">
                    <a:pos x="T6" y="T7"/>
                  </a:cxn>
                  <a:cxn ang="0">
                    <a:pos x="T8" y="T9"/>
                  </a:cxn>
                </a:cxnLst>
                <a:rect l="0" t="0" r="r" b="b"/>
                <a:pathLst>
                  <a:path w="302" h="400">
                    <a:moveTo>
                      <a:pt x="151" y="0"/>
                    </a:moveTo>
                    <a:cubicBezTo>
                      <a:pt x="177" y="95"/>
                      <a:pt x="213" y="129"/>
                      <a:pt x="258" y="221"/>
                    </a:cubicBezTo>
                    <a:cubicBezTo>
                      <a:pt x="302" y="310"/>
                      <a:pt x="237" y="400"/>
                      <a:pt x="151" y="400"/>
                    </a:cubicBezTo>
                    <a:cubicBezTo>
                      <a:pt x="65" y="400"/>
                      <a:pt x="0" y="310"/>
                      <a:pt x="44" y="221"/>
                    </a:cubicBezTo>
                    <a:cubicBezTo>
                      <a:pt x="89" y="129"/>
                      <a:pt x="125" y="95"/>
                      <a:pt x="1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dirty="0">
                  <a:solidFill>
                    <a:srgbClr val="FFFFFF"/>
                  </a:solidFill>
                  <a:latin typeface="Segoe UI"/>
                </a:endParaRPr>
              </a:p>
            </p:txBody>
          </p:sp>
        </p:grpSp>
      </p:grpSp>
      <p:grpSp>
        <p:nvGrpSpPr>
          <p:cNvPr id="24" name="Group 23"/>
          <p:cNvGrpSpPr/>
          <p:nvPr/>
        </p:nvGrpSpPr>
        <p:grpSpPr>
          <a:xfrm>
            <a:off x="1402464" y="4698936"/>
            <a:ext cx="1487328" cy="1487329"/>
            <a:chOff x="1430586" y="4792662"/>
            <a:chExt cx="1517152" cy="1517153"/>
          </a:xfrm>
        </p:grpSpPr>
        <p:sp>
          <p:nvSpPr>
            <p:cNvPr id="97" name="Rectangle 96"/>
            <p:cNvSpPr/>
            <p:nvPr/>
          </p:nvSpPr>
          <p:spPr bwMode="auto">
            <a:xfrm>
              <a:off x="1430586" y="47926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pPr>
              <a:r>
                <a:rPr lang="en-US" sz="1372" kern="0" dirty="0">
                  <a:solidFill>
                    <a:sysClr val="window" lastClr="FFFFFF"/>
                  </a:solidFill>
                  <a:latin typeface="Segoe UI"/>
                  <a:cs typeface="Segoe UI" pitchFamily="34" charset="0"/>
                </a:rPr>
                <a:t>Fraud </a:t>
              </a:r>
              <a:br>
                <a:rPr lang="en-US" sz="1372" kern="0" dirty="0">
                  <a:solidFill>
                    <a:sysClr val="window" lastClr="FFFFFF"/>
                  </a:solidFill>
                  <a:latin typeface="Segoe UI"/>
                  <a:cs typeface="Segoe UI" pitchFamily="34" charset="0"/>
                </a:rPr>
              </a:br>
              <a:r>
                <a:rPr lang="en-US" sz="1372" kern="0" dirty="0">
                  <a:solidFill>
                    <a:sysClr val="window" lastClr="FFFFFF"/>
                  </a:solidFill>
                  <a:latin typeface="Segoe UI"/>
                  <a:cs typeface="Segoe UI" pitchFamily="34" charset="0"/>
                </a:rPr>
                <a:t>detection</a:t>
              </a:r>
            </a:p>
          </p:txBody>
        </p:sp>
        <p:sp>
          <p:nvSpPr>
            <p:cNvPr id="124" name="Freeform 30"/>
            <p:cNvSpPr>
              <a:spLocks noChangeAspect="1" noEditPoints="1"/>
            </p:cNvSpPr>
            <p:nvPr/>
          </p:nvSpPr>
          <p:spPr bwMode="auto">
            <a:xfrm>
              <a:off x="1863236" y="5028815"/>
              <a:ext cx="604378" cy="711585"/>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175"/>
              <a:endParaRPr lang="en-US" sz="1667" dirty="0">
                <a:solidFill>
                  <a:srgbClr val="000000"/>
                </a:solidFill>
                <a:latin typeface="Segoe UI"/>
              </a:endParaRPr>
            </a:p>
          </p:txBody>
        </p:sp>
      </p:grpSp>
      <p:grpSp>
        <p:nvGrpSpPr>
          <p:cNvPr id="12" name="Group 11"/>
          <p:cNvGrpSpPr/>
          <p:nvPr/>
        </p:nvGrpSpPr>
        <p:grpSpPr>
          <a:xfrm>
            <a:off x="2982413" y="1561449"/>
            <a:ext cx="1487328" cy="1487329"/>
            <a:chOff x="3042216" y="1592262"/>
            <a:chExt cx="1517152" cy="1517153"/>
          </a:xfrm>
        </p:grpSpPr>
        <p:sp>
          <p:nvSpPr>
            <p:cNvPr id="60" name="Rectangle 59"/>
            <p:cNvSpPr/>
            <p:nvPr/>
          </p:nvSpPr>
          <p:spPr bwMode="auto">
            <a:xfrm>
              <a:off x="3042216" y="15922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pPr>
              <a:r>
                <a:rPr lang="en-US" sz="1372" kern="0" dirty="0">
                  <a:solidFill>
                    <a:sysClr val="window" lastClr="FFFFFF"/>
                  </a:solidFill>
                  <a:latin typeface="Segoe UI"/>
                  <a:cs typeface="Segoe UI" pitchFamily="34" charset="0"/>
                </a:rPr>
                <a:t>Telemetry data analysis</a:t>
              </a:r>
            </a:p>
          </p:txBody>
        </p:sp>
        <p:sp>
          <p:nvSpPr>
            <p:cNvPr id="138" name="Freeform 346"/>
            <p:cNvSpPr>
              <a:spLocks noChangeAspect="1" noEditPoints="1"/>
            </p:cNvSpPr>
            <p:nvPr/>
          </p:nvSpPr>
          <p:spPr bwMode="auto">
            <a:xfrm>
              <a:off x="3312577" y="1899278"/>
              <a:ext cx="913857" cy="567222"/>
            </a:xfrm>
            <a:custGeom>
              <a:avLst/>
              <a:gdLst>
                <a:gd name="T0" fmla="*/ 0 w 319"/>
                <a:gd name="T1" fmla="*/ 122 h 198"/>
                <a:gd name="T2" fmla="*/ 50 w 319"/>
                <a:gd name="T3" fmla="*/ 122 h 198"/>
                <a:gd name="T4" fmla="*/ 50 w 319"/>
                <a:gd name="T5" fmla="*/ 198 h 198"/>
                <a:gd name="T6" fmla="*/ 0 w 319"/>
                <a:gd name="T7" fmla="*/ 198 h 198"/>
                <a:gd name="T8" fmla="*/ 0 w 319"/>
                <a:gd name="T9" fmla="*/ 122 h 198"/>
                <a:gd name="T10" fmla="*/ 69 w 319"/>
                <a:gd name="T11" fmla="*/ 198 h 198"/>
                <a:gd name="T12" fmla="*/ 119 w 319"/>
                <a:gd name="T13" fmla="*/ 198 h 198"/>
                <a:gd name="T14" fmla="*/ 119 w 319"/>
                <a:gd name="T15" fmla="*/ 28 h 198"/>
                <a:gd name="T16" fmla="*/ 69 w 319"/>
                <a:gd name="T17" fmla="*/ 28 h 198"/>
                <a:gd name="T18" fmla="*/ 69 w 319"/>
                <a:gd name="T19" fmla="*/ 198 h 198"/>
                <a:gd name="T20" fmla="*/ 135 w 319"/>
                <a:gd name="T21" fmla="*/ 198 h 198"/>
                <a:gd name="T22" fmla="*/ 185 w 319"/>
                <a:gd name="T23" fmla="*/ 198 h 198"/>
                <a:gd name="T24" fmla="*/ 185 w 319"/>
                <a:gd name="T25" fmla="*/ 59 h 198"/>
                <a:gd name="T26" fmla="*/ 135 w 319"/>
                <a:gd name="T27" fmla="*/ 59 h 198"/>
                <a:gd name="T28" fmla="*/ 135 w 319"/>
                <a:gd name="T29" fmla="*/ 198 h 198"/>
                <a:gd name="T30" fmla="*/ 201 w 319"/>
                <a:gd name="T31" fmla="*/ 198 h 198"/>
                <a:gd name="T32" fmla="*/ 251 w 319"/>
                <a:gd name="T33" fmla="*/ 198 h 198"/>
                <a:gd name="T34" fmla="*/ 251 w 319"/>
                <a:gd name="T35" fmla="*/ 151 h 198"/>
                <a:gd name="T36" fmla="*/ 201 w 319"/>
                <a:gd name="T37" fmla="*/ 151 h 198"/>
                <a:gd name="T38" fmla="*/ 201 w 319"/>
                <a:gd name="T39" fmla="*/ 198 h 198"/>
                <a:gd name="T40" fmla="*/ 270 w 319"/>
                <a:gd name="T41" fmla="*/ 198 h 198"/>
                <a:gd name="T42" fmla="*/ 319 w 319"/>
                <a:gd name="T43" fmla="*/ 198 h 198"/>
                <a:gd name="T44" fmla="*/ 319 w 319"/>
                <a:gd name="T45" fmla="*/ 0 h 198"/>
                <a:gd name="T46" fmla="*/ 270 w 319"/>
                <a:gd name="T47" fmla="*/ 0 h 198"/>
                <a:gd name="T48" fmla="*/ 270 w 319"/>
                <a:gd name="T4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9" h="198">
                  <a:moveTo>
                    <a:pt x="0" y="122"/>
                  </a:moveTo>
                  <a:lnTo>
                    <a:pt x="50" y="122"/>
                  </a:lnTo>
                  <a:lnTo>
                    <a:pt x="50" y="198"/>
                  </a:lnTo>
                  <a:lnTo>
                    <a:pt x="0" y="198"/>
                  </a:lnTo>
                  <a:lnTo>
                    <a:pt x="0" y="122"/>
                  </a:lnTo>
                  <a:close/>
                  <a:moveTo>
                    <a:pt x="69" y="198"/>
                  </a:moveTo>
                  <a:lnTo>
                    <a:pt x="119" y="198"/>
                  </a:lnTo>
                  <a:lnTo>
                    <a:pt x="119" y="28"/>
                  </a:lnTo>
                  <a:lnTo>
                    <a:pt x="69" y="28"/>
                  </a:lnTo>
                  <a:lnTo>
                    <a:pt x="69" y="198"/>
                  </a:lnTo>
                  <a:close/>
                  <a:moveTo>
                    <a:pt x="135" y="198"/>
                  </a:moveTo>
                  <a:lnTo>
                    <a:pt x="185" y="198"/>
                  </a:lnTo>
                  <a:lnTo>
                    <a:pt x="185" y="59"/>
                  </a:lnTo>
                  <a:lnTo>
                    <a:pt x="135" y="59"/>
                  </a:lnTo>
                  <a:lnTo>
                    <a:pt x="135" y="198"/>
                  </a:lnTo>
                  <a:close/>
                  <a:moveTo>
                    <a:pt x="201" y="198"/>
                  </a:moveTo>
                  <a:lnTo>
                    <a:pt x="251" y="198"/>
                  </a:lnTo>
                  <a:lnTo>
                    <a:pt x="251" y="151"/>
                  </a:lnTo>
                  <a:lnTo>
                    <a:pt x="201" y="151"/>
                  </a:lnTo>
                  <a:lnTo>
                    <a:pt x="201" y="198"/>
                  </a:lnTo>
                  <a:close/>
                  <a:moveTo>
                    <a:pt x="270" y="198"/>
                  </a:moveTo>
                  <a:lnTo>
                    <a:pt x="319" y="198"/>
                  </a:lnTo>
                  <a:lnTo>
                    <a:pt x="319" y="0"/>
                  </a:lnTo>
                  <a:lnTo>
                    <a:pt x="270" y="0"/>
                  </a:lnTo>
                  <a:lnTo>
                    <a:pt x="270" y="198"/>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00B0F0"/>
                </a:solidFill>
                <a:latin typeface="Segoe UI"/>
              </a:endParaRPr>
            </a:p>
          </p:txBody>
        </p:sp>
      </p:grpSp>
      <p:grpSp>
        <p:nvGrpSpPr>
          <p:cNvPr id="13" name="Group 12"/>
          <p:cNvGrpSpPr/>
          <p:nvPr/>
        </p:nvGrpSpPr>
        <p:grpSpPr>
          <a:xfrm>
            <a:off x="4562362" y="1561449"/>
            <a:ext cx="1487328" cy="1487329"/>
            <a:chOff x="4653846" y="1592262"/>
            <a:chExt cx="1517152" cy="1517153"/>
          </a:xfrm>
        </p:grpSpPr>
        <p:sp>
          <p:nvSpPr>
            <p:cNvPr id="61" name="Rectangle 60"/>
            <p:cNvSpPr/>
            <p:nvPr/>
          </p:nvSpPr>
          <p:spPr bwMode="auto">
            <a:xfrm>
              <a:off x="4653846" y="15922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pPr>
              <a:r>
                <a:rPr lang="en-US" sz="1372" kern="0" dirty="0">
                  <a:solidFill>
                    <a:sysClr val="window" lastClr="FFFFFF"/>
                  </a:solidFill>
                  <a:latin typeface="Segoe UI"/>
                  <a:cs typeface="Segoe UI" pitchFamily="34" charset="0"/>
                </a:rPr>
                <a:t>Buyer propensity models</a:t>
              </a:r>
            </a:p>
          </p:txBody>
        </p:sp>
        <p:sp>
          <p:nvSpPr>
            <p:cNvPr id="139" name="Freeform 11"/>
            <p:cNvSpPr>
              <a:spLocks noEditPoints="1"/>
            </p:cNvSpPr>
            <p:nvPr/>
          </p:nvSpPr>
          <p:spPr bwMode="auto">
            <a:xfrm>
              <a:off x="4986133" y="2037809"/>
              <a:ext cx="852578" cy="389750"/>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175"/>
              <a:endParaRPr lang="en-US" sz="1667" dirty="0">
                <a:solidFill>
                  <a:srgbClr val="FFFFFF"/>
                </a:solidFill>
                <a:latin typeface="Segoe UI"/>
              </a:endParaRPr>
            </a:p>
          </p:txBody>
        </p:sp>
      </p:grpSp>
      <p:grpSp>
        <p:nvGrpSpPr>
          <p:cNvPr id="23" name="Group 22"/>
          <p:cNvGrpSpPr/>
          <p:nvPr/>
        </p:nvGrpSpPr>
        <p:grpSpPr>
          <a:xfrm>
            <a:off x="1402464" y="3130192"/>
            <a:ext cx="1487328" cy="1487329"/>
            <a:chOff x="1430586" y="3192462"/>
            <a:chExt cx="1517152" cy="1517153"/>
          </a:xfrm>
        </p:grpSpPr>
        <p:sp>
          <p:nvSpPr>
            <p:cNvPr id="87" name="Rectangle 86"/>
            <p:cNvSpPr/>
            <p:nvPr/>
          </p:nvSpPr>
          <p:spPr bwMode="auto">
            <a:xfrm>
              <a:off x="1430586" y="31924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pPr>
              <a:r>
                <a:rPr lang="en-US" sz="1372" kern="0" dirty="0">
                  <a:solidFill>
                    <a:sysClr val="window" lastClr="FFFFFF"/>
                  </a:solidFill>
                  <a:latin typeface="Segoe UI"/>
                  <a:cs typeface="Segoe UI" pitchFamily="34" charset="0"/>
                </a:rPr>
                <a:t>Churn analysis</a:t>
              </a:r>
            </a:p>
          </p:txBody>
        </p:sp>
        <p:grpSp>
          <p:nvGrpSpPr>
            <p:cNvPr id="140" name="Group 139"/>
            <p:cNvGrpSpPr/>
            <p:nvPr/>
          </p:nvGrpSpPr>
          <p:grpSpPr>
            <a:xfrm>
              <a:off x="1844187" y="3546470"/>
              <a:ext cx="646144" cy="658655"/>
              <a:chOff x="2851150" y="2184438"/>
              <a:chExt cx="319219" cy="325400"/>
            </a:xfrm>
            <a:solidFill>
              <a:schemeClr val="bg1"/>
            </a:solidFill>
          </p:grpSpPr>
          <p:sp>
            <p:nvSpPr>
              <p:cNvPr id="141" name="Freeform 106"/>
              <p:cNvSpPr>
                <a:spLocks/>
              </p:cNvSpPr>
              <p:nvPr/>
            </p:nvSpPr>
            <p:spPr bwMode="auto">
              <a:xfrm>
                <a:off x="2851150" y="2214563"/>
                <a:ext cx="296863" cy="295275"/>
              </a:xfrm>
              <a:custGeom>
                <a:avLst/>
                <a:gdLst>
                  <a:gd name="T0" fmla="*/ 40 w 79"/>
                  <a:gd name="T1" fmla="*/ 39 h 79"/>
                  <a:gd name="T2" fmla="*/ 79 w 79"/>
                  <a:gd name="T3" fmla="*/ 39 h 79"/>
                  <a:gd name="T4" fmla="*/ 40 w 79"/>
                  <a:gd name="T5" fmla="*/ 79 h 79"/>
                  <a:gd name="T6" fmla="*/ 0 w 79"/>
                  <a:gd name="T7" fmla="*/ 39 h 79"/>
                  <a:gd name="T8" fmla="*/ 40 w 79"/>
                  <a:gd name="T9" fmla="*/ 0 h 79"/>
                  <a:gd name="T10" fmla="*/ 40 w 79"/>
                  <a:gd name="T11" fmla="*/ 39 h 79"/>
                </a:gdLst>
                <a:ahLst/>
                <a:cxnLst>
                  <a:cxn ang="0">
                    <a:pos x="T0" y="T1"/>
                  </a:cxn>
                  <a:cxn ang="0">
                    <a:pos x="T2" y="T3"/>
                  </a:cxn>
                  <a:cxn ang="0">
                    <a:pos x="T4" y="T5"/>
                  </a:cxn>
                  <a:cxn ang="0">
                    <a:pos x="T6" y="T7"/>
                  </a:cxn>
                  <a:cxn ang="0">
                    <a:pos x="T8" y="T9"/>
                  </a:cxn>
                  <a:cxn ang="0">
                    <a:pos x="T10" y="T11"/>
                  </a:cxn>
                </a:cxnLst>
                <a:rect l="0" t="0" r="r" b="b"/>
                <a:pathLst>
                  <a:path w="79" h="79">
                    <a:moveTo>
                      <a:pt x="40" y="39"/>
                    </a:moveTo>
                    <a:cubicBezTo>
                      <a:pt x="79" y="39"/>
                      <a:pt x="79" y="39"/>
                      <a:pt x="79" y="39"/>
                    </a:cubicBezTo>
                    <a:cubicBezTo>
                      <a:pt x="79" y="61"/>
                      <a:pt x="61" y="79"/>
                      <a:pt x="40" y="79"/>
                    </a:cubicBezTo>
                    <a:cubicBezTo>
                      <a:pt x="18" y="79"/>
                      <a:pt x="0" y="61"/>
                      <a:pt x="0" y="39"/>
                    </a:cubicBezTo>
                    <a:cubicBezTo>
                      <a:pt x="0" y="18"/>
                      <a:pt x="18" y="0"/>
                      <a:pt x="40" y="0"/>
                    </a:cubicBezTo>
                    <a:lnTo>
                      <a:pt x="40" y="39"/>
                    </a:lnTo>
                    <a:close/>
                  </a:path>
                </a:pathLst>
              </a:custGeom>
              <a:grpFill/>
              <a:ln>
                <a:noFill/>
              </a:ln>
            </p:spPr>
            <p:txBody>
              <a:bodyPr vert="horz" wrap="square" lIns="89642" tIns="44821" rIns="89642" bIns="44821" numCol="1" anchor="t" anchorCtr="0" compatLnSpc="1">
                <a:prstTxWarp prst="textNoShape">
                  <a:avLst/>
                </a:prstTxWarp>
              </a:bodyPr>
              <a:lstStyle/>
              <a:p>
                <a:pPr defTabSz="896175"/>
                <a:endParaRPr lang="en-US" sz="1667" dirty="0">
                  <a:solidFill>
                    <a:srgbClr val="000000"/>
                  </a:solidFill>
                  <a:latin typeface="Segoe UI"/>
                </a:endParaRPr>
              </a:p>
            </p:txBody>
          </p:sp>
          <p:sp>
            <p:nvSpPr>
              <p:cNvPr id="142" name="Freeform 107"/>
              <p:cNvSpPr>
                <a:spLocks/>
              </p:cNvSpPr>
              <p:nvPr/>
            </p:nvSpPr>
            <p:spPr bwMode="auto">
              <a:xfrm>
                <a:off x="3024319" y="2184438"/>
                <a:ext cx="146050" cy="150813"/>
              </a:xfrm>
              <a:custGeom>
                <a:avLst/>
                <a:gdLst>
                  <a:gd name="T0" fmla="*/ 0 w 39"/>
                  <a:gd name="T1" fmla="*/ 40 h 40"/>
                  <a:gd name="T2" fmla="*/ 39 w 39"/>
                  <a:gd name="T3" fmla="*/ 40 h 40"/>
                  <a:gd name="T4" fmla="*/ 0 w 39"/>
                  <a:gd name="T5" fmla="*/ 0 h 40"/>
                  <a:gd name="T6" fmla="*/ 0 w 39"/>
                  <a:gd name="T7" fmla="*/ 40 h 40"/>
                </a:gdLst>
                <a:ahLst/>
                <a:cxnLst>
                  <a:cxn ang="0">
                    <a:pos x="T0" y="T1"/>
                  </a:cxn>
                  <a:cxn ang="0">
                    <a:pos x="T2" y="T3"/>
                  </a:cxn>
                  <a:cxn ang="0">
                    <a:pos x="T4" y="T5"/>
                  </a:cxn>
                  <a:cxn ang="0">
                    <a:pos x="T6" y="T7"/>
                  </a:cxn>
                </a:cxnLst>
                <a:rect l="0" t="0" r="r" b="b"/>
                <a:pathLst>
                  <a:path w="39" h="40">
                    <a:moveTo>
                      <a:pt x="0" y="40"/>
                    </a:moveTo>
                    <a:cubicBezTo>
                      <a:pt x="39" y="40"/>
                      <a:pt x="39" y="40"/>
                      <a:pt x="39" y="40"/>
                    </a:cubicBezTo>
                    <a:cubicBezTo>
                      <a:pt x="39" y="18"/>
                      <a:pt x="21" y="0"/>
                      <a:pt x="0" y="0"/>
                    </a:cubicBezTo>
                    <a:lnTo>
                      <a:pt x="0" y="40"/>
                    </a:lnTo>
                    <a:close/>
                  </a:path>
                </a:pathLst>
              </a:custGeom>
              <a:grpFill/>
              <a:ln>
                <a:noFill/>
              </a:ln>
            </p:spPr>
            <p:txBody>
              <a:bodyPr vert="horz" wrap="square" lIns="89642" tIns="44821" rIns="89642" bIns="44821" numCol="1" anchor="t" anchorCtr="0" compatLnSpc="1">
                <a:prstTxWarp prst="textNoShape">
                  <a:avLst/>
                </a:prstTxWarp>
              </a:bodyPr>
              <a:lstStyle/>
              <a:p>
                <a:pPr defTabSz="896175"/>
                <a:endParaRPr lang="en-US" sz="1667" dirty="0">
                  <a:solidFill>
                    <a:srgbClr val="000000"/>
                  </a:solidFill>
                  <a:latin typeface="Segoe UI"/>
                </a:endParaRPr>
              </a:p>
            </p:txBody>
          </p:sp>
        </p:grpSp>
      </p:grpSp>
      <p:grpSp>
        <p:nvGrpSpPr>
          <p:cNvPr id="25" name="Group 24"/>
          <p:cNvGrpSpPr/>
          <p:nvPr/>
        </p:nvGrpSpPr>
        <p:grpSpPr>
          <a:xfrm>
            <a:off x="2982413" y="4698936"/>
            <a:ext cx="1487328" cy="1487329"/>
            <a:chOff x="3042216" y="4792662"/>
            <a:chExt cx="1517152" cy="1517153"/>
          </a:xfrm>
        </p:grpSpPr>
        <p:sp>
          <p:nvSpPr>
            <p:cNvPr id="98" name="Rectangle 97"/>
            <p:cNvSpPr/>
            <p:nvPr/>
          </p:nvSpPr>
          <p:spPr bwMode="auto">
            <a:xfrm>
              <a:off x="3042216" y="47926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pPr>
              <a:r>
                <a:rPr lang="en-US" sz="1372" kern="0" dirty="0">
                  <a:solidFill>
                    <a:sysClr val="window" lastClr="FFFFFF"/>
                  </a:solidFill>
                  <a:latin typeface="Segoe UI"/>
                  <a:cs typeface="Segoe UI" pitchFamily="34" charset="0"/>
                </a:rPr>
                <a:t>Life sciences research</a:t>
              </a:r>
            </a:p>
          </p:txBody>
        </p:sp>
        <p:grpSp>
          <p:nvGrpSpPr>
            <p:cNvPr id="143" name="Group 142"/>
            <p:cNvGrpSpPr/>
            <p:nvPr/>
          </p:nvGrpSpPr>
          <p:grpSpPr>
            <a:xfrm>
              <a:off x="3484542" y="4987948"/>
              <a:ext cx="579058" cy="752452"/>
              <a:chOff x="3201299" y="1823323"/>
              <a:chExt cx="223363" cy="290247"/>
            </a:xfrm>
            <a:solidFill>
              <a:schemeClr val="bg1"/>
            </a:solidFill>
          </p:grpSpPr>
          <p:sp>
            <p:nvSpPr>
              <p:cNvPr id="144" name="Freeform 42"/>
              <p:cNvSpPr>
                <a:spLocks/>
              </p:cNvSpPr>
              <p:nvPr/>
            </p:nvSpPr>
            <p:spPr bwMode="auto">
              <a:xfrm>
                <a:off x="3201299" y="1971713"/>
                <a:ext cx="223363" cy="141857"/>
              </a:xfrm>
              <a:custGeom>
                <a:avLst/>
                <a:gdLst>
                  <a:gd name="T0" fmla="*/ 152 w 304"/>
                  <a:gd name="T1" fmla="*/ 99 h 193"/>
                  <a:gd name="T2" fmla="*/ 0 w 304"/>
                  <a:gd name="T3" fmla="*/ 0 h 193"/>
                  <a:gd name="T4" fmla="*/ 152 w 304"/>
                  <a:gd name="T5" fmla="*/ 161 h 193"/>
                  <a:gd name="T6" fmla="*/ 304 w 304"/>
                  <a:gd name="T7" fmla="*/ 0 h 193"/>
                  <a:gd name="T8" fmla="*/ 152 w 304"/>
                  <a:gd name="T9" fmla="*/ 99 h 193"/>
                </a:gdLst>
                <a:ahLst/>
                <a:cxnLst>
                  <a:cxn ang="0">
                    <a:pos x="T0" y="T1"/>
                  </a:cxn>
                  <a:cxn ang="0">
                    <a:pos x="T2" y="T3"/>
                  </a:cxn>
                  <a:cxn ang="0">
                    <a:pos x="T4" y="T5"/>
                  </a:cxn>
                  <a:cxn ang="0">
                    <a:pos x="T6" y="T7"/>
                  </a:cxn>
                  <a:cxn ang="0">
                    <a:pos x="T8" y="T9"/>
                  </a:cxn>
                </a:cxnLst>
                <a:rect l="0" t="0" r="r" b="b"/>
                <a:pathLst>
                  <a:path w="304" h="193">
                    <a:moveTo>
                      <a:pt x="152" y="99"/>
                    </a:moveTo>
                    <a:cubicBezTo>
                      <a:pt x="121" y="55"/>
                      <a:pt x="50" y="18"/>
                      <a:pt x="0" y="0"/>
                    </a:cubicBezTo>
                    <a:cubicBezTo>
                      <a:pt x="40" y="113"/>
                      <a:pt x="74" y="193"/>
                      <a:pt x="152" y="161"/>
                    </a:cubicBezTo>
                    <a:cubicBezTo>
                      <a:pt x="230" y="193"/>
                      <a:pt x="264" y="113"/>
                      <a:pt x="304" y="0"/>
                    </a:cubicBezTo>
                    <a:cubicBezTo>
                      <a:pt x="254" y="18"/>
                      <a:pt x="183" y="55"/>
                      <a:pt x="15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175"/>
                <a:endParaRPr lang="en-US" sz="1667" dirty="0">
                  <a:solidFill>
                    <a:srgbClr val="000000"/>
                  </a:solidFill>
                  <a:latin typeface="Segoe UI"/>
                </a:endParaRPr>
              </a:p>
            </p:txBody>
          </p:sp>
          <p:sp>
            <p:nvSpPr>
              <p:cNvPr id="145" name="Freeform 43"/>
              <p:cNvSpPr>
                <a:spLocks/>
              </p:cNvSpPr>
              <p:nvPr/>
            </p:nvSpPr>
            <p:spPr bwMode="auto">
              <a:xfrm>
                <a:off x="3228364" y="1824256"/>
                <a:ext cx="133769" cy="158656"/>
              </a:xfrm>
              <a:custGeom>
                <a:avLst/>
                <a:gdLst>
                  <a:gd name="T0" fmla="*/ 30 w 182"/>
                  <a:gd name="T1" fmla="*/ 0 h 216"/>
                  <a:gd name="T2" fmla="*/ 126 w 182"/>
                  <a:gd name="T3" fmla="*/ 212 h 216"/>
                  <a:gd name="T4" fmla="*/ 30 w 182"/>
                  <a:gd name="T5" fmla="*/ 0 h 216"/>
                </a:gdLst>
                <a:ahLst/>
                <a:cxnLst>
                  <a:cxn ang="0">
                    <a:pos x="T0" y="T1"/>
                  </a:cxn>
                  <a:cxn ang="0">
                    <a:pos x="T2" y="T3"/>
                  </a:cxn>
                  <a:cxn ang="0">
                    <a:pos x="T4" y="T5"/>
                  </a:cxn>
                </a:cxnLst>
                <a:rect l="0" t="0" r="r" b="b"/>
                <a:pathLst>
                  <a:path w="182" h="216">
                    <a:moveTo>
                      <a:pt x="30" y="0"/>
                    </a:moveTo>
                    <a:cubicBezTo>
                      <a:pt x="94" y="54"/>
                      <a:pt x="182" y="159"/>
                      <a:pt x="126" y="212"/>
                    </a:cubicBezTo>
                    <a:cubicBezTo>
                      <a:pt x="0" y="216"/>
                      <a:pt x="8" y="12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175"/>
                <a:endParaRPr lang="en-US" sz="1667" dirty="0">
                  <a:solidFill>
                    <a:srgbClr val="000000"/>
                  </a:solidFill>
                  <a:latin typeface="Segoe UI"/>
                </a:endParaRPr>
              </a:p>
            </p:txBody>
          </p:sp>
          <p:sp>
            <p:nvSpPr>
              <p:cNvPr id="146" name="Freeform 45"/>
              <p:cNvSpPr>
                <a:spLocks/>
              </p:cNvSpPr>
              <p:nvPr/>
            </p:nvSpPr>
            <p:spPr bwMode="auto">
              <a:xfrm>
                <a:off x="3322624" y="1823323"/>
                <a:ext cx="72484" cy="152123"/>
              </a:xfrm>
              <a:custGeom>
                <a:avLst/>
                <a:gdLst>
                  <a:gd name="T0" fmla="*/ 76 w 99"/>
                  <a:gd name="T1" fmla="*/ 0 h 207"/>
                  <a:gd name="T2" fmla="*/ 0 w 99"/>
                  <a:gd name="T3" fmla="*/ 79 h 207"/>
                  <a:gd name="T4" fmla="*/ 35 w 99"/>
                  <a:gd name="T5" fmla="*/ 168 h 207"/>
                  <a:gd name="T6" fmla="*/ 27 w 99"/>
                  <a:gd name="T7" fmla="*/ 207 h 207"/>
                  <a:gd name="T8" fmla="*/ 76 w 99"/>
                  <a:gd name="T9" fmla="*/ 0 h 207"/>
                </a:gdLst>
                <a:ahLst/>
                <a:cxnLst>
                  <a:cxn ang="0">
                    <a:pos x="T0" y="T1"/>
                  </a:cxn>
                  <a:cxn ang="0">
                    <a:pos x="T2" y="T3"/>
                  </a:cxn>
                  <a:cxn ang="0">
                    <a:pos x="T4" y="T5"/>
                  </a:cxn>
                  <a:cxn ang="0">
                    <a:pos x="T6" y="T7"/>
                  </a:cxn>
                  <a:cxn ang="0">
                    <a:pos x="T8" y="T9"/>
                  </a:cxn>
                </a:cxnLst>
                <a:rect l="0" t="0" r="r" b="b"/>
                <a:pathLst>
                  <a:path w="99" h="207">
                    <a:moveTo>
                      <a:pt x="76" y="0"/>
                    </a:moveTo>
                    <a:cubicBezTo>
                      <a:pt x="51" y="20"/>
                      <a:pt x="23" y="49"/>
                      <a:pt x="0" y="79"/>
                    </a:cubicBezTo>
                    <a:cubicBezTo>
                      <a:pt x="23" y="112"/>
                      <a:pt x="34" y="142"/>
                      <a:pt x="35" y="168"/>
                    </a:cubicBezTo>
                    <a:cubicBezTo>
                      <a:pt x="36" y="183"/>
                      <a:pt x="33" y="196"/>
                      <a:pt x="27" y="207"/>
                    </a:cubicBezTo>
                    <a:cubicBezTo>
                      <a:pt x="99" y="186"/>
                      <a:pt x="92" y="105"/>
                      <a:pt x="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175"/>
                <a:endParaRPr lang="en-US" sz="1667" dirty="0">
                  <a:solidFill>
                    <a:srgbClr val="000000"/>
                  </a:solidFill>
                  <a:latin typeface="Segoe UI"/>
                </a:endParaRPr>
              </a:p>
            </p:txBody>
          </p:sp>
        </p:grpSp>
      </p:grpSp>
      <p:grpSp>
        <p:nvGrpSpPr>
          <p:cNvPr id="17" name="Group 16"/>
          <p:cNvGrpSpPr/>
          <p:nvPr/>
        </p:nvGrpSpPr>
        <p:grpSpPr>
          <a:xfrm>
            <a:off x="9302208" y="1561449"/>
            <a:ext cx="1487328" cy="1487329"/>
            <a:chOff x="9488736" y="1592262"/>
            <a:chExt cx="1517152" cy="1517153"/>
          </a:xfrm>
        </p:grpSpPr>
        <p:sp>
          <p:nvSpPr>
            <p:cNvPr id="80" name="Rectangle 79"/>
            <p:cNvSpPr/>
            <p:nvPr/>
          </p:nvSpPr>
          <p:spPr bwMode="auto">
            <a:xfrm>
              <a:off x="9488736" y="15922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pPr>
              <a:r>
                <a:rPr lang="en-US" sz="1372" kern="0" dirty="0">
                  <a:solidFill>
                    <a:sysClr val="window" lastClr="FFFFFF"/>
                  </a:solidFill>
                  <a:latin typeface="Segoe UI"/>
                  <a:cs typeface="Segoe UI" pitchFamily="34" charset="0"/>
                </a:rPr>
                <a:t>Web app optimization</a:t>
              </a:r>
            </a:p>
          </p:txBody>
        </p:sp>
        <p:sp>
          <p:nvSpPr>
            <p:cNvPr id="151" name="Freeform 113"/>
            <p:cNvSpPr>
              <a:spLocks noEditPoints="1"/>
            </p:cNvSpPr>
            <p:nvPr/>
          </p:nvSpPr>
          <p:spPr bwMode="auto">
            <a:xfrm flipH="1">
              <a:off x="9928615" y="1826420"/>
              <a:ext cx="640080" cy="640080"/>
            </a:xfrm>
            <a:custGeom>
              <a:avLst/>
              <a:gdLst>
                <a:gd name="T0" fmla="*/ 801 w 1600"/>
                <a:gd name="T1" fmla="*/ 1598 h 1598"/>
                <a:gd name="T2" fmla="*/ 801 w 1600"/>
                <a:gd name="T3" fmla="*/ 0 h 1598"/>
                <a:gd name="T4" fmla="*/ 414 w 1600"/>
                <a:gd name="T5" fmla="*/ 1001 h 1598"/>
                <a:gd name="T6" fmla="*/ 406 w 1600"/>
                <a:gd name="T7" fmla="*/ 669 h 1598"/>
                <a:gd name="T8" fmla="*/ 148 w 1600"/>
                <a:gd name="T9" fmla="*/ 797 h 1598"/>
                <a:gd name="T10" fmla="*/ 414 w 1600"/>
                <a:gd name="T11" fmla="*/ 1001 h 1598"/>
                <a:gd name="T12" fmla="*/ 431 w 1600"/>
                <a:gd name="T13" fmla="*/ 1100 h 1598"/>
                <a:gd name="T14" fmla="*/ 340 w 1600"/>
                <a:gd name="T15" fmla="*/ 1258 h 1598"/>
                <a:gd name="T16" fmla="*/ 212 w 1600"/>
                <a:gd name="T17" fmla="*/ 521 h 1598"/>
                <a:gd name="T18" fmla="*/ 564 w 1600"/>
                <a:gd name="T19" fmla="*/ 195 h 1598"/>
                <a:gd name="T20" fmla="*/ 212 w 1600"/>
                <a:gd name="T21" fmla="*/ 521 h 1598"/>
                <a:gd name="T22" fmla="*/ 752 w 1600"/>
                <a:gd name="T23" fmla="*/ 1043 h 1598"/>
                <a:gd name="T24" fmla="*/ 490 w 1600"/>
                <a:gd name="T25" fmla="*/ 678 h 1598"/>
                <a:gd name="T26" fmla="*/ 503 w 1600"/>
                <a:gd name="T27" fmla="*/ 1019 h 1598"/>
                <a:gd name="T28" fmla="*/ 752 w 1600"/>
                <a:gd name="T29" fmla="*/ 609 h 1598"/>
                <a:gd name="T30" fmla="*/ 747 w 1600"/>
                <a:gd name="T31" fmla="*/ 151 h 1598"/>
                <a:gd name="T32" fmla="*/ 752 w 1600"/>
                <a:gd name="T33" fmla="*/ 1448 h 1598"/>
                <a:gd name="T34" fmla="*/ 525 w 1600"/>
                <a:gd name="T35" fmla="*/ 1115 h 1598"/>
                <a:gd name="T36" fmla="*/ 752 w 1600"/>
                <a:gd name="T37" fmla="*/ 1448 h 1598"/>
                <a:gd name="T38" fmla="*/ 845 w 1600"/>
                <a:gd name="T39" fmla="*/ 609 h 1598"/>
                <a:gd name="T40" fmla="*/ 909 w 1600"/>
                <a:gd name="T41" fmla="*/ 185 h 1598"/>
                <a:gd name="T42" fmla="*/ 1094 w 1600"/>
                <a:gd name="T43" fmla="*/ 1021 h 1598"/>
                <a:gd name="T44" fmla="*/ 1107 w 1600"/>
                <a:gd name="T45" fmla="*/ 681 h 1598"/>
                <a:gd name="T46" fmla="*/ 845 w 1600"/>
                <a:gd name="T47" fmla="*/ 1043 h 1598"/>
                <a:gd name="T48" fmla="*/ 1075 w 1600"/>
                <a:gd name="T49" fmla="*/ 1115 h 1598"/>
                <a:gd name="T50" fmla="*/ 845 w 1600"/>
                <a:gd name="T51" fmla="*/ 1448 h 1598"/>
                <a:gd name="T52" fmla="*/ 1035 w 1600"/>
                <a:gd name="T53" fmla="*/ 193 h 1598"/>
                <a:gd name="T54" fmla="*/ 1388 w 1600"/>
                <a:gd name="T55" fmla="*/ 523 h 1598"/>
                <a:gd name="T56" fmla="*/ 1407 w 1600"/>
                <a:gd name="T57" fmla="*/ 1028 h 1598"/>
                <a:gd name="T58" fmla="*/ 1047 w 1600"/>
                <a:gd name="T59" fmla="*/ 1398 h 1598"/>
                <a:gd name="T60" fmla="*/ 1407 w 1600"/>
                <a:gd name="T61" fmla="*/ 1028 h 1598"/>
                <a:gd name="T62" fmla="*/ 1186 w 1600"/>
                <a:gd name="T63" fmla="*/ 1004 h 1598"/>
                <a:gd name="T64" fmla="*/ 1422 w 1600"/>
                <a:gd name="T65" fmla="*/ 609 h 1598"/>
                <a:gd name="T66" fmla="*/ 1198 w 1600"/>
                <a:gd name="T67" fmla="*/ 804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0" h="1598">
                  <a:moveTo>
                    <a:pt x="1600" y="797"/>
                  </a:moveTo>
                  <a:cubicBezTo>
                    <a:pt x="1600" y="1243"/>
                    <a:pt x="1247" y="1598"/>
                    <a:pt x="801" y="1598"/>
                  </a:cubicBezTo>
                  <a:cubicBezTo>
                    <a:pt x="357" y="1598"/>
                    <a:pt x="0" y="1243"/>
                    <a:pt x="0" y="797"/>
                  </a:cubicBezTo>
                  <a:cubicBezTo>
                    <a:pt x="0" y="355"/>
                    <a:pt x="357" y="0"/>
                    <a:pt x="801" y="0"/>
                  </a:cubicBezTo>
                  <a:cubicBezTo>
                    <a:pt x="1247" y="0"/>
                    <a:pt x="1600" y="355"/>
                    <a:pt x="1600" y="797"/>
                  </a:cubicBezTo>
                  <a:close/>
                  <a:moveTo>
                    <a:pt x="414" y="1001"/>
                  </a:moveTo>
                  <a:cubicBezTo>
                    <a:pt x="404" y="940"/>
                    <a:pt x="399" y="871"/>
                    <a:pt x="399" y="804"/>
                  </a:cubicBezTo>
                  <a:cubicBezTo>
                    <a:pt x="399" y="755"/>
                    <a:pt x="402" y="715"/>
                    <a:pt x="406" y="669"/>
                  </a:cubicBezTo>
                  <a:cubicBezTo>
                    <a:pt x="293" y="646"/>
                    <a:pt x="227" y="629"/>
                    <a:pt x="175" y="607"/>
                  </a:cubicBezTo>
                  <a:cubicBezTo>
                    <a:pt x="158" y="666"/>
                    <a:pt x="148" y="733"/>
                    <a:pt x="148" y="797"/>
                  </a:cubicBezTo>
                  <a:cubicBezTo>
                    <a:pt x="148" y="829"/>
                    <a:pt x="148" y="861"/>
                    <a:pt x="153" y="888"/>
                  </a:cubicBezTo>
                  <a:cubicBezTo>
                    <a:pt x="185" y="925"/>
                    <a:pt x="266" y="974"/>
                    <a:pt x="414" y="1001"/>
                  </a:cubicBezTo>
                  <a:close/>
                  <a:moveTo>
                    <a:pt x="550" y="1398"/>
                  </a:moveTo>
                  <a:cubicBezTo>
                    <a:pt x="493" y="1319"/>
                    <a:pt x="456" y="1218"/>
                    <a:pt x="431" y="1100"/>
                  </a:cubicBezTo>
                  <a:cubicBezTo>
                    <a:pt x="333" y="1078"/>
                    <a:pt x="244" y="1051"/>
                    <a:pt x="185" y="1019"/>
                  </a:cubicBezTo>
                  <a:cubicBezTo>
                    <a:pt x="222" y="1110"/>
                    <a:pt x="268" y="1191"/>
                    <a:pt x="340" y="1258"/>
                  </a:cubicBezTo>
                  <a:cubicBezTo>
                    <a:pt x="399" y="1322"/>
                    <a:pt x="473" y="1366"/>
                    <a:pt x="550" y="1398"/>
                  </a:cubicBezTo>
                  <a:close/>
                  <a:moveTo>
                    <a:pt x="212" y="521"/>
                  </a:moveTo>
                  <a:cubicBezTo>
                    <a:pt x="234" y="540"/>
                    <a:pt x="271" y="543"/>
                    <a:pt x="416" y="582"/>
                  </a:cubicBezTo>
                  <a:cubicBezTo>
                    <a:pt x="443" y="424"/>
                    <a:pt x="490" y="294"/>
                    <a:pt x="564" y="195"/>
                  </a:cubicBezTo>
                  <a:cubicBezTo>
                    <a:pt x="480" y="235"/>
                    <a:pt x="407" y="269"/>
                    <a:pt x="340" y="341"/>
                  </a:cubicBezTo>
                  <a:cubicBezTo>
                    <a:pt x="283" y="392"/>
                    <a:pt x="241" y="457"/>
                    <a:pt x="212" y="521"/>
                  </a:cubicBezTo>
                  <a:close/>
                  <a:moveTo>
                    <a:pt x="503" y="1019"/>
                  </a:moveTo>
                  <a:cubicBezTo>
                    <a:pt x="587" y="1033"/>
                    <a:pt x="668" y="1041"/>
                    <a:pt x="752" y="1043"/>
                  </a:cubicBezTo>
                  <a:cubicBezTo>
                    <a:pt x="752" y="696"/>
                    <a:pt x="752" y="696"/>
                    <a:pt x="752" y="696"/>
                  </a:cubicBezTo>
                  <a:cubicBezTo>
                    <a:pt x="663" y="693"/>
                    <a:pt x="574" y="688"/>
                    <a:pt x="490" y="678"/>
                  </a:cubicBezTo>
                  <a:cubicBezTo>
                    <a:pt x="490" y="723"/>
                    <a:pt x="488" y="760"/>
                    <a:pt x="488" y="804"/>
                  </a:cubicBezTo>
                  <a:cubicBezTo>
                    <a:pt x="488" y="876"/>
                    <a:pt x="493" y="952"/>
                    <a:pt x="503" y="1019"/>
                  </a:cubicBezTo>
                  <a:close/>
                  <a:moveTo>
                    <a:pt x="503" y="595"/>
                  </a:moveTo>
                  <a:cubicBezTo>
                    <a:pt x="584" y="602"/>
                    <a:pt x="668" y="607"/>
                    <a:pt x="752" y="609"/>
                  </a:cubicBezTo>
                  <a:cubicBezTo>
                    <a:pt x="752" y="151"/>
                    <a:pt x="752" y="151"/>
                    <a:pt x="752" y="151"/>
                  </a:cubicBezTo>
                  <a:cubicBezTo>
                    <a:pt x="752" y="151"/>
                    <a:pt x="749" y="151"/>
                    <a:pt x="747" y="151"/>
                  </a:cubicBezTo>
                  <a:cubicBezTo>
                    <a:pt x="636" y="195"/>
                    <a:pt x="542" y="368"/>
                    <a:pt x="503" y="595"/>
                  </a:cubicBezTo>
                  <a:close/>
                  <a:moveTo>
                    <a:pt x="752" y="1448"/>
                  </a:moveTo>
                  <a:cubicBezTo>
                    <a:pt x="752" y="1130"/>
                    <a:pt x="752" y="1130"/>
                    <a:pt x="752" y="1130"/>
                  </a:cubicBezTo>
                  <a:cubicBezTo>
                    <a:pt x="675" y="1127"/>
                    <a:pt x="599" y="1122"/>
                    <a:pt x="525" y="1115"/>
                  </a:cubicBezTo>
                  <a:cubicBezTo>
                    <a:pt x="540" y="1179"/>
                    <a:pt x="562" y="1236"/>
                    <a:pt x="591" y="1287"/>
                  </a:cubicBezTo>
                  <a:cubicBezTo>
                    <a:pt x="628" y="1376"/>
                    <a:pt x="685" y="1448"/>
                    <a:pt x="752" y="1448"/>
                  </a:cubicBezTo>
                  <a:close/>
                  <a:moveTo>
                    <a:pt x="845" y="151"/>
                  </a:moveTo>
                  <a:cubicBezTo>
                    <a:pt x="845" y="609"/>
                    <a:pt x="845" y="609"/>
                    <a:pt x="845" y="609"/>
                  </a:cubicBezTo>
                  <a:cubicBezTo>
                    <a:pt x="932" y="607"/>
                    <a:pt x="1013" y="602"/>
                    <a:pt x="1097" y="595"/>
                  </a:cubicBezTo>
                  <a:cubicBezTo>
                    <a:pt x="1065" y="417"/>
                    <a:pt x="993" y="262"/>
                    <a:pt x="909" y="185"/>
                  </a:cubicBezTo>
                  <a:cubicBezTo>
                    <a:pt x="887" y="171"/>
                    <a:pt x="863" y="151"/>
                    <a:pt x="845" y="151"/>
                  </a:cubicBezTo>
                  <a:close/>
                  <a:moveTo>
                    <a:pt x="1094" y="1021"/>
                  </a:moveTo>
                  <a:cubicBezTo>
                    <a:pt x="1107" y="955"/>
                    <a:pt x="1109" y="878"/>
                    <a:pt x="1109" y="804"/>
                  </a:cubicBezTo>
                  <a:cubicBezTo>
                    <a:pt x="1109" y="760"/>
                    <a:pt x="1109" y="723"/>
                    <a:pt x="1107" y="681"/>
                  </a:cubicBezTo>
                  <a:cubicBezTo>
                    <a:pt x="1023" y="688"/>
                    <a:pt x="937" y="693"/>
                    <a:pt x="845" y="696"/>
                  </a:cubicBezTo>
                  <a:cubicBezTo>
                    <a:pt x="845" y="1043"/>
                    <a:pt x="845" y="1043"/>
                    <a:pt x="845" y="1043"/>
                  </a:cubicBezTo>
                  <a:cubicBezTo>
                    <a:pt x="932" y="1041"/>
                    <a:pt x="1013" y="1033"/>
                    <a:pt x="1094" y="1021"/>
                  </a:cubicBezTo>
                  <a:close/>
                  <a:moveTo>
                    <a:pt x="1075" y="1115"/>
                  </a:moveTo>
                  <a:cubicBezTo>
                    <a:pt x="998" y="1122"/>
                    <a:pt x="922" y="1127"/>
                    <a:pt x="845" y="1130"/>
                  </a:cubicBezTo>
                  <a:cubicBezTo>
                    <a:pt x="845" y="1448"/>
                    <a:pt x="845" y="1448"/>
                    <a:pt x="845" y="1448"/>
                  </a:cubicBezTo>
                  <a:cubicBezTo>
                    <a:pt x="974" y="1448"/>
                    <a:pt x="1043" y="1226"/>
                    <a:pt x="1075" y="1115"/>
                  </a:cubicBezTo>
                  <a:close/>
                  <a:moveTo>
                    <a:pt x="1035" y="193"/>
                  </a:moveTo>
                  <a:cubicBezTo>
                    <a:pt x="1109" y="289"/>
                    <a:pt x="1156" y="424"/>
                    <a:pt x="1181" y="585"/>
                  </a:cubicBezTo>
                  <a:cubicBezTo>
                    <a:pt x="1314" y="560"/>
                    <a:pt x="1368" y="538"/>
                    <a:pt x="1388" y="523"/>
                  </a:cubicBezTo>
                  <a:cubicBezTo>
                    <a:pt x="1319" y="370"/>
                    <a:pt x="1188" y="247"/>
                    <a:pt x="1035" y="193"/>
                  </a:cubicBezTo>
                  <a:close/>
                  <a:moveTo>
                    <a:pt x="1407" y="1028"/>
                  </a:moveTo>
                  <a:cubicBezTo>
                    <a:pt x="1343" y="1058"/>
                    <a:pt x="1260" y="1083"/>
                    <a:pt x="1168" y="1102"/>
                  </a:cubicBezTo>
                  <a:cubicBezTo>
                    <a:pt x="1141" y="1221"/>
                    <a:pt x="1107" y="1317"/>
                    <a:pt x="1047" y="1398"/>
                  </a:cubicBezTo>
                  <a:cubicBezTo>
                    <a:pt x="1124" y="1366"/>
                    <a:pt x="1200" y="1322"/>
                    <a:pt x="1260" y="1258"/>
                  </a:cubicBezTo>
                  <a:cubicBezTo>
                    <a:pt x="1329" y="1194"/>
                    <a:pt x="1375" y="1115"/>
                    <a:pt x="1407" y="1028"/>
                  </a:cubicBezTo>
                  <a:close/>
                  <a:moveTo>
                    <a:pt x="1198" y="804"/>
                  </a:moveTo>
                  <a:cubicBezTo>
                    <a:pt x="1198" y="871"/>
                    <a:pt x="1193" y="942"/>
                    <a:pt x="1186" y="1004"/>
                  </a:cubicBezTo>
                  <a:cubicBezTo>
                    <a:pt x="1442" y="962"/>
                    <a:pt x="1452" y="903"/>
                    <a:pt x="1452" y="797"/>
                  </a:cubicBezTo>
                  <a:cubicBezTo>
                    <a:pt x="1452" y="735"/>
                    <a:pt x="1442" y="669"/>
                    <a:pt x="1422" y="609"/>
                  </a:cubicBezTo>
                  <a:cubicBezTo>
                    <a:pt x="1375" y="629"/>
                    <a:pt x="1292" y="659"/>
                    <a:pt x="1193" y="669"/>
                  </a:cubicBezTo>
                  <a:cubicBezTo>
                    <a:pt x="1198" y="715"/>
                    <a:pt x="1198" y="755"/>
                    <a:pt x="1198" y="80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175"/>
              <a:endParaRPr lang="en-US" sz="1667" dirty="0">
                <a:solidFill>
                  <a:srgbClr val="000000"/>
                </a:solidFill>
                <a:latin typeface="Segoe UI"/>
              </a:endParaRPr>
            </a:p>
          </p:txBody>
        </p:sp>
      </p:grpSp>
      <p:grpSp>
        <p:nvGrpSpPr>
          <p:cNvPr id="27" name="Group 26"/>
          <p:cNvGrpSpPr/>
          <p:nvPr/>
        </p:nvGrpSpPr>
        <p:grpSpPr>
          <a:xfrm>
            <a:off x="6142310" y="4698936"/>
            <a:ext cx="1487328" cy="1487329"/>
            <a:chOff x="6265476" y="4792662"/>
            <a:chExt cx="1517152" cy="1517153"/>
          </a:xfrm>
        </p:grpSpPr>
        <p:sp>
          <p:nvSpPr>
            <p:cNvPr id="100" name="Rectangle 99"/>
            <p:cNvSpPr/>
            <p:nvPr/>
          </p:nvSpPr>
          <p:spPr bwMode="auto">
            <a:xfrm>
              <a:off x="6265476" y="47926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44821"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pPr>
              <a:r>
                <a:rPr lang="en-US" sz="1372" kern="0" dirty="0">
                  <a:solidFill>
                    <a:sysClr val="window" lastClr="FFFFFF"/>
                  </a:solidFill>
                  <a:latin typeface="Segoe UI"/>
                  <a:cs typeface="Segoe UI" pitchFamily="34" charset="0"/>
                </a:rPr>
                <a:t>Network intrusion detection</a:t>
              </a:r>
            </a:p>
          </p:txBody>
        </p:sp>
        <p:sp>
          <p:nvSpPr>
            <p:cNvPr id="152" name="Freeform 89"/>
            <p:cNvSpPr>
              <a:spLocks noEditPoints="1"/>
            </p:cNvSpPr>
            <p:nvPr/>
          </p:nvSpPr>
          <p:spPr bwMode="black">
            <a:xfrm>
              <a:off x="6654307" y="502881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0344" rIns="80687" bIns="40344" numCol="1" anchor="t" anchorCtr="0" compatLnSpc="1">
              <a:prstTxWarp prst="textNoShape">
                <a:avLst/>
              </a:prstTxWarp>
            </a:bodyPr>
            <a:lstStyle/>
            <a:p>
              <a:pPr algn="ctr" defTabSz="896350"/>
              <a:endParaRPr lang="en-US" sz="1568" dirty="0">
                <a:gradFill>
                  <a:gsLst>
                    <a:gs pos="0">
                      <a:srgbClr val="FFFFFF"/>
                    </a:gs>
                    <a:gs pos="100000">
                      <a:srgbClr val="FFFFFF"/>
                    </a:gs>
                  </a:gsLst>
                  <a:lin ang="5400000" scaled="0"/>
                </a:gradFill>
                <a:latin typeface="Segoe UI"/>
              </a:endParaRPr>
            </a:p>
          </p:txBody>
        </p:sp>
      </p:grpSp>
      <p:grpSp>
        <p:nvGrpSpPr>
          <p:cNvPr id="38" name="Group 37"/>
          <p:cNvGrpSpPr/>
          <p:nvPr/>
        </p:nvGrpSpPr>
        <p:grpSpPr>
          <a:xfrm>
            <a:off x="9302208" y="4698936"/>
            <a:ext cx="1487328" cy="1487329"/>
            <a:chOff x="9488736" y="4792662"/>
            <a:chExt cx="1517152" cy="1517153"/>
          </a:xfrm>
        </p:grpSpPr>
        <p:sp>
          <p:nvSpPr>
            <p:cNvPr id="102" name="Rectangle 101"/>
            <p:cNvSpPr/>
            <p:nvPr/>
          </p:nvSpPr>
          <p:spPr bwMode="auto">
            <a:xfrm>
              <a:off x="9488736" y="4792662"/>
              <a:ext cx="1517152" cy="15171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pPr>
              <a:r>
                <a:rPr lang="en-US" sz="1372" kern="0" dirty="0">
                  <a:solidFill>
                    <a:sysClr val="window" lastClr="FFFFFF"/>
                  </a:solidFill>
                  <a:latin typeface="Segoe UI"/>
                  <a:cs typeface="Segoe UI" pitchFamily="34" charset="0"/>
                </a:rPr>
                <a:t>Smart meter monitoring</a:t>
              </a:r>
            </a:p>
          </p:txBody>
        </p:sp>
        <p:grpSp>
          <p:nvGrpSpPr>
            <p:cNvPr id="153" name="Group 69"/>
            <p:cNvGrpSpPr>
              <a:grpSpLocks noChangeAspect="1"/>
            </p:cNvGrpSpPr>
            <p:nvPr/>
          </p:nvGrpSpPr>
          <p:grpSpPr bwMode="auto">
            <a:xfrm>
              <a:off x="9928615" y="5028815"/>
              <a:ext cx="684950" cy="624053"/>
              <a:chOff x="3229" y="1601"/>
              <a:chExt cx="1226" cy="1117"/>
            </a:xfrm>
            <a:solidFill>
              <a:schemeClr val="bg1"/>
            </a:solidFill>
          </p:grpSpPr>
          <p:sp>
            <p:nvSpPr>
              <p:cNvPr id="154" name="Freeform 70"/>
              <p:cNvSpPr>
                <a:spLocks/>
              </p:cNvSpPr>
              <p:nvPr/>
            </p:nvSpPr>
            <p:spPr bwMode="auto">
              <a:xfrm>
                <a:off x="3501" y="1837"/>
                <a:ext cx="161" cy="524"/>
              </a:xfrm>
              <a:custGeom>
                <a:avLst/>
                <a:gdLst>
                  <a:gd name="T0" fmla="*/ 52 w 68"/>
                  <a:gd name="T1" fmla="*/ 222 h 222"/>
                  <a:gd name="T2" fmla="*/ 68 w 68"/>
                  <a:gd name="T3" fmla="*/ 194 h 222"/>
                  <a:gd name="T4" fmla="*/ 32 w 68"/>
                  <a:gd name="T5" fmla="*/ 111 h 222"/>
                  <a:gd name="T6" fmla="*/ 68 w 68"/>
                  <a:gd name="T7" fmla="*/ 28 h 222"/>
                  <a:gd name="T8" fmla="*/ 51 w 68"/>
                  <a:gd name="T9" fmla="*/ 0 h 222"/>
                  <a:gd name="T10" fmla="*/ 0 w 68"/>
                  <a:gd name="T11" fmla="*/ 111 h 222"/>
                  <a:gd name="T12" fmla="*/ 52 w 68"/>
                  <a:gd name="T13" fmla="*/ 222 h 222"/>
                </a:gdLst>
                <a:ahLst/>
                <a:cxnLst>
                  <a:cxn ang="0">
                    <a:pos x="T0" y="T1"/>
                  </a:cxn>
                  <a:cxn ang="0">
                    <a:pos x="T2" y="T3"/>
                  </a:cxn>
                  <a:cxn ang="0">
                    <a:pos x="T4" y="T5"/>
                  </a:cxn>
                  <a:cxn ang="0">
                    <a:pos x="T6" y="T7"/>
                  </a:cxn>
                  <a:cxn ang="0">
                    <a:pos x="T8" y="T9"/>
                  </a:cxn>
                  <a:cxn ang="0">
                    <a:pos x="T10" y="T11"/>
                  </a:cxn>
                  <a:cxn ang="0">
                    <a:pos x="T12" y="T13"/>
                  </a:cxn>
                </a:cxnLst>
                <a:rect l="0" t="0" r="r" b="b"/>
                <a:pathLst>
                  <a:path w="68" h="222">
                    <a:moveTo>
                      <a:pt x="52" y="222"/>
                    </a:moveTo>
                    <a:cubicBezTo>
                      <a:pt x="68" y="194"/>
                      <a:pt x="68" y="194"/>
                      <a:pt x="68" y="194"/>
                    </a:cubicBezTo>
                    <a:cubicBezTo>
                      <a:pt x="46" y="173"/>
                      <a:pt x="32" y="144"/>
                      <a:pt x="32" y="111"/>
                    </a:cubicBezTo>
                    <a:cubicBezTo>
                      <a:pt x="32" y="78"/>
                      <a:pt x="46" y="49"/>
                      <a:pt x="68" y="28"/>
                    </a:cubicBezTo>
                    <a:cubicBezTo>
                      <a:pt x="51" y="0"/>
                      <a:pt x="51" y="0"/>
                      <a:pt x="51" y="0"/>
                    </a:cubicBezTo>
                    <a:cubicBezTo>
                      <a:pt x="20" y="27"/>
                      <a:pt x="0" y="66"/>
                      <a:pt x="0" y="111"/>
                    </a:cubicBezTo>
                    <a:cubicBezTo>
                      <a:pt x="0" y="156"/>
                      <a:pt x="20" y="196"/>
                      <a:pt x="52" y="222"/>
                    </a:cubicBezTo>
                    <a:close/>
                  </a:path>
                </a:pathLst>
              </a:custGeom>
              <a:grpFill/>
              <a:ln>
                <a:noFill/>
              </a:ln>
            </p:spPr>
            <p:txBody>
              <a:bodyPr vert="horz" wrap="square" lIns="89642" tIns="44821" rIns="89642" bIns="44821" numCol="1" anchor="t" anchorCtr="0" compatLnSpc="1">
                <a:prstTxWarp prst="textNoShape">
                  <a:avLst/>
                </a:prstTxWarp>
              </a:bodyPr>
              <a:lstStyle/>
              <a:p>
                <a:pPr defTabSz="896175"/>
                <a:endParaRPr lang="en-US" sz="1667" dirty="0">
                  <a:solidFill>
                    <a:srgbClr val="000000"/>
                  </a:solidFill>
                  <a:latin typeface="Segoe UI"/>
                </a:endParaRPr>
              </a:p>
            </p:txBody>
          </p:sp>
          <p:sp>
            <p:nvSpPr>
              <p:cNvPr id="155" name="Freeform 71"/>
              <p:cNvSpPr>
                <a:spLocks/>
              </p:cNvSpPr>
              <p:nvPr/>
            </p:nvSpPr>
            <p:spPr bwMode="auto">
              <a:xfrm>
                <a:off x="4023" y="1837"/>
                <a:ext cx="161" cy="524"/>
              </a:xfrm>
              <a:custGeom>
                <a:avLst/>
                <a:gdLst>
                  <a:gd name="T0" fmla="*/ 36 w 68"/>
                  <a:gd name="T1" fmla="*/ 111 h 222"/>
                  <a:gd name="T2" fmla="*/ 0 w 68"/>
                  <a:gd name="T3" fmla="*/ 194 h 222"/>
                  <a:gd name="T4" fmla="*/ 16 w 68"/>
                  <a:gd name="T5" fmla="*/ 222 h 222"/>
                  <a:gd name="T6" fmla="*/ 68 w 68"/>
                  <a:gd name="T7" fmla="*/ 111 h 222"/>
                  <a:gd name="T8" fmla="*/ 17 w 68"/>
                  <a:gd name="T9" fmla="*/ 0 h 222"/>
                  <a:gd name="T10" fmla="*/ 0 w 68"/>
                  <a:gd name="T11" fmla="*/ 28 h 222"/>
                  <a:gd name="T12" fmla="*/ 36 w 68"/>
                  <a:gd name="T13" fmla="*/ 111 h 222"/>
                </a:gdLst>
                <a:ahLst/>
                <a:cxnLst>
                  <a:cxn ang="0">
                    <a:pos x="T0" y="T1"/>
                  </a:cxn>
                  <a:cxn ang="0">
                    <a:pos x="T2" y="T3"/>
                  </a:cxn>
                  <a:cxn ang="0">
                    <a:pos x="T4" y="T5"/>
                  </a:cxn>
                  <a:cxn ang="0">
                    <a:pos x="T6" y="T7"/>
                  </a:cxn>
                  <a:cxn ang="0">
                    <a:pos x="T8" y="T9"/>
                  </a:cxn>
                  <a:cxn ang="0">
                    <a:pos x="T10" y="T11"/>
                  </a:cxn>
                  <a:cxn ang="0">
                    <a:pos x="T12" y="T13"/>
                  </a:cxn>
                </a:cxnLst>
                <a:rect l="0" t="0" r="r" b="b"/>
                <a:pathLst>
                  <a:path w="68" h="222">
                    <a:moveTo>
                      <a:pt x="36" y="111"/>
                    </a:moveTo>
                    <a:cubicBezTo>
                      <a:pt x="36" y="144"/>
                      <a:pt x="22" y="173"/>
                      <a:pt x="0" y="194"/>
                    </a:cubicBezTo>
                    <a:cubicBezTo>
                      <a:pt x="16" y="222"/>
                      <a:pt x="16" y="222"/>
                      <a:pt x="16" y="222"/>
                    </a:cubicBezTo>
                    <a:cubicBezTo>
                      <a:pt x="48" y="196"/>
                      <a:pt x="68" y="156"/>
                      <a:pt x="68" y="111"/>
                    </a:cubicBezTo>
                    <a:cubicBezTo>
                      <a:pt x="68" y="66"/>
                      <a:pt x="48" y="27"/>
                      <a:pt x="17" y="0"/>
                    </a:cubicBezTo>
                    <a:cubicBezTo>
                      <a:pt x="0" y="28"/>
                      <a:pt x="0" y="28"/>
                      <a:pt x="0" y="28"/>
                    </a:cubicBezTo>
                    <a:cubicBezTo>
                      <a:pt x="22" y="49"/>
                      <a:pt x="36" y="78"/>
                      <a:pt x="36" y="111"/>
                    </a:cubicBezTo>
                    <a:close/>
                  </a:path>
                </a:pathLst>
              </a:custGeom>
              <a:grpFill/>
              <a:ln>
                <a:noFill/>
              </a:ln>
            </p:spPr>
            <p:txBody>
              <a:bodyPr vert="horz" wrap="square" lIns="89642" tIns="44821" rIns="89642" bIns="44821" numCol="1" anchor="t" anchorCtr="0" compatLnSpc="1">
                <a:prstTxWarp prst="textNoShape">
                  <a:avLst/>
                </a:prstTxWarp>
              </a:bodyPr>
              <a:lstStyle/>
              <a:p>
                <a:pPr defTabSz="896175"/>
                <a:endParaRPr lang="en-US" sz="1667" dirty="0">
                  <a:solidFill>
                    <a:srgbClr val="000000"/>
                  </a:solidFill>
                  <a:latin typeface="Segoe UI"/>
                </a:endParaRPr>
              </a:p>
            </p:txBody>
          </p:sp>
          <p:sp>
            <p:nvSpPr>
              <p:cNvPr id="156" name="Freeform 72"/>
              <p:cNvSpPr>
                <a:spLocks/>
              </p:cNvSpPr>
              <p:nvPr/>
            </p:nvSpPr>
            <p:spPr bwMode="auto">
              <a:xfrm>
                <a:off x="4092" y="1719"/>
                <a:ext cx="229" cy="761"/>
              </a:xfrm>
              <a:custGeom>
                <a:avLst/>
                <a:gdLst>
                  <a:gd name="T0" fmla="*/ 65 w 97"/>
                  <a:gd name="T1" fmla="*/ 161 h 322"/>
                  <a:gd name="T2" fmla="*/ 0 w 97"/>
                  <a:gd name="T3" fmla="*/ 294 h 322"/>
                  <a:gd name="T4" fmla="*/ 16 w 97"/>
                  <a:gd name="T5" fmla="*/ 322 h 322"/>
                  <a:gd name="T6" fmla="*/ 97 w 97"/>
                  <a:gd name="T7" fmla="*/ 161 h 322"/>
                  <a:gd name="T8" fmla="*/ 17 w 97"/>
                  <a:gd name="T9" fmla="*/ 0 h 322"/>
                  <a:gd name="T10" fmla="*/ 0 w 97"/>
                  <a:gd name="T11" fmla="*/ 28 h 322"/>
                  <a:gd name="T12" fmla="*/ 65 w 97"/>
                  <a:gd name="T13" fmla="*/ 161 h 322"/>
                </a:gdLst>
                <a:ahLst/>
                <a:cxnLst>
                  <a:cxn ang="0">
                    <a:pos x="T0" y="T1"/>
                  </a:cxn>
                  <a:cxn ang="0">
                    <a:pos x="T2" y="T3"/>
                  </a:cxn>
                  <a:cxn ang="0">
                    <a:pos x="T4" y="T5"/>
                  </a:cxn>
                  <a:cxn ang="0">
                    <a:pos x="T6" y="T7"/>
                  </a:cxn>
                  <a:cxn ang="0">
                    <a:pos x="T8" y="T9"/>
                  </a:cxn>
                  <a:cxn ang="0">
                    <a:pos x="T10" y="T11"/>
                  </a:cxn>
                  <a:cxn ang="0">
                    <a:pos x="T12" y="T13"/>
                  </a:cxn>
                </a:cxnLst>
                <a:rect l="0" t="0" r="r" b="b"/>
                <a:pathLst>
                  <a:path w="97" h="322">
                    <a:moveTo>
                      <a:pt x="65" y="161"/>
                    </a:moveTo>
                    <a:cubicBezTo>
                      <a:pt x="65" y="215"/>
                      <a:pt x="39" y="263"/>
                      <a:pt x="0" y="294"/>
                    </a:cubicBezTo>
                    <a:cubicBezTo>
                      <a:pt x="16" y="322"/>
                      <a:pt x="16" y="322"/>
                      <a:pt x="16" y="322"/>
                    </a:cubicBezTo>
                    <a:cubicBezTo>
                      <a:pt x="65" y="285"/>
                      <a:pt x="97" y="227"/>
                      <a:pt x="97" y="161"/>
                    </a:cubicBezTo>
                    <a:cubicBezTo>
                      <a:pt x="97" y="95"/>
                      <a:pt x="65" y="37"/>
                      <a:pt x="17" y="0"/>
                    </a:cubicBezTo>
                    <a:cubicBezTo>
                      <a:pt x="0" y="28"/>
                      <a:pt x="0" y="28"/>
                      <a:pt x="0" y="28"/>
                    </a:cubicBezTo>
                    <a:cubicBezTo>
                      <a:pt x="39" y="59"/>
                      <a:pt x="65" y="107"/>
                      <a:pt x="65" y="161"/>
                    </a:cubicBezTo>
                    <a:close/>
                  </a:path>
                </a:pathLst>
              </a:custGeom>
              <a:grpFill/>
              <a:ln>
                <a:noFill/>
              </a:ln>
            </p:spPr>
            <p:txBody>
              <a:bodyPr vert="horz" wrap="square" lIns="89642" tIns="44821" rIns="89642" bIns="44821" numCol="1" anchor="t" anchorCtr="0" compatLnSpc="1">
                <a:prstTxWarp prst="textNoShape">
                  <a:avLst/>
                </a:prstTxWarp>
              </a:bodyPr>
              <a:lstStyle/>
              <a:p>
                <a:pPr defTabSz="896175"/>
                <a:endParaRPr lang="en-US" sz="1667" dirty="0">
                  <a:solidFill>
                    <a:srgbClr val="000000"/>
                  </a:solidFill>
                  <a:latin typeface="Segoe UI"/>
                </a:endParaRPr>
              </a:p>
            </p:txBody>
          </p:sp>
          <p:sp>
            <p:nvSpPr>
              <p:cNvPr id="157" name="Freeform 73"/>
              <p:cNvSpPr>
                <a:spLocks/>
              </p:cNvSpPr>
              <p:nvPr/>
            </p:nvSpPr>
            <p:spPr bwMode="auto">
              <a:xfrm>
                <a:off x="3364" y="1719"/>
                <a:ext cx="229" cy="761"/>
              </a:xfrm>
              <a:custGeom>
                <a:avLst/>
                <a:gdLst>
                  <a:gd name="T0" fmla="*/ 0 w 97"/>
                  <a:gd name="T1" fmla="*/ 161 h 322"/>
                  <a:gd name="T2" fmla="*/ 81 w 97"/>
                  <a:gd name="T3" fmla="*/ 322 h 322"/>
                  <a:gd name="T4" fmla="*/ 97 w 97"/>
                  <a:gd name="T5" fmla="*/ 294 h 322"/>
                  <a:gd name="T6" fmla="*/ 32 w 97"/>
                  <a:gd name="T7" fmla="*/ 161 h 322"/>
                  <a:gd name="T8" fmla="*/ 97 w 97"/>
                  <a:gd name="T9" fmla="*/ 28 h 322"/>
                  <a:gd name="T10" fmla="*/ 80 w 97"/>
                  <a:gd name="T11" fmla="*/ 0 h 322"/>
                  <a:gd name="T12" fmla="*/ 0 w 97"/>
                  <a:gd name="T13" fmla="*/ 161 h 322"/>
                </a:gdLst>
                <a:ahLst/>
                <a:cxnLst>
                  <a:cxn ang="0">
                    <a:pos x="T0" y="T1"/>
                  </a:cxn>
                  <a:cxn ang="0">
                    <a:pos x="T2" y="T3"/>
                  </a:cxn>
                  <a:cxn ang="0">
                    <a:pos x="T4" y="T5"/>
                  </a:cxn>
                  <a:cxn ang="0">
                    <a:pos x="T6" y="T7"/>
                  </a:cxn>
                  <a:cxn ang="0">
                    <a:pos x="T8" y="T9"/>
                  </a:cxn>
                  <a:cxn ang="0">
                    <a:pos x="T10" y="T11"/>
                  </a:cxn>
                  <a:cxn ang="0">
                    <a:pos x="T12" y="T13"/>
                  </a:cxn>
                </a:cxnLst>
                <a:rect l="0" t="0" r="r" b="b"/>
                <a:pathLst>
                  <a:path w="97" h="322">
                    <a:moveTo>
                      <a:pt x="0" y="161"/>
                    </a:moveTo>
                    <a:cubicBezTo>
                      <a:pt x="0" y="227"/>
                      <a:pt x="32" y="285"/>
                      <a:pt x="81" y="322"/>
                    </a:cubicBezTo>
                    <a:cubicBezTo>
                      <a:pt x="97" y="294"/>
                      <a:pt x="97" y="294"/>
                      <a:pt x="97" y="294"/>
                    </a:cubicBezTo>
                    <a:cubicBezTo>
                      <a:pt x="58" y="263"/>
                      <a:pt x="32" y="215"/>
                      <a:pt x="32" y="161"/>
                    </a:cubicBezTo>
                    <a:cubicBezTo>
                      <a:pt x="32" y="107"/>
                      <a:pt x="58" y="59"/>
                      <a:pt x="97" y="28"/>
                    </a:cubicBezTo>
                    <a:cubicBezTo>
                      <a:pt x="80" y="0"/>
                      <a:pt x="80" y="0"/>
                      <a:pt x="80" y="0"/>
                    </a:cubicBezTo>
                    <a:cubicBezTo>
                      <a:pt x="32" y="37"/>
                      <a:pt x="0" y="95"/>
                      <a:pt x="0" y="161"/>
                    </a:cubicBezTo>
                    <a:close/>
                  </a:path>
                </a:pathLst>
              </a:custGeom>
              <a:grpFill/>
              <a:ln>
                <a:noFill/>
              </a:ln>
            </p:spPr>
            <p:txBody>
              <a:bodyPr vert="horz" wrap="square" lIns="89642" tIns="44821" rIns="89642" bIns="44821" numCol="1" anchor="t" anchorCtr="0" compatLnSpc="1">
                <a:prstTxWarp prst="textNoShape">
                  <a:avLst/>
                </a:prstTxWarp>
              </a:bodyPr>
              <a:lstStyle/>
              <a:p>
                <a:pPr defTabSz="896175"/>
                <a:endParaRPr lang="en-US" sz="1667" dirty="0">
                  <a:solidFill>
                    <a:srgbClr val="000000"/>
                  </a:solidFill>
                  <a:latin typeface="Segoe UI"/>
                </a:endParaRPr>
              </a:p>
            </p:txBody>
          </p:sp>
          <p:sp>
            <p:nvSpPr>
              <p:cNvPr id="158" name="Freeform 74"/>
              <p:cNvSpPr>
                <a:spLocks/>
              </p:cNvSpPr>
              <p:nvPr/>
            </p:nvSpPr>
            <p:spPr bwMode="auto">
              <a:xfrm>
                <a:off x="4160" y="1601"/>
                <a:ext cx="295" cy="997"/>
              </a:xfrm>
              <a:custGeom>
                <a:avLst/>
                <a:gdLst>
                  <a:gd name="T0" fmla="*/ 16 w 125"/>
                  <a:gd name="T1" fmla="*/ 0 h 422"/>
                  <a:gd name="T2" fmla="*/ 0 w 125"/>
                  <a:gd name="T3" fmla="*/ 28 h 422"/>
                  <a:gd name="T4" fmla="*/ 93 w 125"/>
                  <a:gd name="T5" fmla="*/ 211 h 422"/>
                  <a:gd name="T6" fmla="*/ 0 w 125"/>
                  <a:gd name="T7" fmla="*/ 394 h 422"/>
                  <a:gd name="T8" fmla="*/ 16 w 125"/>
                  <a:gd name="T9" fmla="*/ 422 h 422"/>
                  <a:gd name="T10" fmla="*/ 125 w 125"/>
                  <a:gd name="T11" fmla="*/ 211 h 422"/>
                  <a:gd name="T12" fmla="*/ 16 w 125"/>
                  <a:gd name="T13" fmla="*/ 0 h 422"/>
                </a:gdLst>
                <a:ahLst/>
                <a:cxnLst>
                  <a:cxn ang="0">
                    <a:pos x="T0" y="T1"/>
                  </a:cxn>
                  <a:cxn ang="0">
                    <a:pos x="T2" y="T3"/>
                  </a:cxn>
                  <a:cxn ang="0">
                    <a:pos x="T4" y="T5"/>
                  </a:cxn>
                  <a:cxn ang="0">
                    <a:pos x="T6" y="T7"/>
                  </a:cxn>
                  <a:cxn ang="0">
                    <a:pos x="T8" y="T9"/>
                  </a:cxn>
                  <a:cxn ang="0">
                    <a:pos x="T10" y="T11"/>
                  </a:cxn>
                  <a:cxn ang="0">
                    <a:pos x="T12" y="T13"/>
                  </a:cxn>
                </a:cxnLst>
                <a:rect l="0" t="0" r="r" b="b"/>
                <a:pathLst>
                  <a:path w="125" h="422">
                    <a:moveTo>
                      <a:pt x="16" y="0"/>
                    </a:moveTo>
                    <a:cubicBezTo>
                      <a:pt x="0" y="28"/>
                      <a:pt x="0" y="28"/>
                      <a:pt x="0" y="28"/>
                    </a:cubicBezTo>
                    <a:cubicBezTo>
                      <a:pt x="57" y="69"/>
                      <a:pt x="93" y="136"/>
                      <a:pt x="93" y="211"/>
                    </a:cubicBezTo>
                    <a:cubicBezTo>
                      <a:pt x="93" y="286"/>
                      <a:pt x="56" y="353"/>
                      <a:pt x="0" y="394"/>
                    </a:cubicBezTo>
                    <a:cubicBezTo>
                      <a:pt x="16" y="422"/>
                      <a:pt x="16" y="422"/>
                      <a:pt x="16" y="422"/>
                    </a:cubicBezTo>
                    <a:cubicBezTo>
                      <a:pt x="82" y="375"/>
                      <a:pt x="125" y="298"/>
                      <a:pt x="125" y="211"/>
                    </a:cubicBezTo>
                    <a:cubicBezTo>
                      <a:pt x="125" y="124"/>
                      <a:pt x="82" y="47"/>
                      <a:pt x="16" y="0"/>
                    </a:cubicBezTo>
                    <a:close/>
                  </a:path>
                </a:pathLst>
              </a:custGeom>
              <a:grpFill/>
              <a:ln>
                <a:noFill/>
              </a:ln>
            </p:spPr>
            <p:txBody>
              <a:bodyPr vert="horz" wrap="square" lIns="89642" tIns="44821" rIns="89642" bIns="44821" numCol="1" anchor="t" anchorCtr="0" compatLnSpc="1">
                <a:prstTxWarp prst="textNoShape">
                  <a:avLst/>
                </a:prstTxWarp>
              </a:bodyPr>
              <a:lstStyle/>
              <a:p>
                <a:pPr defTabSz="896175"/>
                <a:endParaRPr lang="en-US" sz="1667" dirty="0">
                  <a:solidFill>
                    <a:srgbClr val="000000"/>
                  </a:solidFill>
                  <a:latin typeface="Segoe UI"/>
                </a:endParaRPr>
              </a:p>
            </p:txBody>
          </p:sp>
          <p:sp>
            <p:nvSpPr>
              <p:cNvPr id="159" name="Freeform 75"/>
              <p:cNvSpPr>
                <a:spLocks/>
              </p:cNvSpPr>
              <p:nvPr/>
            </p:nvSpPr>
            <p:spPr bwMode="auto">
              <a:xfrm>
                <a:off x="3229" y="1601"/>
                <a:ext cx="296" cy="997"/>
              </a:xfrm>
              <a:custGeom>
                <a:avLst/>
                <a:gdLst>
                  <a:gd name="T0" fmla="*/ 125 w 125"/>
                  <a:gd name="T1" fmla="*/ 394 h 422"/>
                  <a:gd name="T2" fmla="*/ 32 w 125"/>
                  <a:gd name="T3" fmla="*/ 211 h 422"/>
                  <a:gd name="T4" fmla="*/ 125 w 125"/>
                  <a:gd name="T5" fmla="*/ 28 h 422"/>
                  <a:gd name="T6" fmla="*/ 108 w 125"/>
                  <a:gd name="T7" fmla="*/ 0 h 422"/>
                  <a:gd name="T8" fmla="*/ 0 w 125"/>
                  <a:gd name="T9" fmla="*/ 211 h 422"/>
                  <a:gd name="T10" fmla="*/ 109 w 125"/>
                  <a:gd name="T11" fmla="*/ 422 h 422"/>
                  <a:gd name="T12" fmla="*/ 125 w 125"/>
                  <a:gd name="T13" fmla="*/ 394 h 422"/>
                </a:gdLst>
                <a:ahLst/>
                <a:cxnLst>
                  <a:cxn ang="0">
                    <a:pos x="T0" y="T1"/>
                  </a:cxn>
                  <a:cxn ang="0">
                    <a:pos x="T2" y="T3"/>
                  </a:cxn>
                  <a:cxn ang="0">
                    <a:pos x="T4" y="T5"/>
                  </a:cxn>
                  <a:cxn ang="0">
                    <a:pos x="T6" y="T7"/>
                  </a:cxn>
                  <a:cxn ang="0">
                    <a:pos x="T8" y="T9"/>
                  </a:cxn>
                  <a:cxn ang="0">
                    <a:pos x="T10" y="T11"/>
                  </a:cxn>
                  <a:cxn ang="0">
                    <a:pos x="T12" y="T13"/>
                  </a:cxn>
                </a:cxnLst>
                <a:rect l="0" t="0" r="r" b="b"/>
                <a:pathLst>
                  <a:path w="125" h="422">
                    <a:moveTo>
                      <a:pt x="125" y="394"/>
                    </a:moveTo>
                    <a:cubicBezTo>
                      <a:pt x="69" y="353"/>
                      <a:pt x="32" y="286"/>
                      <a:pt x="32" y="211"/>
                    </a:cubicBezTo>
                    <a:cubicBezTo>
                      <a:pt x="32" y="136"/>
                      <a:pt x="68" y="69"/>
                      <a:pt x="125" y="28"/>
                    </a:cubicBezTo>
                    <a:cubicBezTo>
                      <a:pt x="108" y="0"/>
                      <a:pt x="108" y="0"/>
                      <a:pt x="108" y="0"/>
                    </a:cubicBezTo>
                    <a:cubicBezTo>
                      <a:pt x="43" y="47"/>
                      <a:pt x="0" y="124"/>
                      <a:pt x="0" y="211"/>
                    </a:cubicBezTo>
                    <a:cubicBezTo>
                      <a:pt x="0" y="298"/>
                      <a:pt x="43" y="375"/>
                      <a:pt x="109" y="422"/>
                    </a:cubicBezTo>
                    <a:lnTo>
                      <a:pt x="125" y="394"/>
                    </a:lnTo>
                    <a:close/>
                  </a:path>
                </a:pathLst>
              </a:custGeom>
              <a:grpFill/>
              <a:ln>
                <a:noFill/>
              </a:ln>
            </p:spPr>
            <p:txBody>
              <a:bodyPr vert="horz" wrap="square" lIns="89642" tIns="44821" rIns="89642" bIns="44821" numCol="1" anchor="t" anchorCtr="0" compatLnSpc="1">
                <a:prstTxWarp prst="textNoShape">
                  <a:avLst/>
                </a:prstTxWarp>
              </a:bodyPr>
              <a:lstStyle/>
              <a:p>
                <a:pPr defTabSz="896175"/>
                <a:endParaRPr lang="en-US" sz="1667" dirty="0">
                  <a:solidFill>
                    <a:srgbClr val="000000"/>
                  </a:solidFill>
                  <a:latin typeface="Segoe UI"/>
                </a:endParaRPr>
              </a:p>
            </p:txBody>
          </p:sp>
          <p:sp>
            <p:nvSpPr>
              <p:cNvPr id="160" name="Freeform 76"/>
              <p:cNvSpPr>
                <a:spLocks/>
              </p:cNvSpPr>
              <p:nvPr/>
            </p:nvSpPr>
            <p:spPr bwMode="auto">
              <a:xfrm>
                <a:off x="3723" y="1979"/>
                <a:ext cx="239" cy="739"/>
              </a:xfrm>
              <a:custGeom>
                <a:avLst/>
                <a:gdLst>
                  <a:gd name="T0" fmla="*/ 101 w 101"/>
                  <a:gd name="T1" fmla="*/ 51 h 313"/>
                  <a:gd name="T2" fmla="*/ 50 w 101"/>
                  <a:gd name="T3" fmla="*/ 0 h 313"/>
                  <a:gd name="T4" fmla="*/ 0 w 101"/>
                  <a:gd name="T5" fmla="*/ 51 h 313"/>
                  <a:gd name="T6" fmla="*/ 39 w 101"/>
                  <a:gd name="T7" fmla="*/ 100 h 313"/>
                  <a:gd name="T8" fmla="*/ 16 w 101"/>
                  <a:gd name="T9" fmla="*/ 273 h 313"/>
                  <a:gd name="T10" fmla="*/ 50 w 101"/>
                  <a:gd name="T11" fmla="*/ 313 h 313"/>
                  <a:gd name="T12" fmla="*/ 51 w 101"/>
                  <a:gd name="T13" fmla="*/ 313 h 313"/>
                  <a:gd name="T14" fmla="*/ 85 w 101"/>
                  <a:gd name="T15" fmla="*/ 273 h 313"/>
                  <a:gd name="T16" fmla="*/ 62 w 101"/>
                  <a:gd name="T17" fmla="*/ 100 h 313"/>
                  <a:gd name="T18" fmla="*/ 101 w 101"/>
                  <a:gd name="T19" fmla="*/ 5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313">
                    <a:moveTo>
                      <a:pt x="101" y="51"/>
                    </a:moveTo>
                    <a:cubicBezTo>
                      <a:pt x="101" y="23"/>
                      <a:pt x="78" y="0"/>
                      <a:pt x="50" y="0"/>
                    </a:cubicBezTo>
                    <a:cubicBezTo>
                      <a:pt x="23" y="0"/>
                      <a:pt x="0" y="23"/>
                      <a:pt x="0" y="51"/>
                    </a:cubicBezTo>
                    <a:cubicBezTo>
                      <a:pt x="0" y="75"/>
                      <a:pt x="16" y="95"/>
                      <a:pt x="39" y="100"/>
                    </a:cubicBezTo>
                    <a:cubicBezTo>
                      <a:pt x="16" y="273"/>
                      <a:pt x="16" y="273"/>
                      <a:pt x="16" y="273"/>
                    </a:cubicBezTo>
                    <a:cubicBezTo>
                      <a:pt x="13" y="295"/>
                      <a:pt x="28" y="313"/>
                      <a:pt x="50" y="313"/>
                    </a:cubicBezTo>
                    <a:cubicBezTo>
                      <a:pt x="51" y="313"/>
                      <a:pt x="51" y="313"/>
                      <a:pt x="51" y="313"/>
                    </a:cubicBezTo>
                    <a:cubicBezTo>
                      <a:pt x="73" y="313"/>
                      <a:pt x="88" y="295"/>
                      <a:pt x="85" y="273"/>
                    </a:cubicBezTo>
                    <a:cubicBezTo>
                      <a:pt x="62" y="100"/>
                      <a:pt x="62" y="100"/>
                      <a:pt x="62" y="100"/>
                    </a:cubicBezTo>
                    <a:cubicBezTo>
                      <a:pt x="85" y="95"/>
                      <a:pt x="101" y="75"/>
                      <a:pt x="101" y="51"/>
                    </a:cubicBezTo>
                    <a:close/>
                  </a:path>
                </a:pathLst>
              </a:custGeom>
              <a:grpFill/>
              <a:ln>
                <a:noFill/>
              </a:ln>
            </p:spPr>
            <p:txBody>
              <a:bodyPr vert="horz" wrap="square" lIns="89642" tIns="44821" rIns="89642" bIns="44821" numCol="1" anchor="t" anchorCtr="0" compatLnSpc="1">
                <a:prstTxWarp prst="textNoShape">
                  <a:avLst/>
                </a:prstTxWarp>
              </a:bodyPr>
              <a:lstStyle/>
              <a:p>
                <a:pPr defTabSz="896175"/>
                <a:endParaRPr lang="en-US" sz="1667" dirty="0">
                  <a:solidFill>
                    <a:srgbClr val="000000"/>
                  </a:solidFill>
                  <a:latin typeface="Segoe UI"/>
                </a:endParaRPr>
              </a:p>
            </p:txBody>
          </p:sp>
        </p:grpSp>
      </p:grpSp>
      <p:grpSp>
        <p:nvGrpSpPr>
          <p:cNvPr id="30" name="Group 29"/>
          <p:cNvGrpSpPr/>
          <p:nvPr/>
        </p:nvGrpSpPr>
        <p:grpSpPr>
          <a:xfrm>
            <a:off x="7722259" y="4698935"/>
            <a:ext cx="1487328" cy="1489571"/>
            <a:chOff x="7877106" y="4792662"/>
            <a:chExt cx="1517152" cy="1519440"/>
          </a:xfrm>
        </p:grpSpPr>
        <p:sp>
          <p:nvSpPr>
            <p:cNvPr id="101" name="Rectangle 100"/>
            <p:cNvSpPr/>
            <p:nvPr/>
          </p:nvSpPr>
          <p:spPr bwMode="auto">
            <a:xfrm>
              <a:off x="7877106" y="4792662"/>
              <a:ext cx="1517152" cy="1517153"/>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71459" y="5094740"/>
              <a:ext cx="890298" cy="1217362"/>
            </a:xfrm>
            <a:prstGeom prst="rect">
              <a:avLst/>
            </a:prstGeom>
          </p:spPr>
        </p:pic>
      </p:grpSp>
      <p:grpSp>
        <p:nvGrpSpPr>
          <p:cNvPr id="11" name="Group 10"/>
          <p:cNvGrpSpPr/>
          <p:nvPr/>
        </p:nvGrpSpPr>
        <p:grpSpPr>
          <a:xfrm>
            <a:off x="1402464" y="1561449"/>
            <a:ext cx="1487328" cy="1487329"/>
            <a:chOff x="1430586" y="1592262"/>
            <a:chExt cx="1517152" cy="1517153"/>
          </a:xfrm>
        </p:grpSpPr>
        <p:sp>
          <p:nvSpPr>
            <p:cNvPr id="4" name="Rectangle 3"/>
            <p:cNvSpPr/>
            <p:nvPr/>
          </p:nvSpPr>
          <p:spPr bwMode="auto">
            <a:xfrm>
              <a:off x="1430586" y="1592262"/>
              <a:ext cx="1517152" cy="1517153"/>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 name="Picture 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598336" y="1706083"/>
              <a:ext cx="1052707" cy="1306876"/>
            </a:xfrm>
            <a:prstGeom prst="rect">
              <a:avLst/>
            </a:prstGeom>
          </p:spPr>
        </p:pic>
      </p:grpSp>
      <p:grpSp>
        <p:nvGrpSpPr>
          <p:cNvPr id="22" name="Group 21"/>
          <p:cNvGrpSpPr/>
          <p:nvPr/>
        </p:nvGrpSpPr>
        <p:grpSpPr>
          <a:xfrm>
            <a:off x="2982413" y="3130192"/>
            <a:ext cx="1487328" cy="1487329"/>
            <a:chOff x="3042216" y="3192462"/>
            <a:chExt cx="1517152" cy="1517153"/>
          </a:xfrm>
        </p:grpSpPr>
        <p:sp>
          <p:nvSpPr>
            <p:cNvPr id="88" name="Rectangle 87"/>
            <p:cNvSpPr/>
            <p:nvPr/>
          </p:nvSpPr>
          <p:spPr bwMode="auto">
            <a:xfrm>
              <a:off x="3042216" y="3192462"/>
              <a:ext cx="1517152" cy="1517153"/>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 name="Picture 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284585" y="3256811"/>
              <a:ext cx="1019939" cy="1452804"/>
            </a:xfrm>
            <a:prstGeom prst="rect">
              <a:avLst/>
            </a:prstGeom>
          </p:spPr>
        </p:pic>
      </p:grpSp>
      <p:grpSp>
        <p:nvGrpSpPr>
          <p:cNvPr id="18" name="Group 17"/>
          <p:cNvGrpSpPr/>
          <p:nvPr/>
        </p:nvGrpSpPr>
        <p:grpSpPr>
          <a:xfrm>
            <a:off x="9302208" y="3130192"/>
            <a:ext cx="1487328" cy="1487329"/>
            <a:chOff x="9488736" y="3192462"/>
            <a:chExt cx="1517152" cy="1517153"/>
          </a:xfrm>
        </p:grpSpPr>
        <p:sp>
          <p:nvSpPr>
            <p:cNvPr id="96" name="Rectangle 95"/>
            <p:cNvSpPr/>
            <p:nvPr/>
          </p:nvSpPr>
          <p:spPr bwMode="auto">
            <a:xfrm>
              <a:off x="9488736" y="3192462"/>
              <a:ext cx="1517152" cy="1517153"/>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 name="Picture 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750996" y="3280861"/>
              <a:ext cx="992631" cy="1327799"/>
            </a:xfrm>
            <a:prstGeom prst="rect">
              <a:avLst/>
            </a:prstGeom>
          </p:spPr>
        </p:pic>
      </p:grpSp>
    </p:spTree>
    <p:extLst>
      <p:ext uri="{BB962C8B-B14F-4D97-AF65-F5344CB8AC3E}">
        <p14:creationId xmlns:p14="http://schemas.microsoft.com/office/powerpoint/2010/main" val="158830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200"/>
                                  </p:stCondLst>
                                  <p:childTnLst>
                                    <p:animMotion origin="layout" path="M -2.42788E-6 -4.22152E-7 L 0.06217 0.00068 " pathEditMode="relative" rAng="0" ptsTypes="AA">
                                      <p:cBhvr>
                                        <p:cTn id="9" dur="500" spd="-100000" fill="hold"/>
                                        <p:tgtEl>
                                          <p:spTgt spid="14"/>
                                        </p:tgtEl>
                                        <p:attrNameLst>
                                          <p:attrName>ppt_x</p:attrName>
                                          <p:attrName>ppt_y</p:attrName>
                                        </p:attrNameLst>
                                      </p:cBhvr>
                                      <p:rCtr x="3102" y="23"/>
                                    </p:animMotion>
                                  </p:childTnLst>
                                </p:cTn>
                              </p:par>
                              <p:par>
                                <p:cTn id="10" presetID="10" presetClass="entr" presetSubtype="0" fill="hold" nodeType="withEffect">
                                  <p:stCondLst>
                                    <p:cond delay="2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nodeType="withEffect">
                                  <p:stCondLst>
                                    <p:cond delay="200"/>
                                  </p:stCondLst>
                                  <p:childTnLst>
                                    <p:animMotion origin="layout" path="M -2.42788E-6 -4.22152E-7 L 0.06217 0.00068 " pathEditMode="relative" rAng="0" ptsTypes="AA">
                                      <p:cBhvr>
                                        <p:cTn id="14" dur="500" spd="-100000" fill="hold"/>
                                        <p:tgtEl>
                                          <p:spTgt spid="20"/>
                                        </p:tgtEl>
                                        <p:attrNameLst>
                                          <p:attrName>ppt_x</p:attrName>
                                          <p:attrName>ppt_y</p:attrName>
                                        </p:attrNameLst>
                                      </p:cBhvr>
                                      <p:rCtr x="3102" y="23"/>
                                    </p:animMotion>
                                  </p:childTnLst>
                                </p:cTn>
                              </p:par>
                              <p:par>
                                <p:cTn id="15" presetID="10" presetClass="entr" presetSubtype="0"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42" presetClass="path" presetSubtype="0" decel="100000" fill="hold" nodeType="withEffect">
                                  <p:stCondLst>
                                    <p:cond delay="200"/>
                                  </p:stCondLst>
                                  <p:childTnLst>
                                    <p:animMotion origin="layout" path="M -2.42788E-6 -4.22152E-7 L 0.06217 0.00068 " pathEditMode="relative" rAng="0" ptsTypes="AA">
                                      <p:cBhvr>
                                        <p:cTn id="19" dur="500" spd="-100000" fill="hold"/>
                                        <p:tgtEl>
                                          <p:spTgt spid="27"/>
                                        </p:tgtEl>
                                        <p:attrNameLst>
                                          <p:attrName>ppt_x</p:attrName>
                                          <p:attrName>ppt_y</p:attrName>
                                        </p:attrNameLst>
                                      </p:cBhvr>
                                      <p:rCtr x="3102" y="23"/>
                                    </p:animMotion>
                                  </p:childTnLst>
                                </p:cTn>
                              </p:par>
                              <p:par>
                                <p:cTn id="20" presetID="10" presetClass="entr" presetSubtype="0" fill="hold" nodeType="withEffect">
                                  <p:stCondLst>
                                    <p:cond delay="4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nodeType="withEffect">
                                  <p:stCondLst>
                                    <p:cond delay="400"/>
                                  </p:stCondLst>
                                  <p:childTnLst>
                                    <p:animMotion origin="layout" path="M -2.42788E-6 -4.22152E-7 L 0.06217 0.00068 " pathEditMode="relative" rAng="0" ptsTypes="AA">
                                      <p:cBhvr>
                                        <p:cTn id="24" dur="500" spd="-100000" fill="hold"/>
                                        <p:tgtEl>
                                          <p:spTgt spid="15"/>
                                        </p:tgtEl>
                                        <p:attrNameLst>
                                          <p:attrName>ppt_x</p:attrName>
                                          <p:attrName>ppt_y</p:attrName>
                                        </p:attrNameLst>
                                      </p:cBhvr>
                                      <p:rCtr x="3102" y="23"/>
                                    </p:animMotion>
                                  </p:childTnLst>
                                </p:cTn>
                              </p:par>
                              <p:par>
                                <p:cTn id="25" presetID="10" presetClass="entr" presetSubtype="0" fill="hold" nodeType="withEffect">
                                  <p:stCondLst>
                                    <p:cond delay="4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nodeType="withEffect">
                                  <p:stCondLst>
                                    <p:cond delay="400"/>
                                  </p:stCondLst>
                                  <p:childTnLst>
                                    <p:animMotion origin="layout" path="M -2.42788E-6 -4.22152E-7 L 0.06217 0.00068 " pathEditMode="relative" rAng="0" ptsTypes="AA">
                                      <p:cBhvr>
                                        <p:cTn id="29" dur="500" spd="-100000" fill="hold"/>
                                        <p:tgtEl>
                                          <p:spTgt spid="19"/>
                                        </p:tgtEl>
                                        <p:attrNameLst>
                                          <p:attrName>ppt_x</p:attrName>
                                          <p:attrName>ppt_y</p:attrName>
                                        </p:attrNameLst>
                                      </p:cBhvr>
                                      <p:rCtr x="3102" y="23"/>
                                    </p:animMotion>
                                  </p:childTnLst>
                                </p:cTn>
                              </p:par>
                              <p:par>
                                <p:cTn id="30" presetID="10" presetClass="entr" presetSubtype="0" fill="hold" nodeType="withEffect">
                                  <p:stCondLst>
                                    <p:cond delay="40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42" presetClass="path" presetSubtype="0" decel="100000" fill="hold" nodeType="withEffect">
                                  <p:stCondLst>
                                    <p:cond delay="400"/>
                                  </p:stCondLst>
                                  <p:childTnLst>
                                    <p:animMotion origin="layout" path="M -2.42788E-6 -4.22152E-7 L 0.06217 0.00068 " pathEditMode="relative" rAng="0" ptsTypes="AA">
                                      <p:cBhvr>
                                        <p:cTn id="34" dur="500" spd="-100000" fill="hold"/>
                                        <p:tgtEl>
                                          <p:spTgt spid="30"/>
                                        </p:tgtEl>
                                        <p:attrNameLst>
                                          <p:attrName>ppt_x</p:attrName>
                                          <p:attrName>ppt_y</p:attrName>
                                        </p:attrNameLst>
                                      </p:cBhvr>
                                      <p:rCtr x="3102" y="23"/>
                                    </p:animMotion>
                                  </p:childTnLst>
                                </p:cTn>
                              </p:par>
                              <p:par>
                                <p:cTn id="35" presetID="10" presetClass="entr" presetSubtype="0" fill="hold" nodeType="withEffect">
                                  <p:stCondLst>
                                    <p:cond delay="6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42" presetClass="path" presetSubtype="0" decel="100000" fill="hold" nodeType="withEffect">
                                  <p:stCondLst>
                                    <p:cond delay="600"/>
                                  </p:stCondLst>
                                  <p:childTnLst>
                                    <p:animMotion origin="layout" path="M -2.42788E-6 -4.22152E-7 L 0.06217 0.00068 " pathEditMode="relative" rAng="0" ptsTypes="AA">
                                      <p:cBhvr>
                                        <p:cTn id="39" dur="500" spd="-100000" fill="hold"/>
                                        <p:tgtEl>
                                          <p:spTgt spid="38"/>
                                        </p:tgtEl>
                                        <p:attrNameLst>
                                          <p:attrName>ppt_x</p:attrName>
                                          <p:attrName>ppt_y</p:attrName>
                                        </p:attrNameLst>
                                      </p:cBhvr>
                                      <p:rCtr x="3102" y="23"/>
                                    </p:animMotion>
                                  </p:childTnLst>
                                </p:cTn>
                              </p:par>
                              <p:par>
                                <p:cTn id="40" presetID="10" presetClass="entr" presetSubtype="0" fill="hold" nodeType="withEffect">
                                  <p:stCondLst>
                                    <p:cond delay="6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42" presetClass="path" presetSubtype="0" decel="100000" fill="hold" nodeType="withEffect">
                                  <p:stCondLst>
                                    <p:cond delay="600"/>
                                  </p:stCondLst>
                                  <p:childTnLst>
                                    <p:animMotion origin="layout" path="M -2.42788E-6 -4.22152E-7 L 0.06217 0.00068 " pathEditMode="relative" rAng="0" ptsTypes="AA">
                                      <p:cBhvr>
                                        <p:cTn id="44" dur="500" spd="-100000" fill="hold"/>
                                        <p:tgtEl>
                                          <p:spTgt spid="18"/>
                                        </p:tgtEl>
                                        <p:attrNameLst>
                                          <p:attrName>ppt_x</p:attrName>
                                          <p:attrName>ppt_y</p:attrName>
                                        </p:attrNameLst>
                                      </p:cBhvr>
                                      <p:rCtr x="3102" y="23"/>
                                    </p:animMotion>
                                  </p:childTnLst>
                                </p:cTn>
                              </p:par>
                              <p:par>
                                <p:cTn id="45" presetID="10" presetClass="entr" presetSubtype="0" fill="hold" nodeType="withEffect">
                                  <p:stCondLst>
                                    <p:cond delay="6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42" presetClass="path" presetSubtype="0" decel="100000" fill="hold" nodeType="withEffect">
                                  <p:stCondLst>
                                    <p:cond delay="600"/>
                                  </p:stCondLst>
                                  <p:childTnLst>
                                    <p:animMotion origin="layout" path="M -2.42788E-6 -4.22152E-7 L 0.06217 0.00068 " pathEditMode="relative" rAng="0" ptsTypes="AA">
                                      <p:cBhvr>
                                        <p:cTn id="49" dur="500" spd="-100000" fill="hold"/>
                                        <p:tgtEl>
                                          <p:spTgt spid="17"/>
                                        </p:tgtEl>
                                        <p:attrNameLst>
                                          <p:attrName>ppt_x</p:attrName>
                                          <p:attrName>ppt_y</p:attrName>
                                        </p:attrNameLst>
                                      </p:cBhvr>
                                      <p:rCtr x="3102" y="23"/>
                                    </p:animMotion>
                                  </p:childTnLst>
                                </p:cTn>
                              </p:par>
                              <p:par>
                                <p:cTn id="50" presetID="10" presetClass="entr" presetSubtype="0" fill="hold" nodeType="withEffect">
                                  <p:stCondLst>
                                    <p:cond delay="2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35" presetClass="path" presetSubtype="0" decel="100000" fill="hold" nodeType="withEffect">
                                  <p:stCondLst>
                                    <p:cond delay="200"/>
                                  </p:stCondLst>
                                  <p:childTnLst>
                                    <p:animMotion origin="layout" path="M -4.45494E-6 -2.54653E-6 L -0.06369 -2.54653E-6 " pathEditMode="relative" rAng="0" ptsTypes="AA">
                                      <p:cBhvr>
                                        <p:cTn id="54" dur="500" spd="-100000" fill="hold"/>
                                        <p:tgtEl>
                                          <p:spTgt spid="13"/>
                                        </p:tgtEl>
                                        <p:attrNameLst>
                                          <p:attrName>ppt_x</p:attrName>
                                          <p:attrName>ppt_y</p:attrName>
                                        </p:attrNameLst>
                                      </p:cBhvr>
                                      <p:rCtr x="-3191" y="0"/>
                                    </p:animMotion>
                                  </p:childTnLst>
                                </p:cTn>
                              </p:par>
                              <p:par>
                                <p:cTn id="55" presetID="10" presetClass="entr" presetSubtype="0" fill="hold" nodeType="withEffect">
                                  <p:stCondLst>
                                    <p:cond delay="20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35" presetClass="path" presetSubtype="0" decel="100000" fill="hold" nodeType="withEffect">
                                  <p:stCondLst>
                                    <p:cond delay="200"/>
                                  </p:stCondLst>
                                  <p:childTnLst>
                                    <p:animMotion origin="layout" path="M -4.45494E-6 -2.54653E-6 L -0.06369 -2.54653E-6 " pathEditMode="relative" rAng="0" ptsTypes="AA">
                                      <p:cBhvr>
                                        <p:cTn id="59" dur="500" spd="-100000" fill="hold"/>
                                        <p:tgtEl>
                                          <p:spTgt spid="21"/>
                                        </p:tgtEl>
                                        <p:attrNameLst>
                                          <p:attrName>ppt_x</p:attrName>
                                          <p:attrName>ppt_y</p:attrName>
                                        </p:attrNameLst>
                                      </p:cBhvr>
                                      <p:rCtr x="-3191" y="0"/>
                                    </p:animMotion>
                                  </p:childTnLst>
                                </p:cTn>
                              </p:par>
                              <p:par>
                                <p:cTn id="60" presetID="10" presetClass="entr" presetSubtype="0" fill="hold" nodeType="withEffect">
                                  <p:stCondLst>
                                    <p:cond delay="20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35" presetClass="path" presetSubtype="0" decel="100000" fill="hold" nodeType="withEffect">
                                  <p:stCondLst>
                                    <p:cond delay="200"/>
                                  </p:stCondLst>
                                  <p:childTnLst>
                                    <p:animMotion origin="layout" path="M -4.45494E-6 -2.54653E-6 L -0.06369 -2.54653E-6 " pathEditMode="relative" rAng="0" ptsTypes="AA">
                                      <p:cBhvr>
                                        <p:cTn id="64" dur="500" spd="-100000" fill="hold"/>
                                        <p:tgtEl>
                                          <p:spTgt spid="26"/>
                                        </p:tgtEl>
                                        <p:attrNameLst>
                                          <p:attrName>ppt_x</p:attrName>
                                          <p:attrName>ppt_y</p:attrName>
                                        </p:attrNameLst>
                                      </p:cBhvr>
                                      <p:rCtr x="-3191" y="0"/>
                                    </p:animMotion>
                                  </p:childTnLst>
                                </p:cTn>
                              </p:par>
                              <p:par>
                                <p:cTn id="65" presetID="10" presetClass="entr" presetSubtype="0" fill="hold" nodeType="withEffect">
                                  <p:stCondLst>
                                    <p:cond delay="40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35" presetClass="path" presetSubtype="0" decel="100000" fill="hold" nodeType="withEffect">
                                  <p:stCondLst>
                                    <p:cond delay="400"/>
                                  </p:stCondLst>
                                  <p:childTnLst>
                                    <p:animMotion origin="layout" path="M -4.45494E-6 -2.54653E-6 L -0.06369 -2.54653E-6 " pathEditMode="relative" rAng="0" ptsTypes="AA">
                                      <p:cBhvr>
                                        <p:cTn id="69" dur="500" spd="-100000" fill="hold"/>
                                        <p:tgtEl>
                                          <p:spTgt spid="25"/>
                                        </p:tgtEl>
                                        <p:attrNameLst>
                                          <p:attrName>ppt_x</p:attrName>
                                          <p:attrName>ppt_y</p:attrName>
                                        </p:attrNameLst>
                                      </p:cBhvr>
                                      <p:rCtr x="-3191" y="0"/>
                                    </p:animMotion>
                                  </p:childTnLst>
                                </p:cTn>
                              </p:par>
                              <p:par>
                                <p:cTn id="70" presetID="10" presetClass="entr" presetSubtype="0" fill="hold" nodeType="withEffect">
                                  <p:stCondLst>
                                    <p:cond delay="40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35" presetClass="path" presetSubtype="0" decel="100000" fill="hold" nodeType="withEffect">
                                  <p:stCondLst>
                                    <p:cond delay="400"/>
                                  </p:stCondLst>
                                  <p:childTnLst>
                                    <p:animMotion origin="layout" path="M -4.45494E-6 -2.54653E-6 L -0.06369 -2.54653E-6 " pathEditMode="relative" rAng="0" ptsTypes="AA">
                                      <p:cBhvr>
                                        <p:cTn id="74" dur="500" spd="-100000" fill="hold"/>
                                        <p:tgtEl>
                                          <p:spTgt spid="22"/>
                                        </p:tgtEl>
                                        <p:attrNameLst>
                                          <p:attrName>ppt_x</p:attrName>
                                          <p:attrName>ppt_y</p:attrName>
                                        </p:attrNameLst>
                                      </p:cBhvr>
                                      <p:rCtr x="-3191" y="0"/>
                                    </p:animMotion>
                                  </p:childTnLst>
                                </p:cTn>
                              </p:par>
                              <p:par>
                                <p:cTn id="75" presetID="10" presetClass="entr" presetSubtype="0" fill="hold" nodeType="withEffect">
                                  <p:stCondLst>
                                    <p:cond delay="40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childTnLst>
                                </p:cTn>
                              </p:par>
                              <p:par>
                                <p:cTn id="78" presetID="35" presetClass="path" presetSubtype="0" decel="100000" fill="hold" nodeType="withEffect">
                                  <p:stCondLst>
                                    <p:cond delay="400"/>
                                  </p:stCondLst>
                                  <p:childTnLst>
                                    <p:animMotion origin="layout" path="M -4.45494E-6 -2.54653E-6 L -0.06369 -2.54653E-6 " pathEditMode="relative" rAng="0" ptsTypes="AA">
                                      <p:cBhvr>
                                        <p:cTn id="79" dur="500" spd="-100000" fill="hold"/>
                                        <p:tgtEl>
                                          <p:spTgt spid="12"/>
                                        </p:tgtEl>
                                        <p:attrNameLst>
                                          <p:attrName>ppt_x</p:attrName>
                                          <p:attrName>ppt_y</p:attrName>
                                        </p:attrNameLst>
                                      </p:cBhvr>
                                      <p:rCtr x="-3191" y="0"/>
                                    </p:animMotion>
                                  </p:childTnLst>
                                </p:cTn>
                              </p:par>
                              <p:par>
                                <p:cTn id="80" presetID="10" presetClass="entr" presetSubtype="0" fill="hold" nodeType="withEffect">
                                  <p:stCondLst>
                                    <p:cond delay="60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35" presetClass="path" presetSubtype="0" decel="100000" fill="hold" nodeType="withEffect">
                                  <p:stCondLst>
                                    <p:cond delay="600"/>
                                  </p:stCondLst>
                                  <p:childTnLst>
                                    <p:animMotion origin="layout" path="M -4.45494E-6 -2.54653E-6 L -0.06369 -2.54653E-6 " pathEditMode="relative" rAng="0" ptsTypes="AA">
                                      <p:cBhvr>
                                        <p:cTn id="84" dur="500" spd="-100000" fill="hold"/>
                                        <p:tgtEl>
                                          <p:spTgt spid="11"/>
                                        </p:tgtEl>
                                        <p:attrNameLst>
                                          <p:attrName>ppt_x</p:attrName>
                                          <p:attrName>ppt_y</p:attrName>
                                        </p:attrNameLst>
                                      </p:cBhvr>
                                      <p:rCtr x="-3191" y="0"/>
                                    </p:animMotion>
                                  </p:childTnLst>
                                </p:cTn>
                              </p:par>
                              <p:par>
                                <p:cTn id="85" presetID="10" presetClass="entr" presetSubtype="0" fill="hold" nodeType="withEffect">
                                  <p:stCondLst>
                                    <p:cond delay="60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35" presetClass="path" presetSubtype="0" decel="100000" fill="hold" nodeType="withEffect">
                                  <p:stCondLst>
                                    <p:cond delay="600"/>
                                  </p:stCondLst>
                                  <p:childTnLst>
                                    <p:animMotion origin="layout" path="M -4.45494E-6 -2.54653E-6 L -0.06369 -2.54653E-6 " pathEditMode="relative" rAng="0" ptsTypes="AA">
                                      <p:cBhvr>
                                        <p:cTn id="89" dur="500" spd="-100000" fill="hold"/>
                                        <p:tgtEl>
                                          <p:spTgt spid="23"/>
                                        </p:tgtEl>
                                        <p:attrNameLst>
                                          <p:attrName>ppt_x</p:attrName>
                                          <p:attrName>ppt_y</p:attrName>
                                        </p:attrNameLst>
                                      </p:cBhvr>
                                      <p:rCtr x="-3191" y="0"/>
                                    </p:animMotion>
                                  </p:childTnLst>
                                </p:cTn>
                              </p:par>
                              <p:par>
                                <p:cTn id="90" presetID="10" presetClass="entr" presetSubtype="0" fill="hold" nodeType="withEffect">
                                  <p:stCondLst>
                                    <p:cond delay="60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childTnLst>
                                </p:cTn>
                              </p:par>
                              <p:par>
                                <p:cTn id="93" presetID="35" presetClass="path" presetSubtype="0" decel="100000" fill="hold" nodeType="withEffect">
                                  <p:stCondLst>
                                    <p:cond delay="600"/>
                                  </p:stCondLst>
                                  <p:childTnLst>
                                    <p:animMotion origin="layout" path="M -4.45494E-6 -2.54653E-6 L -0.06369 -2.54653E-6 " pathEditMode="relative" rAng="0" ptsTypes="AA">
                                      <p:cBhvr>
                                        <p:cTn id="94" dur="500" spd="-100000" fill="hold"/>
                                        <p:tgtEl>
                                          <p:spTgt spid="24"/>
                                        </p:tgtEl>
                                        <p:attrNameLst>
                                          <p:attrName>ppt_x</p:attrName>
                                          <p:attrName>ppt_y</p:attrName>
                                        </p:attrNameLst>
                                      </p:cBhvr>
                                      <p:rCtr x="-31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and Python</a:t>
            </a:r>
            <a:br>
              <a:rPr lang="en-US" dirty="0"/>
            </a:br>
            <a:r>
              <a:rPr lang="en-US" dirty="0" err="1"/>
              <a:t>Jupyter</a:t>
            </a:r>
            <a:r>
              <a:rPr lang="en-US" dirty="0"/>
              <a:t> Notebooks</a:t>
            </a:r>
          </a:p>
        </p:txBody>
      </p:sp>
    </p:spTree>
    <p:extLst>
      <p:ext uri="{BB962C8B-B14F-4D97-AF65-F5344CB8AC3E}">
        <p14:creationId xmlns:p14="http://schemas.microsoft.com/office/powerpoint/2010/main" val="416548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idx="10"/>
          </p:nvPr>
        </p:nvSpPr>
        <p:spPr>
          <a:xfrm>
            <a:off x="269239" y="1189494"/>
            <a:ext cx="11653523" cy="5417254"/>
          </a:xfrm>
        </p:spPr>
        <p:txBody>
          <a:bodyPr/>
          <a:lstStyle/>
          <a:p>
            <a:r>
              <a:rPr lang="en-US" dirty="0"/>
              <a:t>Data analysis software</a:t>
            </a:r>
          </a:p>
          <a:p>
            <a:pPr lvl="2"/>
            <a:r>
              <a:rPr lang="en-US" dirty="0"/>
              <a:t>Used by 2M+ data scientists, statisticians and analysts</a:t>
            </a:r>
          </a:p>
          <a:p>
            <a:r>
              <a:rPr lang="en-US" dirty="0"/>
              <a:t>Statistical programming language</a:t>
            </a:r>
          </a:p>
          <a:p>
            <a:pPr lvl="2"/>
            <a:r>
              <a:rPr lang="en-US" dirty="0"/>
              <a:t>Flexible, extensible and comprehensive for productivity</a:t>
            </a:r>
          </a:p>
          <a:p>
            <a:r>
              <a:rPr lang="en-US" dirty="0"/>
              <a:t>Enables beautiful and unique data visualizations</a:t>
            </a:r>
          </a:p>
          <a:p>
            <a:pPr lvl="2"/>
            <a:r>
              <a:rPr lang="en-US" dirty="0"/>
              <a:t>As seen in New York Times, The Economist and </a:t>
            </a:r>
            <a:r>
              <a:rPr lang="en-US" dirty="0" err="1"/>
              <a:t>FlowingData</a:t>
            </a:r>
            <a:endParaRPr lang="en-US" dirty="0"/>
          </a:p>
          <a:p>
            <a:r>
              <a:rPr lang="en-US" dirty="0"/>
              <a:t>Fills the Data Science talent gap</a:t>
            </a:r>
          </a:p>
          <a:p>
            <a:pPr lvl="2"/>
            <a:r>
              <a:rPr lang="en-US" dirty="0"/>
              <a:t>New graduates prefer R</a:t>
            </a:r>
          </a:p>
          <a:p>
            <a:r>
              <a:rPr lang="en-US" dirty="0"/>
              <a:t>Thriving open-source community</a:t>
            </a:r>
          </a:p>
          <a:p>
            <a:pPr lvl="2"/>
            <a:r>
              <a:rPr lang="en-US" dirty="0"/>
              <a:t>Leading edge of analytics research</a:t>
            </a:r>
          </a:p>
          <a:p>
            <a:endParaRPr lang="en-US" dirty="0"/>
          </a:p>
        </p:txBody>
      </p:sp>
      <p:sp>
        <p:nvSpPr>
          <p:cNvPr id="4" name="Title 3"/>
          <p:cNvSpPr>
            <a:spLocks noGrp="1"/>
          </p:cNvSpPr>
          <p:nvPr>
            <p:ph type="title"/>
          </p:nvPr>
        </p:nvSpPr>
        <p:spPr/>
        <p:txBody>
          <a:bodyPr/>
          <a:lstStyle/>
          <a:p>
            <a:r>
              <a:rPr lang="en-US" dirty="0"/>
              <a:t>What is R?</a:t>
            </a:r>
          </a:p>
        </p:txBody>
      </p:sp>
      <p:pic>
        <p:nvPicPr>
          <p:cNvPr id="1026" name="Picture 2" descr="https://www.r-project.org/R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9380" y="4624233"/>
            <a:ext cx="1867552" cy="1447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39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CRAN: 7000+ add-on packages for R</a:t>
            </a:r>
          </a:p>
        </p:txBody>
      </p:sp>
      <p:pic>
        <p:nvPicPr>
          <p:cNvPr id="3" name="Picture 2"/>
          <p:cNvPicPr>
            <a:picLocks noChangeAspect="1"/>
          </p:cNvPicPr>
          <p:nvPr/>
        </p:nvPicPr>
        <p:blipFill rotWithShape="1">
          <a:blip r:embed="rId2"/>
          <a:srcRect r="10386"/>
          <a:stretch/>
        </p:blipFill>
        <p:spPr>
          <a:xfrm>
            <a:off x="179952" y="1038534"/>
            <a:ext cx="11745129" cy="5229145"/>
          </a:xfrm>
          <a:prstGeom prst="rect">
            <a:avLst/>
          </a:prstGeom>
        </p:spPr>
      </p:pic>
      <p:sp>
        <p:nvSpPr>
          <p:cNvPr id="4" name="TextBox 3"/>
          <p:cNvSpPr txBox="1"/>
          <p:nvPr/>
        </p:nvSpPr>
        <p:spPr>
          <a:xfrm>
            <a:off x="35570" y="6305517"/>
            <a:ext cx="12027033" cy="534056"/>
          </a:xfrm>
          <a:prstGeom prst="rect">
            <a:avLst/>
          </a:prstGeom>
          <a:noFill/>
        </p:spPr>
        <p:txBody>
          <a:bodyPr wrap="square" lIns="179285" tIns="143428" rIns="179285" bIns="143428" rtlCol="0">
            <a:spAutoFit/>
          </a:bodyPr>
          <a:lstStyle/>
          <a:p>
            <a:pPr defTabSz="914367">
              <a:lnSpc>
                <a:spcPct val="90000"/>
              </a:lnSpc>
              <a:spcAft>
                <a:spcPts val="588"/>
              </a:spcAft>
            </a:pPr>
            <a:r>
              <a:rPr lang="en-US" sz="1765" dirty="0">
                <a:solidFill>
                  <a:srgbClr val="00B0F0">
                    <a:lumMod val="60000"/>
                    <a:lumOff val="40000"/>
                  </a:srgbClr>
                </a:solidFill>
                <a:latin typeface="Segoe UI"/>
              </a:rPr>
              <a:t>CRAN Task View by Barry Rowlingson: http://www.maths.lancs.ac.uk/~rowlings/R/TaskViews/</a:t>
            </a:r>
          </a:p>
        </p:txBody>
      </p:sp>
    </p:spTree>
    <p:extLst>
      <p:ext uri="{BB962C8B-B14F-4D97-AF65-F5344CB8AC3E}">
        <p14:creationId xmlns:p14="http://schemas.microsoft.com/office/powerpoint/2010/main" val="1653675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R: The #1 software for Data Science</a:t>
            </a:r>
            <a:br>
              <a:rPr lang="en-US" dirty="0"/>
            </a:br>
            <a:r>
              <a:rPr lang="en-US" sz="3137" dirty="0"/>
              <a:t>… and #6 amongst general-purpose programming languages</a:t>
            </a:r>
            <a:br>
              <a:rPr lang="en-US" sz="6470" dirty="0"/>
            </a:br>
            <a:endParaRPr lang="en-US" sz="3529" dirty="0"/>
          </a:p>
        </p:txBody>
      </p:sp>
      <p:sp>
        <p:nvSpPr>
          <p:cNvPr id="7" name="TextBox 6"/>
          <p:cNvSpPr txBox="1"/>
          <p:nvPr/>
        </p:nvSpPr>
        <p:spPr>
          <a:xfrm>
            <a:off x="948652" y="1912561"/>
            <a:ext cx="3904425" cy="706039"/>
          </a:xfrm>
          <a:prstGeom prst="rect">
            <a:avLst/>
          </a:prstGeom>
          <a:noFill/>
        </p:spPr>
        <p:txBody>
          <a:bodyPr wrap="square" rtlCol="0">
            <a:spAutoFit/>
          </a:bodyPr>
          <a:lstStyle/>
          <a:p>
            <a:pPr algn="ctr" defTabSz="914367"/>
            <a:r>
              <a:rPr lang="en-US" sz="2400" b="1" dirty="0">
                <a:solidFill>
                  <a:srgbClr val="00B0F0"/>
                </a:solidFill>
                <a:latin typeface="Segoe UI"/>
              </a:rPr>
              <a:t>R Usage Growth</a:t>
            </a:r>
          </a:p>
          <a:p>
            <a:pPr algn="ctr" defTabSz="914367"/>
            <a:r>
              <a:rPr lang="en-US" sz="1600" dirty="0">
                <a:solidFill>
                  <a:srgbClr val="00B0F0"/>
                </a:solidFill>
                <a:latin typeface="Segoe UI"/>
                <a:hlinkClick r:id="rId3"/>
              </a:rPr>
              <a:t>Rexer Data Miner Survey</a:t>
            </a:r>
            <a:r>
              <a:rPr lang="en-US" sz="1600" dirty="0">
                <a:solidFill>
                  <a:srgbClr val="00B0F0"/>
                </a:solidFill>
                <a:latin typeface="Segoe UI"/>
              </a:rPr>
              <a:t>, 2007-2015</a:t>
            </a:r>
          </a:p>
        </p:txBody>
      </p:sp>
      <p:sp>
        <p:nvSpPr>
          <p:cNvPr id="17" name="TextBox 16"/>
          <p:cNvSpPr txBox="1"/>
          <p:nvPr/>
        </p:nvSpPr>
        <p:spPr>
          <a:xfrm>
            <a:off x="6446483" y="1912561"/>
            <a:ext cx="5100675" cy="706039"/>
          </a:xfrm>
          <a:prstGeom prst="rect">
            <a:avLst/>
          </a:prstGeom>
          <a:noFill/>
        </p:spPr>
        <p:txBody>
          <a:bodyPr wrap="square" rtlCol="0">
            <a:spAutoFit/>
          </a:bodyPr>
          <a:lstStyle/>
          <a:p>
            <a:pPr algn="ctr" defTabSz="914367"/>
            <a:r>
              <a:rPr lang="en-US" sz="2400" b="1" dirty="0">
                <a:solidFill>
                  <a:srgbClr val="00B0F0"/>
                </a:solidFill>
                <a:latin typeface="Segoe UI"/>
              </a:rPr>
              <a:t>Language Popularity</a:t>
            </a:r>
          </a:p>
          <a:p>
            <a:pPr algn="ctr" defTabSz="914367"/>
            <a:r>
              <a:rPr lang="en-US" sz="1600" dirty="0">
                <a:solidFill>
                  <a:srgbClr val="00B0F0"/>
                </a:solidFill>
                <a:latin typeface="Segoe UI"/>
                <a:hlinkClick r:id="rId4"/>
              </a:rPr>
              <a:t>IEEE Spectrum Top Programming Languages</a:t>
            </a:r>
            <a:r>
              <a:rPr lang="en-US" sz="1600" dirty="0">
                <a:solidFill>
                  <a:srgbClr val="00B0F0"/>
                </a:solidFill>
                <a:latin typeface="Segoe UI"/>
              </a:rPr>
              <a:t>, 2015</a:t>
            </a:r>
          </a:p>
        </p:txBody>
      </p:sp>
      <p:pic>
        <p:nvPicPr>
          <p:cNvPr id="2050" name="Picture 2" descr="http://a7.typepad.com/6a0105360ba1c6970c01b8d1773127970c-pi"/>
          <p:cNvPicPr>
            <a:picLocks noChangeAspect="1" noChangeArrowheads="1"/>
          </p:cNvPicPr>
          <p:nvPr/>
        </p:nvPicPr>
        <p:blipFill rotWithShape="1">
          <a:blip r:embed="rId5">
            <a:extLst>
              <a:ext uri="{28A0092B-C50C-407E-A947-70E740481C1C}">
                <a14:useLocalDpi xmlns:a14="http://schemas.microsoft.com/office/drawing/2010/main" val="0"/>
              </a:ext>
            </a:extLst>
          </a:blip>
          <a:srcRect t="12260" r="34957"/>
          <a:stretch/>
        </p:blipFill>
        <p:spPr bwMode="auto">
          <a:xfrm>
            <a:off x="418643" y="2753383"/>
            <a:ext cx="4964443" cy="35390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35154" y="3130192"/>
            <a:ext cx="1969932" cy="941386"/>
          </a:xfrm>
          <a:prstGeom prst="rect">
            <a:avLst/>
          </a:prstGeom>
          <a:noFill/>
        </p:spPr>
        <p:txBody>
          <a:bodyPr wrap="square" lIns="179285" tIns="143428" rIns="179285" bIns="143428" rtlCol="0">
            <a:spAutoFit/>
          </a:bodyPr>
          <a:lstStyle/>
          <a:p>
            <a:pPr defTabSz="914367">
              <a:lnSpc>
                <a:spcPct val="90000"/>
              </a:lnSpc>
              <a:spcAft>
                <a:spcPts val="588"/>
              </a:spcAft>
            </a:pPr>
            <a:r>
              <a:rPr lang="en-US" sz="1568" dirty="0">
                <a:solidFill>
                  <a:srgbClr val="008000"/>
                </a:solidFill>
                <a:latin typeface="Arial" panose="020B0604020202020204" pitchFamily="34" charset="0"/>
                <a:cs typeface="Arial" panose="020B0604020202020204" pitchFamily="34" charset="0"/>
              </a:rPr>
              <a:t>76% of analytic professionals report using R</a:t>
            </a:r>
          </a:p>
        </p:txBody>
      </p:sp>
      <p:sp>
        <p:nvSpPr>
          <p:cNvPr id="15" name="TextBox 14"/>
          <p:cNvSpPr txBox="1"/>
          <p:nvPr/>
        </p:nvSpPr>
        <p:spPr>
          <a:xfrm>
            <a:off x="3393918" y="3820417"/>
            <a:ext cx="2030430" cy="724143"/>
          </a:xfrm>
          <a:prstGeom prst="rect">
            <a:avLst/>
          </a:prstGeom>
          <a:noFill/>
        </p:spPr>
        <p:txBody>
          <a:bodyPr wrap="square" lIns="179285" tIns="143428" rIns="179285" bIns="143428" rtlCol="0">
            <a:spAutoFit/>
          </a:bodyPr>
          <a:lstStyle/>
          <a:p>
            <a:pPr defTabSz="914367">
              <a:lnSpc>
                <a:spcPct val="90000"/>
              </a:lnSpc>
              <a:spcAft>
                <a:spcPts val="588"/>
              </a:spcAft>
            </a:pPr>
            <a:r>
              <a:rPr lang="en-US" sz="1568" dirty="0">
                <a:solidFill>
                  <a:srgbClr val="2D2D98"/>
                </a:solidFill>
                <a:latin typeface="Arial" panose="020B0604020202020204" pitchFamily="34" charset="0"/>
                <a:cs typeface="Arial" panose="020B0604020202020204" pitchFamily="34" charset="0"/>
              </a:rPr>
              <a:t>36% select R as their primary tool</a:t>
            </a:r>
          </a:p>
        </p:txBody>
      </p:sp>
      <p:pic>
        <p:nvPicPr>
          <p:cNvPr id="2" name="Picture 1"/>
          <p:cNvPicPr>
            <a:picLocks noChangeAspect="1"/>
          </p:cNvPicPr>
          <p:nvPr/>
        </p:nvPicPr>
        <p:blipFill>
          <a:blip r:embed="rId6"/>
          <a:stretch>
            <a:fillRect/>
          </a:stretch>
        </p:blipFill>
        <p:spPr>
          <a:xfrm>
            <a:off x="6109814" y="2753383"/>
            <a:ext cx="5845437" cy="3539010"/>
          </a:xfrm>
          <a:prstGeom prst="rect">
            <a:avLst/>
          </a:prstGeom>
        </p:spPr>
      </p:pic>
    </p:spTree>
    <p:extLst>
      <p:ext uri="{BB962C8B-B14F-4D97-AF65-F5344CB8AC3E}">
        <p14:creationId xmlns:p14="http://schemas.microsoft.com/office/powerpoint/2010/main" val="24778854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Use Cases </a:t>
            </a:r>
            <a:br>
              <a:rPr lang="en-US" dirty="0"/>
            </a:br>
            <a:r>
              <a:rPr lang="en-US" dirty="0"/>
              <a:t>&amp; </a:t>
            </a:r>
            <a:br>
              <a:rPr lang="en-US" dirty="0"/>
            </a:br>
            <a:r>
              <a:rPr lang="en-US" dirty="0"/>
              <a:t>Customer Stories</a:t>
            </a:r>
          </a:p>
        </p:txBody>
      </p:sp>
    </p:spTree>
    <p:extLst>
      <p:ext uri="{BB962C8B-B14F-4D97-AF65-F5344CB8AC3E}">
        <p14:creationId xmlns:p14="http://schemas.microsoft.com/office/powerpoint/2010/main" val="412562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a:xfrm>
            <a:off x="269240" y="726809"/>
            <a:ext cx="6842398" cy="5403264"/>
          </a:xfrm>
          <a:prstGeom prst="rect">
            <a:avLst/>
          </a:prstGeom>
          <a:solidFill>
            <a:schemeClr val="accent1">
              <a:lumMod val="50000"/>
              <a:alpha val="20000"/>
            </a:schemeClr>
          </a:solidFill>
          <a:ln>
            <a:noFill/>
            <a:headEnd type="none" w="med" len="med"/>
            <a:tailEnd type="none" w="med" len="med"/>
          </a:ln>
          <a:effectLst/>
        </p:spPr>
        <p:txBody>
          <a:bodyPr vert="horz" wrap="square" lIns="89642" tIns="89642" rIns="179285" bIns="45693" numCol="1" rtlCol="0" anchor="ctr" anchorCtr="0" compatLnSpc="1">
            <a:prstTxWarp prst="textNoShape">
              <a:avLst/>
            </a:prstTxWarp>
          </a:bodyPr>
          <a:lstStyle/>
          <a:p>
            <a:pPr marL="358555" defTabSz="913561" fontAlgn="base">
              <a:spcBef>
                <a:spcPts val="1176"/>
              </a:spcBef>
              <a:spcAft>
                <a:spcPts val="1176"/>
              </a:spcAft>
            </a:pPr>
            <a:endParaRPr lang="en-GB" sz="1372" kern="0" dirty="0">
              <a:solidFill>
                <a:srgbClr val="FFFFFF"/>
              </a:solidFill>
              <a:latin typeface="Segoe UI"/>
            </a:endParaRPr>
          </a:p>
        </p:txBody>
      </p:sp>
      <p:grpSp>
        <p:nvGrpSpPr>
          <p:cNvPr id="6" name="Group 26"/>
          <p:cNvGrpSpPr/>
          <p:nvPr/>
        </p:nvGrpSpPr>
        <p:grpSpPr>
          <a:xfrm>
            <a:off x="6544215" y="714003"/>
            <a:ext cx="5647787" cy="5403264"/>
            <a:chOff x="6302711" y="835400"/>
            <a:chExt cx="6133764" cy="5511611"/>
          </a:xfrm>
        </p:grpSpPr>
        <p:sp>
          <p:nvSpPr>
            <p:cNvPr id="7" name="Rectangle 6"/>
            <p:cNvSpPr/>
            <p:nvPr/>
          </p:nvSpPr>
          <p:spPr bwMode="auto">
            <a:xfrm>
              <a:off x="6302711" y="835400"/>
              <a:ext cx="6133764" cy="5511611"/>
            </a:xfrm>
            <a:prstGeom prst="rect">
              <a:avLst/>
            </a:prstGeom>
            <a:solidFill>
              <a:srgbClr val="0072C6">
                <a:alpha val="89804"/>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89642" bIns="45720" numCol="1" rtlCol="0" anchor="ctr" anchorCtr="0" compatLnSpc="1">
              <a:prstTxWarp prst="textNoShape">
                <a:avLst/>
              </a:prstTxWarp>
            </a:bodyPr>
            <a:lstStyle/>
            <a:p>
              <a:pPr defTabSz="914102" fontAlgn="base">
                <a:spcBef>
                  <a:spcPct val="0"/>
                </a:spcBef>
                <a:spcAft>
                  <a:spcPct val="0"/>
                </a:spcAft>
              </a:pPr>
              <a:endParaRPr lang="en-US" sz="2353" dirty="0">
                <a:solidFill>
                  <a:srgbClr val="FFFFFF"/>
                </a:solidFill>
                <a:latin typeface="Segoe UI"/>
              </a:endParaRPr>
            </a:p>
          </p:txBody>
        </p:sp>
        <p:cxnSp>
          <p:nvCxnSpPr>
            <p:cNvPr id="8" name="Straight Connector 7"/>
            <p:cNvCxnSpPr/>
            <p:nvPr/>
          </p:nvCxnSpPr>
          <p:spPr>
            <a:xfrm>
              <a:off x="6809648" y="2823378"/>
              <a:ext cx="5626827" cy="0"/>
            </a:xfrm>
            <a:prstGeom prst="line">
              <a:avLst/>
            </a:prstGeom>
            <a:ln w="12700">
              <a:solidFill>
                <a:srgbClr val="00BCF1">
                  <a:alpha val="49804"/>
                </a:srgb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 name="Title 3"/>
          <p:cNvSpPr txBox="1">
            <a:spLocks/>
          </p:cNvSpPr>
          <p:nvPr/>
        </p:nvSpPr>
        <p:spPr>
          <a:xfrm>
            <a:off x="6999973" y="1201697"/>
            <a:ext cx="4674398" cy="1795962"/>
          </a:xfrm>
          <a:prstGeom prst="rect">
            <a:avLst/>
          </a:prstGeom>
          <a:noFill/>
        </p:spPr>
        <p:txBody>
          <a:bodyPr vert="horz" wrap="square" lIns="143428" tIns="89642" rIns="143428" bIns="89642" rtlCol="0" anchor="t" anchorCtr="0">
            <a:noAutofit/>
          </a:bodyPr>
          <a:lstStyle/>
          <a:p>
            <a:pPr defTabSz="914367">
              <a:lnSpc>
                <a:spcPct val="90000"/>
              </a:lnSpc>
              <a:spcBef>
                <a:spcPct val="0"/>
              </a:spcBef>
              <a:defRPr/>
            </a:pPr>
            <a:r>
              <a:rPr lang="en-US" sz="4313" spc="-98" dirty="0">
                <a:ln w="3175">
                  <a:noFill/>
                </a:ln>
                <a:gradFill>
                  <a:gsLst>
                    <a:gs pos="2920">
                      <a:srgbClr val="FFFFFF"/>
                    </a:gs>
                    <a:gs pos="39000">
                      <a:srgbClr val="FFFFFF"/>
                    </a:gs>
                  </a:gsLst>
                  <a:lin ang="5400000" scaled="0"/>
                </a:gradFill>
                <a:latin typeface="Segoe UI Light"/>
                <a:cs typeface="Segoe UI" pitchFamily="34" charset="0"/>
              </a:rPr>
              <a:t>Machine Learning in action</a:t>
            </a:r>
          </a:p>
          <a:p>
            <a:pPr defTabSz="914367">
              <a:lnSpc>
                <a:spcPct val="90000"/>
              </a:lnSpc>
              <a:spcBef>
                <a:spcPct val="0"/>
              </a:spcBef>
              <a:defRPr/>
            </a:pPr>
            <a:endParaRPr lang="en-US" sz="2745" spc="-98" dirty="0">
              <a:ln w="3175">
                <a:noFill/>
              </a:ln>
              <a:gradFill>
                <a:gsLst>
                  <a:gs pos="2920">
                    <a:srgbClr val="FFFFFF"/>
                  </a:gs>
                  <a:gs pos="39000">
                    <a:srgbClr val="FFFFFF"/>
                  </a:gs>
                </a:gsLst>
                <a:lin ang="5400000" scaled="0"/>
              </a:gradFill>
              <a:latin typeface="Segoe UI Light"/>
              <a:cs typeface="Segoe UI" pitchFamily="34" charset="0"/>
            </a:endParaRPr>
          </a:p>
          <a:p>
            <a:pPr defTabSz="914367">
              <a:lnSpc>
                <a:spcPct val="90000"/>
              </a:lnSpc>
              <a:spcBef>
                <a:spcPct val="0"/>
              </a:spcBef>
              <a:spcAft>
                <a:spcPts val="1765"/>
              </a:spcAft>
              <a:defRPr/>
            </a:pPr>
            <a:r>
              <a:rPr lang="en-US" sz="3137" spc="-98" dirty="0">
                <a:ln w="3175">
                  <a:noFill/>
                </a:ln>
                <a:gradFill>
                  <a:gsLst>
                    <a:gs pos="2920">
                      <a:srgbClr val="FFFFFF"/>
                    </a:gs>
                    <a:gs pos="39000">
                      <a:srgbClr val="FFFFFF"/>
                    </a:gs>
                  </a:gsLst>
                  <a:lin ang="5400000" scaled="0"/>
                </a:gradFill>
                <a:latin typeface="Segoe UI Light"/>
                <a:cs typeface="Segoe UI" pitchFamily="34" charset="0"/>
              </a:rPr>
              <a:t>Competitive differentiation through accessibility </a:t>
            </a:r>
            <a:br>
              <a:rPr lang="en-US" sz="3137" spc="-98" dirty="0">
                <a:ln w="3175">
                  <a:noFill/>
                </a:ln>
                <a:gradFill>
                  <a:gsLst>
                    <a:gs pos="2920">
                      <a:srgbClr val="FFFFFF"/>
                    </a:gs>
                    <a:gs pos="39000">
                      <a:srgbClr val="FFFFFF"/>
                    </a:gs>
                  </a:gsLst>
                  <a:lin ang="5400000" scaled="0"/>
                </a:gradFill>
                <a:latin typeface="Segoe UI Light"/>
                <a:cs typeface="Segoe UI" pitchFamily="34" charset="0"/>
              </a:rPr>
            </a:br>
            <a:endParaRPr lang="en-US" sz="3137" spc="-98" dirty="0">
              <a:ln w="3175">
                <a:noFill/>
              </a:ln>
              <a:gradFill>
                <a:gsLst>
                  <a:gs pos="2920">
                    <a:srgbClr val="FFFFFF"/>
                  </a:gs>
                  <a:gs pos="39000">
                    <a:srgbClr val="FFFFFF"/>
                  </a:gs>
                </a:gsLst>
                <a:lin ang="5400000" scaled="0"/>
              </a:gradFill>
              <a:latin typeface="Segoe UI Light"/>
              <a:cs typeface="Segoe UI" pitchFamily="34" charset="0"/>
            </a:endParaRPr>
          </a:p>
        </p:txBody>
      </p:sp>
      <p:sp>
        <p:nvSpPr>
          <p:cNvPr id="10" name="Rectangle 9"/>
          <p:cNvSpPr/>
          <p:nvPr/>
        </p:nvSpPr>
        <p:spPr>
          <a:xfrm>
            <a:off x="492621" y="1791489"/>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7058" spc="-98" dirty="0">
                <a:solidFill>
                  <a:srgbClr val="00BCF1"/>
                </a:solidFill>
                <a:latin typeface="Perpetua" panose="02020502060401020303" pitchFamily="18" charset="0"/>
              </a:rPr>
              <a:t>“</a:t>
            </a:r>
          </a:p>
        </p:txBody>
      </p:sp>
      <p:sp>
        <p:nvSpPr>
          <p:cNvPr id="12" name="Rectangle 11"/>
          <p:cNvSpPr/>
          <p:nvPr/>
        </p:nvSpPr>
        <p:spPr>
          <a:xfrm>
            <a:off x="663148" y="1778546"/>
            <a:ext cx="5412990" cy="3560370"/>
          </a:xfrm>
          <a:prstGeom prst="rect">
            <a:avLst/>
          </a:prstGeom>
        </p:spPr>
        <p:txBody>
          <a:bodyPr wrap="square">
            <a:spAutoFit/>
          </a:bodyPr>
          <a:lstStyle/>
          <a:p>
            <a:pPr marL="358555" defTabSz="913561" fontAlgn="base">
              <a:spcBef>
                <a:spcPts val="1176"/>
              </a:spcBef>
              <a:spcAft>
                <a:spcPts val="1176"/>
              </a:spcAft>
            </a:pPr>
            <a:r>
              <a:rPr lang="en-US" sz="3137" i="1" dirty="0">
                <a:gradFill>
                  <a:gsLst>
                    <a:gs pos="1250">
                      <a:srgbClr val="FFFFFF"/>
                    </a:gs>
                    <a:gs pos="100000">
                      <a:srgbClr val="FFFFFF"/>
                    </a:gs>
                  </a:gsLst>
                  <a:lin ang="5400000" scaled="0"/>
                </a:gradFill>
                <a:latin typeface="Segoe UI Light" pitchFamily="34" charset="0"/>
              </a:rPr>
              <a:t>We wanted to go beyond the industry standard of preventative maintenance, </a:t>
            </a:r>
            <a:br>
              <a:rPr lang="en-US" sz="3137" i="1" dirty="0">
                <a:gradFill>
                  <a:gsLst>
                    <a:gs pos="1250">
                      <a:srgbClr val="FFFFFF"/>
                    </a:gs>
                    <a:gs pos="100000">
                      <a:srgbClr val="FFFFFF"/>
                    </a:gs>
                  </a:gsLst>
                  <a:lin ang="5400000" scaled="0"/>
                </a:gradFill>
                <a:latin typeface="Segoe UI Light" pitchFamily="34" charset="0"/>
              </a:rPr>
            </a:br>
            <a:r>
              <a:rPr lang="en-US" sz="3137" i="1" dirty="0">
                <a:gradFill>
                  <a:gsLst>
                    <a:gs pos="1250">
                      <a:srgbClr val="FFFFFF"/>
                    </a:gs>
                    <a:gs pos="100000">
                      <a:srgbClr val="FFFFFF"/>
                    </a:gs>
                  </a:gsLst>
                  <a:lin ang="5400000" scaled="0"/>
                </a:gradFill>
                <a:latin typeface="Segoe UI Light" pitchFamily="34" charset="0"/>
              </a:rPr>
              <a:t>to offer predictive and even preemptive maintenance</a:t>
            </a:r>
            <a:r>
              <a:rPr lang="en-US" sz="3137" i="1" kern="0" dirty="0">
                <a:gradFill>
                  <a:gsLst>
                    <a:gs pos="1250">
                      <a:srgbClr val="FFFFFF"/>
                    </a:gs>
                    <a:gs pos="100000">
                      <a:srgbClr val="FFFFFF"/>
                    </a:gs>
                  </a:gsLst>
                  <a:lin ang="5400000" scaled="0"/>
                </a:gradFill>
                <a:latin typeface="Segoe UI Light"/>
              </a:rPr>
              <a:t>.</a:t>
            </a:r>
          </a:p>
          <a:p>
            <a:pPr marL="358555" defTabSz="913561" fontAlgn="base">
              <a:spcBef>
                <a:spcPct val="0"/>
              </a:spcBef>
              <a:spcAft>
                <a:spcPct val="0"/>
              </a:spcAft>
            </a:pPr>
            <a:r>
              <a:rPr lang="en-US" sz="2353" b="1" dirty="0">
                <a:gradFill>
                  <a:gsLst>
                    <a:gs pos="1250">
                      <a:srgbClr val="FFFFFF"/>
                    </a:gs>
                    <a:gs pos="100000">
                      <a:srgbClr val="FFFFFF"/>
                    </a:gs>
                  </a:gsLst>
                  <a:lin ang="5400000" scaled="0"/>
                </a:gradFill>
                <a:latin typeface="Segoe UI"/>
              </a:rPr>
              <a:t>Andreas Schierenbeck</a:t>
            </a:r>
          </a:p>
          <a:p>
            <a:pPr marL="358555" defTabSz="913561" fontAlgn="base">
              <a:spcBef>
                <a:spcPct val="0"/>
              </a:spcBef>
              <a:spcAft>
                <a:spcPct val="0"/>
              </a:spcAft>
            </a:pPr>
            <a:r>
              <a:rPr lang="en-US" sz="1765" dirty="0">
                <a:gradFill>
                  <a:gsLst>
                    <a:gs pos="1250">
                      <a:srgbClr val="FFFFFF"/>
                    </a:gs>
                    <a:gs pos="100000">
                      <a:srgbClr val="FFFFFF"/>
                    </a:gs>
                  </a:gsLst>
                  <a:lin ang="5400000" scaled="0"/>
                </a:gradFill>
                <a:latin typeface="Segoe UI"/>
              </a:rPr>
              <a:t>CEO, ThyssenKrupp Elevator</a:t>
            </a:r>
          </a:p>
          <a:p>
            <a:pPr marL="358555" defTabSz="913561" fontAlgn="base">
              <a:spcBef>
                <a:spcPct val="0"/>
              </a:spcBef>
              <a:spcAft>
                <a:spcPct val="0"/>
              </a:spcAft>
            </a:pPr>
            <a:endParaRPr lang="en-GB" sz="1568" kern="0" dirty="0">
              <a:gradFill>
                <a:gsLst>
                  <a:gs pos="1250">
                    <a:srgbClr val="FFFFFF"/>
                  </a:gs>
                  <a:gs pos="100000">
                    <a:srgbClr val="FFFFFF"/>
                  </a:gs>
                </a:gsLst>
                <a:lin ang="5400000" scaled="0"/>
              </a:gradFill>
              <a:latin typeface="Segoe UI"/>
            </a:endParaRPr>
          </a:p>
        </p:txBody>
      </p:sp>
      <p:sp>
        <p:nvSpPr>
          <p:cNvPr id="11" name="Rectangle 10"/>
          <p:cNvSpPr/>
          <p:nvPr/>
        </p:nvSpPr>
        <p:spPr>
          <a:xfrm>
            <a:off x="5178951" y="3555769"/>
            <a:ext cx="440332" cy="1086215"/>
          </a:xfrm>
          <a:prstGeom prst="rect">
            <a:avLst/>
          </a:prstGeom>
        </p:spPr>
        <p:txBody>
          <a:bodyPr wrap="none">
            <a:spAutoFit/>
          </a:bodyPr>
          <a:lstStyle/>
          <a:p>
            <a:pPr algn="ctr" defTabSz="914367"/>
            <a:r>
              <a:rPr lang="en-US" sz="6470" dirty="0">
                <a:solidFill>
                  <a:srgbClr val="00BCF1"/>
                </a:solidFill>
                <a:latin typeface="Perpetua" panose="02020502060401020303" pitchFamily="18" charset="0"/>
              </a:rPr>
              <a:t>”</a:t>
            </a:r>
          </a:p>
        </p:txBody>
      </p:sp>
    </p:spTree>
    <p:extLst>
      <p:ext uri="{BB962C8B-B14F-4D97-AF65-F5344CB8AC3E}">
        <p14:creationId xmlns:p14="http://schemas.microsoft.com/office/powerpoint/2010/main" val="214669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21510" name="think-cell Slide" r:id="rId5" imgW="6350000" imgH="6350000" progId="TCLayout.ActiveDocument.1">
                  <p:embed/>
                </p:oleObj>
              </mc:Choice>
              <mc:Fallback>
                <p:oleObj name="think-cell Slide" r:id="rId5" imgW="6350000" imgH="6350000" progId="TCLayout.ActiveDocument.1">
                  <p:embed/>
                  <p:pic>
                    <p:nvPicPr>
                      <p:cNvPr id="8" name="Object 7"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8" y="2044"/>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Rectangle 16"/>
          <p:cNvSpPr/>
          <p:nvPr/>
        </p:nvSpPr>
        <p:spPr>
          <a:xfrm>
            <a:off x="269240" y="726809"/>
            <a:ext cx="6842398" cy="5403264"/>
          </a:xfrm>
          <a:prstGeom prst="rect">
            <a:avLst/>
          </a:prstGeom>
          <a:solidFill>
            <a:schemeClr val="accent1">
              <a:lumMod val="50000"/>
              <a:alpha val="20000"/>
            </a:schemeClr>
          </a:solidFill>
          <a:ln>
            <a:noFill/>
            <a:headEnd type="none" w="med" len="med"/>
            <a:tailEnd type="none" w="med" len="med"/>
          </a:ln>
          <a:effectLst/>
        </p:spPr>
        <p:txBody>
          <a:bodyPr vert="horz" wrap="square" lIns="89642" tIns="89642" rIns="179285" bIns="45693" numCol="1" rtlCol="0" anchor="ctr" anchorCtr="0" compatLnSpc="1">
            <a:prstTxWarp prst="textNoShape">
              <a:avLst/>
            </a:prstTxWarp>
          </a:bodyPr>
          <a:lstStyle/>
          <a:p>
            <a:pPr marL="358555" defTabSz="913561" fontAlgn="base">
              <a:spcBef>
                <a:spcPts val="1176"/>
              </a:spcBef>
              <a:spcAft>
                <a:spcPts val="1176"/>
              </a:spcAft>
            </a:pPr>
            <a:endParaRPr lang="en-GB" sz="1372" kern="0" dirty="0">
              <a:solidFill>
                <a:srgbClr val="FFFFFF"/>
              </a:solidFill>
              <a:latin typeface="Segoe UI"/>
            </a:endParaRPr>
          </a:p>
        </p:txBody>
      </p:sp>
      <p:grpSp>
        <p:nvGrpSpPr>
          <p:cNvPr id="18" name="Group 26"/>
          <p:cNvGrpSpPr/>
          <p:nvPr/>
        </p:nvGrpSpPr>
        <p:grpSpPr>
          <a:xfrm>
            <a:off x="6544215" y="714003"/>
            <a:ext cx="5647787" cy="5403264"/>
            <a:chOff x="6302711" y="835400"/>
            <a:chExt cx="6133764" cy="5511611"/>
          </a:xfrm>
        </p:grpSpPr>
        <p:sp>
          <p:nvSpPr>
            <p:cNvPr id="19" name="Rectangle 18"/>
            <p:cNvSpPr/>
            <p:nvPr/>
          </p:nvSpPr>
          <p:spPr bwMode="auto">
            <a:xfrm>
              <a:off x="6302711" y="835400"/>
              <a:ext cx="6133764" cy="5511611"/>
            </a:xfrm>
            <a:prstGeom prst="rect">
              <a:avLst/>
            </a:prstGeom>
            <a:solidFill>
              <a:srgbClr val="0072C6">
                <a:alpha val="89804"/>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89642" bIns="45720" numCol="1" rtlCol="0" anchor="ctr" anchorCtr="0" compatLnSpc="1">
              <a:prstTxWarp prst="textNoShape">
                <a:avLst/>
              </a:prstTxWarp>
            </a:bodyPr>
            <a:lstStyle/>
            <a:p>
              <a:pPr defTabSz="914102" fontAlgn="base">
                <a:spcBef>
                  <a:spcPct val="0"/>
                </a:spcBef>
                <a:spcAft>
                  <a:spcPct val="0"/>
                </a:spcAft>
              </a:pPr>
              <a:endParaRPr lang="en-US" sz="2353" dirty="0">
                <a:solidFill>
                  <a:srgbClr val="FFFFFF"/>
                </a:solidFill>
                <a:latin typeface="Segoe UI"/>
              </a:endParaRPr>
            </a:p>
          </p:txBody>
        </p:sp>
        <p:cxnSp>
          <p:nvCxnSpPr>
            <p:cNvPr id="21" name="Straight Connector 20"/>
            <p:cNvCxnSpPr/>
            <p:nvPr/>
          </p:nvCxnSpPr>
          <p:spPr>
            <a:xfrm>
              <a:off x="6809648" y="2823378"/>
              <a:ext cx="5626827" cy="0"/>
            </a:xfrm>
            <a:prstGeom prst="line">
              <a:avLst/>
            </a:prstGeom>
            <a:ln w="12700">
              <a:solidFill>
                <a:srgbClr val="00BCF1">
                  <a:alpha val="49804"/>
                </a:srgb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itle 3"/>
          <p:cNvSpPr txBox="1">
            <a:spLocks/>
          </p:cNvSpPr>
          <p:nvPr/>
        </p:nvSpPr>
        <p:spPr>
          <a:xfrm>
            <a:off x="7018305" y="1689040"/>
            <a:ext cx="5011326" cy="882668"/>
          </a:xfrm>
          <a:prstGeom prst="rect">
            <a:avLst/>
          </a:prstGeom>
          <a:noFill/>
        </p:spPr>
        <p:txBody>
          <a:bodyPr vert="horz" wrap="square" lIns="143428" tIns="89642" rIns="143428" bIns="89642" rtlCol="0" anchor="t" anchorCtr="0">
            <a:noAutofit/>
          </a:bodyPr>
          <a:lstStyle/>
          <a:p>
            <a:pPr defTabSz="914367">
              <a:lnSpc>
                <a:spcPct val="90000"/>
              </a:lnSpc>
              <a:spcBef>
                <a:spcPct val="0"/>
              </a:spcBef>
              <a:defRPr/>
            </a:pPr>
            <a:r>
              <a:rPr lang="en-US" sz="4313" spc="-98" dirty="0">
                <a:ln w="3175">
                  <a:noFill/>
                </a:ln>
                <a:gradFill>
                  <a:gsLst>
                    <a:gs pos="2920">
                      <a:srgbClr val="FFFFFF"/>
                    </a:gs>
                    <a:gs pos="39000">
                      <a:srgbClr val="FFFFFF"/>
                    </a:gs>
                  </a:gsLst>
                  <a:lin ang="5400000" scaled="0"/>
                </a:gradFill>
                <a:latin typeface="Segoe UI Light"/>
                <a:cs typeface="Segoe UI" pitchFamily="34" charset="0"/>
              </a:rPr>
              <a:t>Personalized offers</a:t>
            </a:r>
          </a:p>
        </p:txBody>
      </p:sp>
      <p:sp>
        <p:nvSpPr>
          <p:cNvPr id="25" name="Rectangle 24"/>
          <p:cNvSpPr/>
          <p:nvPr/>
        </p:nvSpPr>
        <p:spPr>
          <a:xfrm>
            <a:off x="492621" y="1791489"/>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7058" spc="-98" dirty="0">
                <a:solidFill>
                  <a:srgbClr val="00BCF1"/>
                </a:solidFill>
                <a:latin typeface="Perpetua" panose="02020502060401020303" pitchFamily="18" charset="0"/>
              </a:rPr>
              <a:t>“</a:t>
            </a:r>
          </a:p>
        </p:txBody>
      </p:sp>
      <p:sp>
        <p:nvSpPr>
          <p:cNvPr id="26" name="Rectangle 25"/>
          <p:cNvSpPr/>
          <p:nvPr/>
        </p:nvSpPr>
        <p:spPr>
          <a:xfrm>
            <a:off x="663148" y="1778545"/>
            <a:ext cx="5412990" cy="3831924"/>
          </a:xfrm>
          <a:prstGeom prst="rect">
            <a:avLst/>
          </a:prstGeom>
        </p:spPr>
        <p:txBody>
          <a:bodyPr wrap="square">
            <a:spAutoFit/>
          </a:bodyPr>
          <a:lstStyle/>
          <a:p>
            <a:pPr marL="358555" defTabSz="913561" fontAlgn="base">
              <a:spcBef>
                <a:spcPts val="1176"/>
              </a:spcBef>
              <a:spcAft>
                <a:spcPts val="1176"/>
              </a:spcAft>
            </a:pPr>
            <a:r>
              <a:rPr lang="en-US" sz="3137" i="1" dirty="0">
                <a:gradFill>
                  <a:gsLst>
                    <a:gs pos="1250">
                      <a:srgbClr val="FFFFFF"/>
                    </a:gs>
                    <a:gs pos="100000">
                      <a:srgbClr val="FFFFFF"/>
                    </a:gs>
                  </a:gsLst>
                  <a:lin ang="5400000" scaled="0"/>
                </a:gradFill>
                <a:latin typeface="Segoe UI Light" pitchFamily="34" charset="0"/>
              </a:rPr>
              <a:t>At Pier 1 Imports, we’ve embraced the cloud. It helps us operationalize technology quickly and react to our ever-evolving business needs</a:t>
            </a:r>
          </a:p>
          <a:p>
            <a:pPr marL="358555" defTabSz="913561" fontAlgn="base">
              <a:spcBef>
                <a:spcPts val="1176"/>
              </a:spcBef>
              <a:spcAft>
                <a:spcPts val="1176"/>
              </a:spcAft>
            </a:pPr>
            <a:r>
              <a:rPr lang="en-US" sz="2353" b="1" dirty="0">
                <a:gradFill>
                  <a:gsLst>
                    <a:gs pos="1250">
                      <a:srgbClr val="FFFFFF"/>
                    </a:gs>
                    <a:gs pos="100000">
                      <a:srgbClr val="FFFFFF"/>
                    </a:gs>
                  </a:gsLst>
                  <a:lin ang="5400000" scaled="0"/>
                </a:gradFill>
                <a:latin typeface="Segoe UI"/>
              </a:rPr>
              <a:t>Andrew Laudato</a:t>
            </a:r>
            <a:br>
              <a:rPr lang="en-US" sz="2353" b="1" dirty="0">
                <a:gradFill>
                  <a:gsLst>
                    <a:gs pos="1250">
                      <a:srgbClr val="FFFFFF"/>
                    </a:gs>
                    <a:gs pos="100000">
                      <a:srgbClr val="FFFFFF"/>
                    </a:gs>
                  </a:gsLst>
                  <a:lin ang="5400000" scaled="0"/>
                </a:gradFill>
                <a:latin typeface="Segoe UI"/>
              </a:rPr>
            </a:br>
            <a:r>
              <a:rPr lang="en-US" sz="1765" dirty="0">
                <a:gradFill>
                  <a:gsLst>
                    <a:gs pos="13869">
                      <a:srgbClr val="FFFFFF"/>
                    </a:gs>
                    <a:gs pos="42000">
                      <a:srgbClr val="FFFFFF"/>
                    </a:gs>
                  </a:gsLst>
                  <a:lin ang="5400000" scaled="0"/>
                </a:gradFill>
                <a:latin typeface="Segoe UI"/>
              </a:rPr>
              <a:t>Pier 1 Imports</a:t>
            </a:r>
            <a:endParaRPr lang="en-US" sz="1765" dirty="0">
              <a:gradFill>
                <a:gsLst>
                  <a:gs pos="1250">
                    <a:srgbClr val="FFFFFF"/>
                  </a:gs>
                  <a:gs pos="100000">
                    <a:srgbClr val="FFFFFF"/>
                  </a:gs>
                </a:gsLst>
                <a:lin ang="5400000" scaled="0"/>
              </a:gradFill>
              <a:latin typeface="Segoe UI"/>
            </a:endParaRPr>
          </a:p>
          <a:p>
            <a:pPr marL="358555" defTabSz="913561" fontAlgn="base">
              <a:spcBef>
                <a:spcPct val="0"/>
              </a:spcBef>
              <a:spcAft>
                <a:spcPct val="0"/>
              </a:spcAft>
            </a:pPr>
            <a:endParaRPr lang="en-GB" sz="1568" kern="0" dirty="0">
              <a:gradFill>
                <a:gsLst>
                  <a:gs pos="1250">
                    <a:srgbClr val="FFFFFF"/>
                  </a:gs>
                  <a:gs pos="100000">
                    <a:srgbClr val="FFFFFF"/>
                  </a:gs>
                </a:gsLst>
                <a:lin ang="5400000" scaled="0"/>
              </a:gradFill>
              <a:latin typeface="Segoe UI"/>
            </a:endParaRPr>
          </a:p>
        </p:txBody>
      </p:sp>
      <p:sp>
        <p:nvSpPr>
          <p:cNvPr id="27" name="Rectangle 26"/>
          <p:cNvSpPr/>
          <p:nvPr/>
        </p:nvSpPr>
        <p:spPr>
          <a:xfrm>
            <a:off x="4961245" y="3555769"/>
            <a:ext cx="440332" cy="1086215"/>
          </a:xfrm>
          <a:prstGeom prst="rect">
            <a:avLst/>
          </a:prstGeom>
        </p:spPr>
        <p:txBody>
          <a:bodyPr wrap="none">
            <a:spAutoFit/>
          </a:bodyPr>
          <a:lstStyle/>
          <a:p>
            <a:pPr algn="ctr" defTabSz="914367"/>
            <a:r>
              <a:rPr lang="en-US" sz="6470" dirty="0">
                <a:solidFill>
                  <a:srgbClr val="00BCF1"/>
                </a:solidFill>
                <a:latin typeface="Perpetua" panose="02020502060401020303" pitchFamily="18" charset="0"/>
              </a:rPr>
              <a:t>”</a:t>
            </a:r>
          </a:p>
        </p:txBody>
      </p:sp>
      <p:sp>
        <p:nvSpPr>
          <p:cNvPr id="6" name="TextBox 5"/>
          <p:cNvSpPr txBox="1"/>
          <p:nvPr/>
        </p:nvSpPr>
        <p:spPr>
          <a:xfrm>
            <a:off x="7018305" y="2794785"/>
            <a:ext cx="4335532" cy="2158823"/>
          </a:xfrm>
          <a:prstGeom prst="rect">
            <a:avLst/>
          </a:prstGeom>
          <a:noFill/>
        </p:spPr>
        <p:txBody>
          <a:bodyPr wrap="none" lIns="179285" tIns="143428" rIns="179285" bIns="143428" rtlCol="0">
            <a:spAutoFit/>
          </a:bodyPr>
          <a:lstStyle/>
          <a:p>
            <a:pPr defTabSz="914367">
              <a:lnSpc>
                <a:spcPct val="90000"/>
              </a:lnSpc>
              <a:spcBef>
                <a:spcPct val="0"/>
              </a:spcBef>
              <a:spcAft>
                <a:spcPts val="588"/>
              </a:spcAft>
              <a:defRPr/>
            </a:pPr>
            <a:r>
              <a:rPr lang="en-US" sz="2745" spc="-98" dirty="0">
                <a:ln w="3175">
                  <a:noFill/>
                </a:ln>
                <a:gradFill>
                  <a:gsLst>
                    <a:gs pos="2920">
                      <a:srgbClr val="FFFFFF"/>
                    </a:gs>
                    <a:gs pos="39000">
                      <a:srgbClr val="FFFFFF"/>
                    </a:gs>
                  </a:gsLst>
                  <a:lin ang="5400000" scaled="0"/>
                </a:gradFill>
                <a:latin typeface="Segoe UI Light"/>
                <a:cs typeface="Segoe UI" pitchFamily="34" charset="0"/>
              </a:rPr>
              <a:t>Retailer Pier 1 Imports </a:t>
            </a:r>
            <a:br>
              <a:rPr lang="en-US" sz="2745" spc="-98" dirty="0">
                <a:ln w="3175">
                  <a:noFill/>
                </a:ln>
                <a:gradFill>
                  <a:gsLst>
                    <a:gs pos="2920">
                      <a:srgbClr val="FFFFFF"/>
                    </a:gs>
                    <a:gs pos="39000">
                      <a:srgbClr val="FFFFFF"/>
                    </a:gs>
                  </a:gsLst>
                  <a:lin ang="5400000" scaled="0"/>
                </a:gradFill>
                <a:latin typeface="Segoe UI Light"/>
                <a:cs typeface="Segoe UI" pitchFamily="34" charset="0"/>
              </a:rPr>
            </a:br>
            <a:r>
              <a:rPr lang="en-US" sz="2745" spc="-98" dirty="0">
                <a:ln w="3175">
                  <a:noFill/>
                </a:ln>
                <a:gradFill>
                  <a:gsLst>
                    <a:gs pos="2920">
                      <a:srgbClr val="FFFFFF"/>
                    </a:gs>
                    <a:gs pos="39000">
                      <a:srgbClr val="FFFFFF"/>
                    </a:gs>
                  </a:gsLst>
                  <a:lin ang="5400000" scaled="0"/>
                </a:gradFill>
                <a:latin typeface="Segoe UI Light"/>
                <a:cs typeface="Segoe UI" pitchFamily="34" charset="0"/>
              </a:rPr>
              <a:t>wanted to offer a connected, </a:t>
            </a:r>
            <a:br>
              <a:rPr lang="en-US" sz="2745" spc="-98" dirty="0">
                <a:ln w="3175">
                  <a:noFill/>
                </a:ln>
                <a:gradFill>
                  <a:gsLst>
                    <a:gs pos="2920">
                      <a:srgbClr val="FFFFFF"/>
                    </a:gs>
                    <a:gs pos="39000">
                      <a:srgbClr val="FFFFFF"/>
                    </a:gs>
                  </a:gsLst>
                  <a:lin ang="5400000" scaled="0"/>
                </a:gradFill>
                <a:latin typeface="Segoe UI Light"/>
                <a:cs typeface="Segoe UI" pitchFamily="34" charset="0"/>
              </a:rPr>
            </a:br>
            <a:r>
              <a:rPr lang="en-US" sz="2745" spc="-98" dirty="0">
                <a:ln w="3175">
                  <a:noFill/>
                </a:ln>
                <a:gradFill>
                  <a:gsLst>
                    <a:gs pos="2920">
                      <a:srgbClr val="FFFFFF"/>
                    </a:gs>
                    <a:gs pos="39000">
                      <a:srgbClr val="FFFFFF"/>
                    </a:gs>
                  </a:gsLst>
                  <a:lin ang="5400000" scaled="0"/>
                </a:gradFill>
                <a:latin typeface="Segoe UI Light"/>
                <a:cs typeface="Segoe UI" pitchFamily="34" charset="0"/>
              </a:rPr>
              <a:t>personal experience both </a:t>
            </a:r>
            <a:br>
              <a:rPr lang="en-US" sz="2745" spc="-98" dirty="0">
                <a:ln w="3175">
                  <a:noFill/>
                </a:ln>
                <a:gradFill>
                  <a:gsLst>
                    <a:gs pos="2920">
                      <a:srgbClr val="FFFFFF"/>
                    </a:gs>
                    <a:gs pos="39000">
                      <a:srgbClr val="FFFFFF"/>
                    </a:gs>
                  </a:gsLst>
                  <a:lin ang="5400000" scaled="0"/>
                </a:gradFill>
                <a:latin typeface="Segoe UI Light"/>
                <a:cs typeface="Segoe UI" pitchFamily="34" charset="0"/>
              </a:rPr>
            </a:br>
            <a:r>
              <a:rPr lang="en-US" sz="2745" spc="-98" dirty="0">
                <a:ln w="3175">
                  <a:noFill/>
                </a:ln>
                <a:gradFill>
                  <a:gsLst>
                    <a:gs pos="2920">
                      <a:srgbClr val="FFFFFF"/>
                    </a:gs>
                    <a:gs pos="39000">
                      <a:srgbClr val="FFFFFF"/>
                    </a:gs>
                  </a:gsLst>
                  <a:lin ang="5400000" scaled="0"/>
                </a:gradFill>
                <a:latin typeface="Segoe UI Light"/>
                <a:cs typeface="Segoe UI" pitchFamily="34" charset="0"/>
              </a:rPr>
              <a:t>online and in store </a:t>
            </a:r>
          </a:p>
          <a:p>
            <a:pPr defTabSz="914367">
              <a:lnSpc>
                <a:spcPct val="90000"/>
              </a:lnSpc>
              <a:spcAft>
                <a:spcPts val="588"/>
              </a:spcAft>
            </a:pPr>
            <a:endParaRPr lang="en-US" sz="1961" dirty="0">
              <a:gradFill>
                <a:gsLst>
                  <a:gs pos="2917">
                    <a:srgbClr val="FFFFFF"/>
                  </a:gs>
                  <a:gs pos="30000">
                    <a:srgbClr val="FFFFFF"/>
                  </a:gs>
                </a:gsLst>
                <a:lin ang="5400000" scaled="0"/>
              </a:gradFill>
              <a:latin typeface="Segoe UI"/>
            </a:endParaRPr>
          </a:p>
        </p:txBody>
      </p:sp>
      <p:sp>
        <p:nvSpPr>
          <p:cNvPr id="20" name="Rectangle 19"/>
          <p:cNvSpPr/>
          <p:nvPr/>
        </p:nvSpPr>
        <p:spPr bwMode="auto">
          <a:xfrm>
            <a:off x="4588681" y="726809"/>
            <a:ext cx="1059108" cy="77750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pic>
        <p:nvPicPr>
          <p:cNvPr id="23" name="Picture 22"/>
          <p:cNvPicPr>
            <a:picLocks noChangeAspect="1"/>
          </p:cNvPicPr>
          <p:nvPr/>
        </p:nvPicPr>
        <p:blipFill rotWithShape="1">
          <a:blip r:embed="rId7" cstate="screen">
            <a:extLst>
              <a:ext uri="{28A0092B-C50C-407E-A947-70E740481C1C}">
                <a14:useLocalDpi xmlns:a14="http://schemas.microsoft.com/office/drawing/2010/main" val="0"/>
              </a:ext>
            </a:extLst>
          </a:blip>
          <a:srcRect t="32870" b="32954"/>
          <a:stretch/>
        </p:blipFill>
        <p:spPr>
          <a:xfrm>
            <a:off x="4604379" y="939941"/>
            <a:ext cx="1027713" cy="351239"/>
          </a:xfrm>
          <a:prstGeom prst="rect">
            <a:avLst/>
          </a:prstGeom>
        </p:spPr>
      </p:pic>
      <p:grpSp>
        <p:nvGrpSpPr>
          <p:cNvPr id="163" name="Group 162"/>
          <p:cNvGrpSpPr/>
          <p:nvPr/>
        </p:nvGrpSpPr>
        <p:grpSpPr>
          <a:xfrm>
            <a:off x="9884195" y="4098208"/>
            <a:ext cx="1945366" cy="2759307"/>
            <a:chOff x="4867281" y="3770312"/>
            <a:chExt cx="1984375" cy="2814637"/>
          </a:xfrm>
        </p:grpSpPr>
        <p:grpSp>
          <p:nvGrpSpPr>
            <p:cNvPr id="123" name="Group 224"/>
            <p:cNvGrpSpPr>
              <a:grpSpLocks noChangeAspect="1"/>
            </p:cNvGrpSpPr>
            <p:nvPr/>
          </p:nvGrpSpPr>
          <p:grpSpPr bwMode="auto">
            <a:xfrm>
              <a:off x="5865818" y="4178300"/>
              <a:ext cx="985838" cy="2406649"/>
              <a:chOff x="3695" y="2632"/>
              <a:chExt cx="621" cy="1516"/>
            </a:xfrm>
          </p:grpSpPr>
          <p:sp>
            <p:nvSpPr>
              <p:cNvPr id="124" name="AutoShape 223"/>
              <p:cNvSpPr>
                <a:spLocks noChangeAspect="1" noChangeArrowheads="1" noTextEdit="1"/>
              </p:cNvSpPr>
              <p:nvPr/>
            </p:nvSpPr>
            <p:spPr bwMode="auto">
              <a:xfrm>
                <a:off x="3695" y="2633"/>
                <a:ext cx="621" cy="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25" name="Rectangle 225"/>
              <p:cNvSpPr>
                <a:spLocks noChangeArrowheads="1"/>
              </p:cNvSpPr>
              <p:nvPr/>
            </p:nvSpPr>
            <p:spPr bwMode="auto">
              <a:xfrm>
                <a:off x="4003" y="3654"/>
                <a:ext cx="170" cy="28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26" name="Freeform 226"/>
              <p:cNvSpPr>
                <a:spLocks/>
              </p:cNvSpPr>
              <p:nvPr/>
            </p:nvSpPr>
            <p:spPr bwMode="auto">
              <a:xfrm>
                <a:off x="3869" y="4064"/>
                <a:ext cx="149" cy="53"/>
              </a:xfrm>
              <a:custGeom>
                <a:avLst/>
                <a:gdLst>
                  <a:gd name="T0" fmla="*/ 56 w 104"/>
                  <a:gd name="T1" fmla="*/ 0 h 37"/>
                  <a:gd name="T2" fmla="*/ 2 w 104"/>
                  <a:gd name="T3" fmla="*/ 29 h 37"/>
                  <a:gd name="T4" fmla="*/ 0 w 104"/>
                  <a:gd name="T5" fmla="*/ 36 h 37"/>
                  <a:gd name="T6" fmla="*/ 71 w 104"/>
                  <a:gd name="T7" fmla="*/ 37 h 37"/>
                  <a:gd name="T8" fmla="*/ 104 w 104"/>
                  <a:gd name="T9" fmla="*/ 0 h 37"/>
                  <a:gd name="T10" fmla="*/ 56 w 104"/>
                  <a:gd name="T11" fmla="*/ 0 h 37"/>
                </a:gdLst>
                <a:ahLst/>
                <a:cxnLst>
                  <a:cxn ang="0">
                    <a:pos x="T0" y="T1"/>
                  </a:cxn>
                  <a:cxn ang="0">
                    <a:pos x="T2" y="T3"/>
                  </a:cxn>
                  <a:cxn ang="0">
                    <a:pos x="T4" y="T5"/>
                  </a:cxn>
                  <a:cxn ang="0">
                    <a:pos x="T6" y="T7"/>
                  </a:cxn>
                  <a:cxn ang="0">
                    <a:pos x="T8" y="T9"/>
                  </a:cxn>
                  <a:cxn ang="0">
                    <a:pos x="T10" y="T11"/>
                  </a:cxn>
                </a:cxnLst>
                <a:rect l="0" t="0" r="r" b="b"/>
                <a:pathLst>
                  <a:path w="104" h="37">
                    <a:moveTo>
                      <a:pt x="56" y="0"/>
                    </a:moveTo>
                    <a:cubicBezTo>
                      <a:pt x="33" y="0"/>
                      <a:pt x="13" y="12"/>
                      <a:pt x="2" y="29"/>
                    </a:cubicBezTo>
                    <a:cubicBezTo>
                      <a:pt x="0" y="36"/>
                      <a:pt x="0" y="36"/>
                      <a:pt x="0" y="36"/>
                    </a:cubicBezTo>
                    <a:cubicBezTo>
                      <a:pt x="71" y="37"/>
                      <a:pt x="71" y="37"/>
                      <a:pt x="71" y="37"/>
                    </a:cubicBezTo>
                    <a:cubicBezTo>
                      <a:pt x="88" y="37"/>
                      <a:pt x="102" y="17"/>
                      <a:pt x="104" y="0"/>
                    </a:cubicBezTo>
                    <a:lnTo>
                      <a:pt x="5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27" name="Rectangle 227"/>
              <p:cNvSpPr>
                <a:spLocks noChangeArrowheads="1"/>
              </p:cNvSpPr>
              <p:nvPr/>
            </p:nvSpPr>
            <p:spPr bwMode="auto">
              <a:xfrm>
                <a:off x="3983" y="2933"/>
                <a:ext cx="202" cy="121"/>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28" name="Freeform 228"/>
              <p:cNvSpPr>
                <a:spLocks/>
              </p:cNvSpPr>
              <p:nvPr/>
            </p:nvSpPr>
            <p:spPr bwMode="auto">
              <a:xfrm>
                <a:off x="3961" y="2818"/>
                <a:ext cx="245" cy="51"/>
              </a:xfrm>
              <a:custGeom>
                <a:avLst/>
                <a:gdLst>
                  <a:gd name="T0" fmla="*/ 172 w 172"/>
                  <a:gd name="T1" fmla="*/ 27 h 36"/>
                  <a:gd name="T2" fmla="*/ 164 w 172"/>
                  <a:gd name="T3" fmla="*/ 36 h 36"/>
                  <a:gd name="T4" fmla="*/ 9 w 172"/>
                  <a:gd name="T5" fmla="*/ 36 h 36"/>
                  <a:gd name="T6" fmla="*/ 0 w 172"/>
                  <a:gd name="T7" fmla="*/ 27 h 36"/>
                  <a:gd name="T8" fmla="*/ 0 w 172"/>
                  <a:gd name="T9" fmla="*/ 8 h 36"/>
                  <a:gd name="T10" fmla="*/ 9 w 172"/>
                  <a:gd name="T11" fmla="*/ 0 h 36"/>
                  <a:gd name="T12" fmla="*/ 164 w 172"/>
                  <a:gd name="T13" fmla="*/ 0 h 36"/>
                  <a:gd name="T14" fmla="*/ 172 w 172"/>
                  <a:gd name="T15" fmla="*/ 8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4" y="36"/>
                    </a:cubicBezTo>
                    <a:cubicBezTo>
                      <a:pt x="9" y="36"/>
                      <a:pt x="9" y="36"/>
                      <a:pt x="9" y="36"/>
                    </a:cubicBezTo>
                    <a:cubicBezTo>
                      <a:pt x="4" y="36"/>
                      <a:pt x="0" y="32"/>
                      <a:pt x="0" y="27"/>
                    </a:cubicBezTo>
                    <a:cubicBezTo>
                      <a:pt x="0" y="8"/>
                      <a:pt x="0" y="8"/>
                      <a:pt x="0" y="8"/>
                    </a:cubicBezTo>
                    <a:cubicBezTo>
                      <a:pt x="0" y="3"/>
                      <a:pt x="4" y="0"/>
                      <a:pt x="9" y="0"/>
                    </a:cubicBezTo>
                    <a:cubicBezTo>
                      <a:pt x="164" y="0"/>
                      <a:pt x="164" y="0"/>
                      <a:pt x="164" y="0"/>
                    </a:cubicBezTo>
                    <a:cubicBezTo>
                      <a:pt x="168" y="0"/>
                      <a:pt x="172" y="3"/>
                      <a:pt x="172" y="8"/>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29" name="Freeform 229"/>
              <p:cNvSpPr>
                <a:spLocks/>
              </p:cNvSpPr>
              <p:nvPr/>
            </p:nvSpPr>
            <p:spPr bwMode="auto">
              <a:xfrm>
                <a:off x="4041" y="2930"/>
                <a:ext cx="85" cy="141"/>
              </a:xfrm>
              <a:custGeom>
                <a:avLst/>
                <a:gdLst>
                  <a:gd name="T0" fmla="*/ 42 w 85"/>
                  <a:gd name="T1" fmla="*/ 141 h 141"/>
                  <a:gd name="T2" fmla="*/ 0 w 85"/>
                  <a:gd name="T3" fmla="*/ 100 h 141"/>
                  <a:gd name="T4" fmla="*/ 0 w 85"/>
                  <a:gd name="T5" fmla="*/ 0 h 141"/>
                  <a:gd name="T6" fmla="*/ 85 w 85"/>
                  <a:gd name="T7" fmla="*/ 0 h 141"/>
                  <a:gd name="T8" fmla="*/ 85 w 85"/>
                  <a:gd name="T9" fmla="*/ 100 h 141"/>
                  <a:gd name="T10" fmla="*/ 42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2" y="141"/>
                    </a:moveTo>
                    <a:lnTo>
                      <a:pt x="0" y="100"/>
                    </a:lnTo>
                    <a:lnTo>
                      <a:pt x="0" y="0"/>
                    </a:lnTo>
                    <a:lnTo>
                      <a:pt x="85" y="0"/>
                    </a:lnTo>
                    <a:lnTo>
                      <a:pt x="85" y="100"/>
                    </a:lnTo>
                    <a:lnTo>
                      <a:pt x="42" y="141"/>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30" name="Freeform 230"/>
              <p:cNvSpPr>
                <a:spLocks/>
              </p:cNvSpPr>
              <p:nvPr/>
            </p:nvSpPr>
            <p:spPr bwMode="auto">
              <a:xfrm>
                <a:off x="4041" y="2909"/>
                <a:ext cx="85" cy="74"/>
              </a:xfrm>
              <a:custGeom>
                <a:avLst/>
                <a:gdLst>
                  <a:gd name="T0" fmla="*/ 0 w 60"/>
                  <a:gd name="T1" fmla="*/ 48 h 52"/>
                  <a:gd name="T2" fmla="*/ 30 w 60"/>
                  <a:gd name="T3" fmla="*/ 52 h 52"/>
                  <a:gd name="T4" fmla="*/ 60 w 60"/>
                  <a:gd name="T5" fmla="*/ 48 h 52"/>
                  <a:gd name="T6" fmla="*/ 60 w 60"/>
                  <a:gd name="T7" fmla="*/ 0 h 52"/>
                  <a:gd name="T8" fmla="*/ 0 w 60"/>
                  <a:gd name="T9" fmla="*/ 0 h 52"/>
                  <a:gd name="T10" fmla="*/ 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0" y="48"/>
                    </a:moveTo>
                    <a:cubicBezTo>
                      <a:pt x="10" y="51"/>
                      <a:pt x="19" y="52"/>
                      <a:pt x="30" y="52"/>
                    </a:cubicBezTo>
                    <a:cubicBezTo>
                      <a:pt x="40" y="52"/>
                      <a:pt x="50" y="51"/>
                      <a:pt x="60" y="48"/>
                    </a:cubicBezTo>
                    <a:cubicBezTo>
                      <a:pt x="60" y="0"/>
                      <a:pt x="60" y="0"/>
                      <a:pt x="60" y="0"/>
                    </a:cubicBezTo>
                    <a:cubicBezTo>
                      <a:pt x="0" y="0"/>
                      <a:pt x="0" y="0"/>
                      <a:pt x="0" y="0"/>
                    </a:cubicBezTo>
                    <a:lnTo>
                      <a:pt x="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31" name="Freeform 231"/>
              <p:cNvSpPr>
                <a:spLocks/>
              </p:cNvSpPr>
              <p:nvPr/>
            </p:nvSpPr>
            <p:spPr bwMode="auto">
              <a:xfrm>
                <a:off x="3983" y="2777"/>
                <a:ext cx="202" cy="189"/>
              </a:xfrm>
              <a:custGeom>
                <a:avLst/>
                <a:gdLst>
                  <a:gd name="T0" fmla="*/ 0 w 141"/>
                  <a:gd name="T1" fmla="*/ 0 h 133"/>
                  <a:gd name="T2" fmla="*/ 0 w 141"/>
                  <a:gd name="T3" fmla="*/ 110 h 133"/>
                  <a:gd name="T4" fmla="*/ 70 w 141"/>
                  <a:gd name="T5" fmla="*/ 133 h 133"/>
                  <a:gd name="T6" fmla="*/ 141 w 141"/>
                  <a:gd name="T7" fmla="*/ 110 h 133"/>
                  <a:gd name="T8" fmla="*/ 141 w 141"/>
                  <a:gd name="T9" fmla="*/ 110 h 133"/>
                  <a:gd name="T10" fmla="*/ 141 w 141"/>
                  <a:gd name="T11" fmla="*/ 0 h 133"/>
                  <a:gd name="T12" fmla="*/ 0 w 14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1" h="133">
                    <a:moveTo>
                      <a:pt x="0" y="0"/>
                    </a:moveTo>
                    <a:cubicBezTo>
                      <a:pt x="0" y="110"/>
                      <a:pt x="0" y="110"/>
                      <a:pt x="0" y="110"/>
                    </a:cubicBezTo>
                    <a:cubicBezTo>
                      <a:pt x="19" y="125"/>
                      <a:pt x="44" y="133"/>
                      <a:pt x="70" y="133"/>
                    </a:cubicBezTo>
                    <a:cubicBezTo>
                      <a:pt x="96" y="133"/>
                      <a:pt x="122" y="125"/>
                      <a:pt x="141" y="110"/>
                    </a:cubicBezTo>
                    <a:cubicBezTo>
                      <a:pt x="141" y="110"/>
                      <a:pt x="141" y="110"/>
                      <a:pt x="141" y="110"/>
                    </a:cubicBezTo>
                    <a:cubicBezTo>
                      <a:pt x="141" y="0"/>
                      <a:pt x="141" y="0"/>
                      <a:pt x="141"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32" name="Freeform 232"/>
              <p:cNvSpPr>
                <a:spLocks/>
              </p:cNvSpPr>
              <p:nvPr/>
            </p:nvSpPr>
            <p:spPr bwMode="auto">
              <a:xfrm>
                <a:off x="3982" y="2681"/>
                <a:ext cx="143" cy="151"/>
              </a:xfrm>
              <a:custGeom>
                <a:avLst/>
                <a:gdLst>
                  <a:gd name="T0" fmla="*/ 100 w 100"/>
                  <a:gd name="T1" fmla="*/ 6 h 106"/>
                  <a:gd name="T2" fmla="*/ 71 w 100"/>
                  <a:gd name="T3" fmla="*/ 0 h 106"/>
                  <a:gd name="T4" fmla="*/ 0 w 100"/>
                  <a:gd name="T5" fmla="*/ 71 h 106"/>
                  <a:gd name="T6" fmla="*/ 0 w 100"/>
                  <a:gd name="T7" fmla="*/ 106 h 106"/>
                  <a:gd name="T8" fmla="*/ 100 w 100"/>
                  <a:gd name="T9" fmla="*/ 6 h 106"/>
                </a:gdLst>
                <a:ahLst/>
                <a:cxnLst>
                  <a:cxn ang="0">
                    <a:pos x="T0" y="T1"/>
                  </a:cxn>
                  <a:cxn ang="0">
                    <a:pos x="T2" y="T3"/>
                  </a:cxn>
                  <a:cxn ang="0">
                    <a:pos x="T4" y="T5"/>
                  </a:cxn>
                  <a:cxn ang="0">
                    <a:pos x="T6" y="T7"/>
                  </a:cxn>
                  <a:cxn ang="0">
                    <a:pos x="T8" y="T9"/>
                  </a:cxn>
                </a:cxnLst>
                <a:rect l="0" t="0" r="r" b="b"/>
                <a:pathLst>
                  <a:path w="100" h="106">
                    <a:moveTo>
                      <a:pt x="100" y="6"/>
                    </a:moveTo>
                    <a:cubicBezTo>
                      <a:pt x="91" y="2"/>
                      <a:pt x="82" y="0"/>
                      <a:pt x="71" y="0"/>
                    </a:cubicBezTo>
                    <a:cubicBezTo>
                      <a:pt x="32" y="0"/>
                      <a:pt x="0" y="32"/>
                      <a:pt x="0" y="71"/>
                    </a:cubicBezTo>
                    <a:cubicBezTo>
                      <a:pt x="0" y="106"/>
                      <a:pt x="0" y="106"/>
                      <a:pt x="0" y="106"/>
                    </a:cubicBezTo>
                    <a:cubicBezTo>
                      <a:pt x="53" y="100"/>
                      <a:pt x="94" y="58"/>
                      <a:pt x="100" y="6"/>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33" name="Freeform 233"/>
              <p:cNvSpPr>
                <a:spLocks/>
              </p:cNvSpPr>
              <p:nvPr/>
            </p:nvSpPr>
            <p:spPr bwMode="auto">
              <a:xfrm>
                <a:off x="4042" y="2681"/>
                <a:ext cx="143" cy="151"/>
              </a:xfrm>
              <a:custGeom>
                <a:avLst/>
                <a:gdLst>
                  <a:gd name="T0" fmla="*/ 0 w 100"/>
                  <a:gd name="T1" fmla="*/ 6 h 106"/>
                  <a:gd name="T2" fmla="*/ 29 w 100"/>
                  <a:gd name="T3" fmla="*/ 0 h 106"/>
                  <a:gd name="T4" fmla="*/ 100 w 100"/>
                  <a:gd name="T5" fmla="*/ 71 h 106"/>
                  <a:gd name="T6" fmla="*/ 100 w 100"/>
                  <a:gd name="T7" fmla="*/ 106 h 106"/>
                  <a:gd name="T8" fmla="*/ 0 w 100"/>
                  <a:gd name="T9" fmla="*/ 6 h 106"/>
                </a:gdLst>
                <a:ahLst/>
                <a:cxnLst>
                  <a:cxn ang="0">
                    <a:pos x="T0" y="T1"/>
                  </a:cxn>
                  <a:cxn ang="0">
                    <a:pos x="T2" y="T3"/>
                  </a:cxn>
                  <a:cxn ang="0">
                    <a:pos x="T4" y="T5"/>
                  </a:cxn>
                  <a:cxn ang="0">
                    <a:pos x="T6" y="T7"/>
                  </a:cxn>
                  <a:cxn ang="0">
                    <a:pos x="T8" y="T9"/>
                  </a:cxn>
                </a:cxnLst>
                <a:rect l="0" t="0" r="r" b="b"/>
                <a:pathLst>
                  <a:path w="100" h="106">
                    <a:moveTo>
                      <a:pt x="0" y="6"/>
                    </a:moveTo>
                    <a:cubicBezTo>
                      <a:pt x="9" y="2"/>
                      <a:pt x="19" y="0"/>
                      <a:pt x="29" y="0"/>
                    </a:cubicBezTo>
                    <a:cubicBezTo>
                      <a:pt x="68" y="0"/>
                      <a:pt x="100" y="32"/>
                      <a:pt x="100" y="71"/>
                    </a:cubicBezTo>
                    <a:cubicBezTo>
                      <a:pt x="100" y="106"/>
                      <a:pt x="100" y="106"/>
                      <a:pt x="100" y="106"/>
                    </a:cubicBezTo>
                    <a:cubicBezTo>
                      <a:pt x="48" y="100"/>
                      <a:pt x="6" y="58"/>
                      <a:pt x="0" y="6"/>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34" name="Freeform 234"/>
              <p:cNvSpPr>
                <a:spLocks/>
              </p:cNvSpPr>
              <p:nvPr/>
            </p:nvSpPr>
            <p:spPr bwMode="auto">
              <a:xfrm>
                <a:off x="3765" y="3193"/>
                <a:ext cx="166" cy="248"/>
              </a:xfrm>
              <a:custGeom>
                <a:avLst/>
                <a:gdLst>
                  <a:gd name="T0" fmla="*/ 73 w 116"/>
                  <a:gd name="T1" fmla="*/ 174 h 174"/>
                  <a:gd name="T2" fmla="*/ 43 w 116"/>
                  <a:gd name="T3" fmla="*/ 174 h 174"/>
                  <a:gd name="T4" fmla="*/ 0 w 116"/>
                  <a:gd name="T5" fmla="*/ 124 h 174"/>
                  <a:gd name="T6" fmla="*/ 65 w 116"/>
                  <a:gd name="T7" fmla="*/ 124 h 174"/>
                  <a:gd name="T8" fmla="*/ 65 w 116"/>
                  <a:gd name="T9" fmla="*/ 0 h 174"/>
                  <a:gd name="T10" fmla="*/ 116 w 116"/>
                  <a:gd name="T11" fmla="*/ 0 h 174"/>
                  <a:gd name="T12" fmla="*/ 116 w 116"/>
                  <a:gd name="T13" fmla="*/ 131 h 174"/>
                  <a:gd name="T14" fmla="*/ 73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73" y="174"/>
                    </a:moveTo>
                    <a:cubicBezTo>
                      <a:pt x="43" y="174"/>
                      <a:pt x="43" y="174"/>
                      <a:pt x="43" y="174"/>
                    </a:cubicBezTo>
                    <a:cubicBezTo>
                      <a:pt x="0" y="124"/>
                      <a:pt x="0" y="124"/>
                      <a:pt x="0" y="124"/>
                    </a:cubicBezTo>
                    <a:cubicBezTo>
                      <a:pt x="65" y="124"/>
                      <a:pt x="65" y="124"/>
                      <a:pt x="65" y="124"/>
                    </a:cubicBezTo>
                    <a:cubicBezTo>
                      <a:pt x="65" y="0"/>
                      <a:pt x="65" y="0"/>
                      <a:pt x="65" y="0"/>
                    </a:cubicBezTo>
                    <a:cubicBezTo>
                      <a:pt x="116" y="0"/>
                      <a:pt x="116" y="0"/>
                      <a:pt x="116" y="0"/>
                    </a:cubicBezTo>
                    <a:cubicBezTo>
                      <a:pt x="116" y="131"/>
                      <a:pt x="116" y="131"/>
                      <a:pt x="116" y="131"/>
                    </a:cubicBezTo>
                    <a:cubicBezTo>
                      <a:pt x="116" y="155"/>
                      <a:pt x="97" y="174"/>
                      <a:pt x="73" y="174"/>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35" name="Rectangle 235"/>
              <p:cNvSpPr>
                <a:spLocks noChangeArrowheads="1"/>
              </p:cNvSpPr>
              <p:nvPr/>
            </p:nvSpPr>
            <p:spPr bwMode="auto">
              <a:xfrm>
                <a:off x="3948" y="3491"/>
                <a:ext cx="70" cy="58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36" name="Rectangle 236"/>
              <p:cNvSpPr>
                <a:spLocks noChangeArrowheads="1"/>
              </p:cNvSpPr>
              <p:nvPr/>
            </p:nvSpPr>
            <p:spPr bwMode="auto">
              <a:xfrm>
                <a:off x="4149" y="3491"/>
                <a:ext cx="70" cy="58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37" name="Rectangle 237"/>
              <p:cNvSpPr>
                <a:spLocks noChangeArrowheads="1"/>
              </p:cNvSpPr>
              <p:nvPr/>
            </p:nvSpPr>
            <p:spPr bwMode="auto">
              <a:xfrm>
                <a:off x="4232" y="3189"/>
                <a:ext cx="73" cy="43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38" name="Rectangle 238"/>
              <p:cNvSpPr>
                <a:spLocks noChangeArrowheads="1"/>
              </p:cNvSpPr>
              <p:nvPr/>
            </p:nvSpPr>
            <p:spPr bwMode="auto">
              <a:xfrm>
                <a:off x="3951" y="3009"/>
                <a:ext cx="262" cy="10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39" name="Freeform 239"/>
              <p:cNvSpPr>
                <a:spLocks/>
              </p:cNvSpPr>
              <p:nvPr/>
            </p:nvSpPr>
            <p:spPr bwMode="auto">
              <a:xfrm>
                <a:off x="3848" y="3009"/>
                <a:ext cx="468" cy="934"/>
              </a:xfrm>
              <a:custGeom>
                <a:avLst/>
                <a:gdLst>
                  <a:gd name="T0" fmla="*/ 259 w 328"/>
                  <a:gd name="T1" fmla="*/ 0 h 657"/>
                  <a:gd name="T2" fmla="*/ 252 w 328"/>
                  <a:gd name="T3" fmla="*/ 0 h 657"/>
                  <a:gd name="T4" fmla="*/ 164 w 328"/>
                  <a:gd name="T5" fmla="*/ 60 h 657"/>
                  <a:gd name="T6" fmla="*/ 76 w 328"/>
                  <a:gd name="T7" fmla="*/ 0 h 657"/>
                  <a:gd name="T8" fmla="*/ 70 w 328"/>
                  <a:gd name="T9" fmla="*/ 0 h 657"/>
                  <a:gd name="T10" fmla="*/ 0 w 328"/>
                  <a:gd name="T11" fmla="*/ 70 h 657"/>
                  <a:gd name="T12" fmla="*/ 0 w 328"/>
                  <a:gd name="T13" fmla="*/ 228 h 657"/>
                  <a:gd name="T14" fmla="*/ 58 w 328"/>
                  <a:gd name="T15" fmla="*/ 228 h 657"/>
                  <a:gd name="T16" fmla="*/ 58 w 328"/>
                  <a:gd name="T17" fmla="*/ 128 h 657"/>
                  <a:gd name="T18" fmla="*/ 70 w 328"/>
                  <a:gd name="T19" fmla="*/ 128 h 657"/>
                  <a:gd name="T20" fmla="*/ 70 w 328"/>
                  <a:gd name="T21" fmla="*/ 657 h 657"/>
                  <a:gd name="T22" fmla="*/ 211 w 328"/>
                  <a:gd name="T23" fmla="*/ 544 h 657"/>
                  <a:gd name="T24" fmla="*/ 260 w 328"/>
                  <a:gd name="T25" fmla="*/ 652 h 657"/>
                  <a:gd name="T26" fmla="*/ 260 w 328"/>
                  <a:gd name="T27" fmla="*/ 128 h 657"/>
                  <a:gd name="T28" fmla="*/ 269 w 328"/>
                  <a:gd name="T29" fmla="*/ 128 h 657"/>
                  <a:gd name="T30" fmla="*/ 269 w 328"/>
                  <a:gd name="T31" fmla="*/ 221 h 657"/>
                  <a:gd name="T32" fmla="*/ 328 w 328"/>
                  <a:gd name="T33" fmla="*/ 221 h 657"/>
                  <a:gd name="T34" fmla="*/ 328 w 328"/>
                  <a:gd name="T35" fmla="*/ 70 h 657"/>
                  <a:gd name="T36" fmla="*/ 259 w 328"/>
                  <a:gd name="T3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657">
                    <a:moveTo>
                      <a:pt x="259" y="0"/>
                    </a:moveTo>
                    <a:cubicBezTo>
                      <a:pt x="252" y="0"/>
                      <a:pt x="252" y="0"/>
                      <a:pt x="252" y="0"/>
                    </a:cubicBezTo>
                    <a:cubicBezTo>
                      <a:pt x="238" y="35"/>
                      <a:pt x="204" y="60"/>
                      <a:pt x="164" y="60"/>
                    </a:cubicBezTo>
                    <a:cubicBezTo>
                      <a:pt x="124" y="60"/>
                      <a:pt x="90" y="35"/>
                      <a:pt x="76" y="0"/>
                    </a:cubicBezTo>
                    <a:cubicBezTo>
                      <a:pt x="70" y="0"/>
                      <a:pt x="70" y="0"/>
                      <a:pt x="70" y="0"/>
                    </a:cubicBezTo>
                    <a:cubicBezTo>
                      <a:pt x="31" y="0"/>
                      <a:pt x="0" y="31"/>
                      <a:pt x="0" y="70"/>
                    </a:cubicBezTo>
                    <a:cubicBezTo>
                      <a:pt x="0" y="228"/>
                      <a:pt x="0" y="228"/>
                      <a:pt x="0" y="228"/>
                    </a:cubicBezTo>
                    <a:cubicBezTo>
                      <a:pt x="58" y="228"/>
                      <a:pt x="58" y="228"/>
                      <a:pt x="58" y="228"/>
                    </a:cubicBezTo>
                    <a:cubicBezTo>
                      <a:pt x="58" y="128"/>
                      <a:pt x="58" y="128"/>
                      <a:pt x="58" y="128"/>
                    </a:cubicBezTo>
                    <a:cubicBezTo>
                      <a:pt x="70" y="128"/>
                      <a:pt x="70" y="128"/>
                      <a:pt x="70" y="128"/>
                    </a:cubicBezTo>
                    <a:cubicBezTo>
                      <a:pt x="70" y="657"/>
                      <a:pt x="70" y="657"/>
                      <a:pt x="70" y="657"/>
                    </a:cubicBezTo>
                    <a:cubicBezTo>
                      <a:pt x="211" y="544"/>
                      <a:pt x="211" y="544"/>
                      <a:pt x="211" y="544"/>
                    </a:cubicBezTo>
                    <a:cubicBezTo>
                      <a:pt x="260" y="652"/>
                      <a:pt x="260" y="652"/>
                      <a:pt x="260" y="652"/>
                    </a:cubicBezTo>
                    <a:cubicBezTo>
                      <a:pt x="260" y="128"/>
                      <a:pt x="260" y="128"/>
                      <a:pt x="260" y="128"/>
                    </a:cubicBezTo>
                    <a:cubicBezTo>
                      <a:pt x="269" y="128"/>
                      <a:pt x="269" y="128"/>
                      <a:pt x="269" y="128"/>
                    </a:cubicBezTo>
                    <a:cubicBezTo>
                      <a:pt x="269" y="221"/>
                      <a:pt x="269" y="221"/>
                      <a:pt x="269" y="221"/>
                    </a:cubicBezTo>
                    <a:cubicBezTo>
                      <a:pt x="328" y="221"/>
                      <a:pt x="328" y="221"/>
                      <a:pt x="328" y="221"/>
                    </a:cubicBezTo>
                    <a:cubicBezTo>
                      <a:pt x="328" y="70"/>
                      <a:pt x="328" y="70"/>
                      <a:pt x="328" y="70"/>
                    </a:cubicBezTo>
                    <a:cubicBezTo>
                      <a:pt x="328" y="31"/>
                      <a:pt x="297" y="0"/>
                      <a:pt x="25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40" name="Freeform 240"/>
              <p:cNvSpPr>
                <a:spLocks/>
              </p:cNvSpPr>
              <p:nvPr/>
            </p:nvSpPr>
            <p:spPr bwMode="auto">
              <a:xfrm>
                <a:off x="4232" y="3548"/>
                <a:ext cx="73" cy="145"/>
              </a:xfrm>
              <a:custGeom>
                <a:avLst/>
                <a:gdLst>
                  <a:gd name="T0" fmla="*/ 0 w 51"/>
                  <a:gd name="T1" fmla="*/ 0 h 102"/>
                  <a:gd name="T2" fmla="*/ 0 w 51"/>
                  <a:gd name="T3" fmla="*/ 102 h 102"/>
                  <a:gd name="T4" fmla="*/ 51 w 51"/>
                  <a:gd name="T5" fmla="*/ 51 h 102"/>
                  <a:gd name="T6" fmla="*/ 0 w 51"/>
                  <a:gd name="T7" fmla="*/ 0 h 102"/>
                </a:gdLst>
                <a:ahLst/>
                <a:cxnLst>
                  <a:cxn ang="0">
                    <a:pos x="T0" y="T1"/>
                  </a:cxn>
                  <a:cxn ang="0">
                    <a:pos x="T2" y="T3"/>
                  </a:cxn>
                  <a:cxn ang="0">
                    <a:pos x="T4" y="T5"/>
                  </a:cxn>
                  <a:cxn ang="0">
                    <a:pos x="T6" y="T7"/>
                  </a:cxn>
                </a:cxnLst>
                <a:rect l="0" t="0" r="r" b="b"/>
                <a:pathLst>
                  <a:path w="51" h="102">
                    <a:moveTo>
                      <a:pt x="0" y="0"/>
                    </a:moveTo>
                    <a:cubicBezTo>
                      <a:pt x="0" y="102"/>
                      <a:pt x="0" y="102"/>
                      <a:pt x="0" y="102"/>
                    </a:cubicBezTo>
                    <a:cubicBezTo>
                      <a:pt x="28" y="102"/>
                      <a:pt x="51" y="79"/>
                      <a:pt x="51" y="51"/>
                    </a:cubicBezTo>
                    <a:cubicBezTo>
                      <a:pt x="51" y="23"/>
                      <a:pt x="28"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41" name="Rectangle 241"/>
              <p:cNvSpPr>
                <a:spLocks noChangeArrowheads="1"/>
              </p:cNvSpPr>
              <p:nvPr/>
            </p:nvSpPr>
            <p:spPr bwMode="auto">
              <a:xfrm>
                <a:off x="3948" y="3349"/>
                <a:ext cx="271" cy="3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42" name="Freeform 242"/>
              <p:cNvSpPr>
                <a:spLocks/>
              </p:cNvSpPr>
              <p:nvPr/>
            </p:nvSpPr>
            <p:spPr bwMode="auto">
              <a:xfrm>
                <a:off x="3856" y="4064"/>
                <a:ext cx="162" cy="84"/>
              </a:xfrm>
              <a:custGeom>
                <a:avLst/>
                <a:gdLst>
                  <a:gd name="T0" fmla="*/ 113 w 113"/>
                  <a:gd name="T1" fmla="*/ 0 h 59"/>
                  <a:gd name="T2" fmla="*/ 80 w 113"/>
                  <a:gd name="T3" fmla="*/ 29 h 59"/>
                  <a:gd name="T4" fmla="*/ 11 w 113"/>
                  <a:gd name="T5" fmla="*/ 29 h 59"/>
                  <a:gd name="T6" fmla="*/ 0 w 113"/>
                  <a:gd name="T7" fmla="*/ 59 h 59"/>
                  <a:gd name="T8" fmla="*/ 64 w 113"/>
                  <a:gd name="T9" fmla="*/ 59 h 59"/>
                  <a:gd name="T10" fmla="*/ 113 w 113"/>
                  <a:gd name="T11" fmla="*/ 59 h 59"/>
                  <a:gd name="T12" fmla="*/ 113 w 113"/>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113" h="59">
                    <a:moveTo>
                      <a:pt x="113" y="0"/>
                    </a:moveTo>
                    <a:cubicBezTo>
                      <a:pt x="111" y="17"/>
                      <a:pt x="97" y="29"/>
                      <a:pt x="80" y="29"/>
                    </a:cubicBezTo>
                    <a:cubicBezTo>
                      <a:pt x="11" y="29"/>
                      <a:pt x="11" y="29"/>
                      <a:pt x="11" y="29"/>
                    </a:cubicBezTo>
                    <a:cubicBezTo>
                      <a:pt x="5" y="38"/>
                      <a:pt x="1" y="48"/>
                      <a:pt x="0" y="59"/>
                    </a:cubicBezTo>
                    <a:cubicBezTo>
                      <a:pt x="64" y="59"/>
                      <a:pt x="64" y="59"/>
                      <a:pt x="64" y="59"/>
                    </a:cubicBezTo>
                    <a:cubicBezTo>
                      <a:pt x="113" y="59"/>
                      <a:pt x="113" y="59"/>
                      <a:pt x="113" y="59"/>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43" name="Freeform 243"/>
              <p:cNvSpPr>
                <a:spLocks/>
              </p:cNvSpPr>
              <p:nvPr/>
            </p:nvSpPr>
            <p:spPr bwMode="auto">
              <a:xfrm>
                <a:off x="4071" y="4064"/>
                <a:ext cx="147" cy="53"/>
              </a:xfrm>
              <a:custGeom>
                <a:avLst/>
                <a:gdLst>
                  <a:gd name="T0" fmla="*/ 55 w 103"/>
                  <a:gd name="T1" fmla="*/ 0 h 37"/>
                  <a:gd name="T2" fmla="*/ 1 w 103"/>
                  <a:gd name="T3" fmla="*/ 29 h 37"/>
                  <a:gd name="T4" fmla="*/ 0 w 103"/>
                  <a:gd name="T5" fmla="*/ 36 h 37"/>
                  <a:gd name="T6" fmla="*/ 71 w 103"/>
                  <a:gd name="T7" fmla="*/ 37 h 37"/>
                  <a:gd name="T8" fmla="*/ 103 w 103"/>
                  <a:gd name="T9" fmla="*/ 0 h 37"/>
                  <a:gd name="T10" fmla="*/ 55 w 103"/>
                  <a:gd name="T11" fmla="*/ 0 h 37"/>
                </a:gdLst>
                <a:ahLst/>
                <a:cxnLst>
                  <a:cxn ang="0">
                    <a:pos x="T0" y="T1"/>
                  </a:cxn>
                  <a:cxn ang="0">
                    <a:pos x="T2" y="T3"/>
                  </a:cxn>
                  <a:cxn ang="0">
                    <a:pos x="T4" y="T5"/>
                  </a:cxn>
                  <a:cxn ang="0">
                    <a:pos x="T6" y="T7"/>
                  </a:cxn>
                  <a:cxn ang="0">
                    <a:pos x="T8" y="T9"/>
                  </a:cxn>
                  <a:cxn ang="0">
                    <a:pos x="T10" y="T11"/>
                  </a:cxn>
                </a:cxnLst>
                <a:rect l="0" t="0" r="r" b="b"/>
                <a:pathLst>
                  <a:path w="103" h="37">
                    <a:moveTo>
                      <a:pt x="55" y="0"/>
                    </a:moveTo>
                    <a:cubicBezTo>
                      <a:pt x="32" y="0"/>
                      <a:pt x="12" y="12"/>
                      <a:pt x="1" y="29"/>
                    </a:cubicBezTo>
                    <a:cubicBezTo>
                      <a:pt x="0" y="36"/>
                      <a:pt x="0" y="36"/>
                      <a:pt x="0" y="36"/>
                    </a:cubicBezTo>
                    <a:cubicBezTo>
                      <a:pt x="71" y="37"/>
                      <a:pt x="71" y="37"/>
                      <a:pt x="71" y="37"/>
                    </a:cubicBezTo>
                    <a:cubicBezTo>
                      <a:pt x="88" y="37"/>
                      <a:pt x="101" y="17"/>
                      <a:pt x="103" y="0"/>
                    </a:cubicBezTo>
                    <a:lnTo>
                      <a:pt x="55"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44" name="Freeform 244"/>
              <p:cNvSpPr>
                <a:spLocks/>
              </p:cNvSpPr>
              <p:nvPr/>
            </p:nvSpPr>
            <p:spPr bwMode="auto">
              <a:xfrm>
                <a:off x="4056" y="4064"/>
                <a:ext cx="163" cy="84"/>
              </a:xfrm>
              <a:custGeom>
                <a:avLst/>
                <a:gdLst>
                  <a:gd name="T0" fmla="*/ 113 w 114"/>
                  <a:gd name="T1" fmla="*/ 0 h 59"/>
                  <a:gd name="T2" fmla="*/ 80 w 114"/>
                  <a:gd name="T3" fmla="*/ 29 h 59"/>
                  <a:gd name="T4" fmla="*/ 11 w 114"/>
                  <a:gd name="T5" fmla="*/ 29 h 59"/>
                  <a:gd name="T6" fmla="*/ 0 w 114"/>
                  <a:gd name="T7" fmla="*/ 59 h 59"/>
                  <a:gd name="T8" fmla="*/ 65 w 114"/>
                  <a:gd name="T9" fmla="*/ 59 h 59"/>
                  <a:gd name="T10" fmla="*/ 114 w 114"/>
                  <a:gd name="T11" fmla="*/ 59 h 59"/>
                  <a:gd name="T12" fmla="*/ 114 w 114"/>
                  <a:gd name="T13" fmla="*/ 0 h 59"/>
                  <a:gd name="T14" fmla="*/ 113 w 114"/>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59">
                    <a:moveTo>
                      <a:pt x="113" y="0"/>
                    </a:moveTo>
                    <a:cubicBezTo>
                      <a:pt x="111" y="17"/>
                      <a:pt x="97" y="29"/>
                      <a:pt x="80" y="29"/>
                    </a:cubicBezTo>
                    <a:cubicBezTo>
                      <a:pt x="11" y="29"/>
                      <a:pt x="11" y="29"/>
                      <a:pt x="11" y="29"/>
                    </a:cubicBezTo>
                    <a:cubicBezTo>
                      <a:pt x="5" y="38"/>
                      <a:pt x="1" y="48"/>
                      <a:pt x="0" y="59"/>
                    </a:cubicBezTo>
                    <a:cubicBezTo>
                      <a:pt x="65" y="59"/>
                      <a:pt x="65" y="59"/>
                      <a:pt x="65" y="59"/>
                    </a:cubicBezTo>
                    <a:cubicBezTo>
                      <a:pt x="114" y="59"/>
                      <a:pt x="114" y="59"/>
                      <a:pt x="114" y="59"/>
                    </a:cubicBezTo>
                    <a:cubicBezTo>
                      <a:pt x="114" y="0"/>
                      <a:pt x="114" y="0"/>
                      <a:pt x="114" y="0"/>
                    </a:cubicBezTo>
                    <a:lnTo>
                      <a:pt x="113" y="0"/>
                    </a:ln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45" name="Freeform 245"/>
              <p:cNvSpPr>
                <a:spLocks/>
              </p:cNvSpPr>
              <p:nvPr/>
            </p:nvSpPr>
            <p:spPr bwMode="auto">
              <a:xfrm>
                <a:off x="3713" y="3376"/>
                <a:ext cx="144" cy="71"/>
              </a:xfrm>
              <a:custGeom>
                <a:avLst/>
                <a:gdLst>
                  <a:gd name="T0" fmla="*/ 101 w 101"/>
                  <a:gd name="T1" fmla="*/ 0 h 50"/>
                  <a:gd name="T2" fmla="*/ 0 w 101"/>
                  <a:gd name="T3" fmla="*/ 0 h 50"/>
                  <a:gd name="T4" fmla="*/ 51 w 101"/>
                  <a:gd name="T5" fmla="*/ 50 h 50"/>
                  <a:gd name="T6" fmla="*/ 101 w 101"/>
                  <a:gd name="T7" fmla="*/ 0 h 50"/>
                </a:gdLst>
                <a:ahLst/>
                <a:cxnLst>
                  <a:cxn ang="0">
                    <a:pos x="T0" y="T1"/>
                  </a:cxn>
                  <a:cxn ang="0">
                    <a:pos x="T2" y="T3"/>
                  </a:cxn>
                  <a:cxn ang="0">
                    <a:pos x="T4" y="T5"/>
                  </a:cxn>
                  <a:cxn ang="0">
                    <a:pos x="T6" y="T7"/>
                  </a:cxn>
                </a:cxnLst>
                <a:rect l="0" t="0" r="r" b="b"/>
                <a:pathLst>
                  <a:path w="101" h="50">
                    <a:moveTo>
                      <a:pt x="101" y="0"/>
                    </a:moveTo>
                    <a:cubicBezTo>
                      <a:pt x="0" y="0"/>
                      <a:pt x="0" y="0"/>
                      <a:pt x="0" y="0"/>
                    </a:cubicBezTo>
                    <a:cubicBezTo>
                      <a:pt x="0" y="28"/>
                      <a:pt x="23" y="50"/>
                      <a:pt x="51" y="50"/>
                    </a:cubicBezTo>
                    <a:cubicBezTo>
                      <a:pt x="79" y="50"/>
                      <a:pt x="101" y="28"/>
                      <a:pt x="10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53" name="Freeform 253"/>
              <p:cNvSpPr>
                <a:spLocks/>
              </p:cNvSpPr>
              <p:nvPr/>
            </p:nvSpPr>
            <p:spPr bwMode="auto">
              <a:xfrm>
                <a:off x="3732" y="3370"/>
                <a:ext cx="74" cy="18"/>
              </a:xfrm>
              <a:custGeom>
                <a:avLst/>
                <a:gdLst>
                  <a:gd name="T0" fmla="*/ 0 w 52"/>
                  <a:gd name="T1" fmla="*/ 6 h 13"/>
                  <a:gd name="T2" fmla="*/ 7 w 52"/>
                  <a:gd name="T3" fmla="*/ 13 h 13"/>
                  <a:gd name="T4" fmla="*/ 46 w 52"/>
                  <a:gd name="T5" fmla="*/ 13 h 13"/>
                  <a:gd name="T6" fmla="*/ 52 w 52"/>
                  <a:gd name="T7" fmla="*/ 6 h 13"/>
                  <a:gd name="T8" fmla="*/ 52 w 52"/>
                  <a:gd name="T9" fmla="*/ 6 h 13"/>
                  <a:gd name="T10" fmla="*/ 46 w 52"/>
                  <a:gd name="T11" fmla="*/ 0 h 13"/>
                  <a:gd name="T12" fmla="*/ 7 w 52"/>
                  <a:gd name="T13" fmla="*/ 0 h 13"/>
                  <a:gd name="T14" fmla="*/ 0 w 52"/>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3">
                    <a:moveTo>
                      <a:pt x="0" y="6"/>
                    </a:moveTo>
                    <a:cubicBezTo>
                      <a:pt x="0" y="10"/>
                      <a:pt x="3" y="13"/>
                      <a:pt x="7" y="13"/>
                    </a:cubicBezTo>
                    <a:cubicBezTo>
                      <a:pt x="46" y="13"/>
                      <a:pt x="46" y="13"/>
                      <a:pt x="46" y="13"/>
                    </a:cubicBezTo>
                    <a:cubicBezTo>
                      <a:pt x="49" y="13"/>
                      <a:pt x="52" y="10"/>
                      <a:pt x="52" y="6"/>
                    </a:cubicBezTo>
                    <a:cubicBezTo>
                      <a:pt x="52" y="6"/>
                      <a:pt x="52" y="6"/>
                      <a:pt x="52" y="6"/>
                    </a:cubicBezTo>
                    <a:cubicBezTo>
                      <a:pt x="52" y="3"/>
                      <a:pt x="49" y="0"/>
                      <a:pt x="46" y="0"/>
                    </a:cubicBezTo>
                    <a:cubicBezTo>
                      <a:pt x="7" y="0"/>
                      <a:pt x="7" y="0"/>
                      <a:pt x="7" y="0"/>
                    </a:cubicBezTo>
                    <a:cubicBezTo>
                      <a:pt x="3" y="0"/>
                      <a:pt x="0" y="3"/>
                      <a:pt x="0" y="6"/>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54" name="Freeform 254"/>
              <p:cNvSpPr>
                <a:spLocks/>
              </p:cNvSpPr>
              <p:nvPr/>
            </p:nvSpPr>
            <p:spPr bwMode="auto">
              <a:xfrm>
                <a:off x="4051" y="2919"/>
                <a:ext cx="65" cy="24"/>
              </a:xfrm>
              <a:custGeom>
                <a:avLst/>
                <a:gdLst>
                  <a:gd name="T0" fmla="*/ 17 w 46"/>
                  <a:gd name="T1" fmla="*/ 17 h 17"/>
                  <a:gd name="T2" fmla="*/ 30 w 46"/>
                  <a:gd name="T3" fmla="*/ 17 h 17"/>
                  <a:gd name="T4" fmla="*/ 46 w 46"/>
                  <a:gd name="T5" fmla="*/ 0 h 17"/>
                  <a:gd name="T6" fmla="*/ 23 w 46"/>
                  <a:gd name="T7" fmla="*/ 2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30" y="17"/>
                      <a:pt x="30" y="17"/>
                      <a:pt x="30" y="17"/>
                    </a:cubicBezTo>
                    <a:cubicBezTo>
                      <a:pt x="38" y="17"/>
                      <a:pt x="46" y="9"/>
                      <a:pt x="46" y="0"/>
                    </a:cubicBezTo>
                    <a:cubicBezTo>
                      <a:pt x="23" y="2"/>
                      <a:pt x="23" y="2"/>
                      <a:pt x="23" y="2"/>
                    </a:cubicBezTo>
                    <a:cubicBezTo>
                      <a:pt x="0" y="0"/>
                      <a:pt x="0" y="0"/>
                      <a:pt x="0" y="0"/>
                    </a:cubicBezTo>
                    <a:cubicBezTo>
                      <a:pt x="0" y="9"/>
                      <a:pt x="9"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55" name="Freeform 255"/>
              <p:cNvSpPr>
                <a:spLocks/>
              </p:cNvSpPr>
              <p:nvPr/>
            </p:nvSpPr>
            <p:spPr bwMode="auto">
              <a:xfrm>
                <a:off x="4051" y="2919"/>
                <a:ext cx="67" cy="16"/>
              </a:xfrm>
              <a:custGeom>
                <a:avLst/>
                <a:gdLst>
                  <a:gd name="T0" fmla="*/ 0 w 47"/>
                  <a:gd name="T1" fmla="*/ 0 h 11"/>
                  <a:gd name="T2" fmla="*/ 23 w 47"/>
                  <a:gd name="T3" fmla="*/ 11 h 11"/>
                  <a:gd name="T4" fmla="*/ 47 w 47"/>
                  <a:gd name="T5" fmla="*/ 0 h 11"/>
                  <a:gd name="T6" fmla="*/ 23 w 47"/>
                  <a:gd name="T7" fmla="*/ 3 h 11"/>
                  <a:gd name="T8" fmla="*/ 0 w 47"/>
                  <a:gd name="T9" fmla="*/ 0 h 11"/>
                </a:gdLst>
                <a:ahLst/>
                <a:cxnLst>
                  <a:cxn ang="0">
                    <a:pos x="T0" y="T1"/>
                  </a:cxn>
                  <a:cxn ang="0">
                    <a:pos x="T2" y="T3"/>
                  </a:cxn>
                  <a:cxn ang="0">
                    <a:pos x="T4" y="T5"/>
                  </a:cxn>
                  <a:cxn ang="0">
                    <a:pos x="T6" y="T7"/>
                  </a:cxn>
                  <a:cxn ang="0">
                    <a:pos x="T8" y="T9"/>
                  </a:cxn>
                </a:cxnLst>
                <a:rect l="0" t="0" r="r" b="b"/>
                <a:pathLst>
                  <a:path w="47" h="11">
                    <a:moveTo>
                      <a:pt x="0" y="0"/>
                    </a:moveTo>
                    <a:cubicBezTo>
                      <a:pt x="6" y="7"/>
                      <a:pt x="14" y="11"/>
                      <a:pt x="23" y="11"/>
                    </a:cubicBezTo>
                    <a:cubicBezTo>
                      <a:pt x="32" y="11"/>
                      <a:pt x="41" y="7"/>
                      <a:pt x="47" y="0"/>
                    </a:cubicBezTo>
                    <a:cubicBezTo>
                      <a:pt x="23" y="3"/>
                      <a:pt x="23" y="3"/>
                      <a:pt x="23" y="3"/>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56" name="Freeform 256"/>
              <p:cNvSpPr>
                <a:spLocks/>
              </p:cNvSpPr>
              <p:nvPr/>
            </p:nvSpPr>
            <p:spPr bwMode="auto">
              <a:xfrm>
                <a:off x="4051" y="2915"/>
                <a:ext cx="65" cy="10"/>
              </a:xfrm>
              <a:custGeom>
                <a:avLst/>
                <a:gdLst>
                  <a:gd name="T0" fmla="*/ 35 w 46"/>
                  <a:gd name="T1" fmla="*/ 0 h 7"/>
                  <a:gd name="T2" fmla="*/ 23 w 46"/>
                  <a:gd name="T3" fmla="*/ 4 h 7"/>
                  <a:gd name="T4" fmla="*/ 11 w 46"/>
                  <a:gd name="T5" fmla="*/ 0 h 7"/>
                  <a:gd name="T6" fmla="*/ 0 w 46"/>
                  <a:gd name="T7" fmla="*/ 3 h 7"/>
                  <a:gd name="T8" fmla="*/ 23 w 46"/>
                  <a:gd name="T9" fmla="*/ 7 h 7"/>
                  <a:gd name="T10" fmla="*/ 46 w 46"/>
                  <a:gd name="T11" fmla="*/ 3 h 7"/>
                  <a:gd name="T12" fmla="*/ 35 w 4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6" h="7">
                    <a:moveTo>
                      <a:pt x="35" y="0"/>
                    </a:moveTo>
                    <a:cubicBezTo>
                      <a:pt x="31" y="0"/>
                      <a:pt x="27" y="1"/>
                      <a:pt x="23" y="4"/>
                    </a:cubicBezTo>
                    <a:cubicBezTo>
                      <a:pt x="20" y="1"/>
                      <a:pt x="16" y="0"/>
                      <a:pt x="11" y="0"/>
                    </a:cubicBezTo>
                    <a:cubicBezTo>
                      <a:pt x="7" y="0"/>
                      <a:pt x="3" y="1"/>
                      <a:pt x="0" y="3"/>
                    </a:cubicBezTo>
                    <a:cubicBezTo>
                      <a:pt x="7" y="6"/>
                      <a:pt x="15" y="7"/>
                      <a:pt x="23" y="7"/>
                    </a:cubicBezTo>
                    <a:cubicBezTo>
                      <a:pt x="31" y="7"/>
                      <a:pt x="39" y="6"/>
                      <a:pt x="46" y="3"/>
                    </a:cubicBezTo>
                    <a:cubicBezTo>
                      <a:pt x="43" y="1"/>
                      <a:pt x="40"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57" name="Oval 257"/>
              <p:cNvSpPr>
                <a:spLocks noChangeArrowheads="1"/>
              </p:cNvSpPr>
              <p:nvPr/>
            </p:nvSpPr>
            <p:spPr bwMode="auto">
              <a:xfrm>
                <a:off x="4015" y="2852"/>
                <a:ext cx="14" cy="14"/>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58" name="Oval 258"/>
              <p:cNvSpPr>
                <a:spLocks noChangeArrowheads="1"/>
              </p:cNvSpPr>
              <p:nvPr/>
            </p:nvSpPr>
            <p:spPr bwMode="auto">
              <a:xfrm>
                <a:off x="4139" y="2852"/>
                <a:ext cx="14" cy="14"/>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59" name="Freeform 259"/>
              <p:cNvSpPr>
                <a:spLocks/>
              </p:cNvSpPr>
              <p:nvPr/>
            </p:nvSpPr>
            <p:spPr bwMode="auto">
              <a:xfrm>
                <a:off x="4068" y="2888"/>
                <a:ext cx="31" cy="11"/>
              </a:xfrm>
              <a:custGeom>
                <a:avLst/>
                <a:gdLst>
                  <a:gd name="T0" fmla="*/ 0 w 22"/>
                  <a:gd name="T1" fmla="*/ 0 h 8"/>
                  <a:gd name="T2" fmla="*/ 11 w 22"/>
                  <a:gd name="T3" fmla="*/ 8 h 8"/>
                  <a:gd name="T4" fmla="*/ 22 w 22"/>
                  <a:gd name="T5" fmla="*/ 0 h 8"/>
                  <a:gd name="T6" fmla="*/ 0 w 22"/>
                  <a:gd name="T7" fmla="*/ 0 h 8"/>
                </a:gdLst>
                <a:ahLst/>
                <a:cxnLst>
                  <a:cxn ang="0">
                    <a:pos x="T0" y="T1"/>
                  </a:cxn>
                  <a:cxn ang="0">
                    <a:pos x="T2" y="T3"/>
                  </a:cxn>
                  <a:cxn ang="0">
                    <a:pos x="T4" y="T5"/>
                  </a:cxn>
                  <a:cxn ang="0">
                    <a:pos x="T6" y="T7"/>
                  </a:cxn>
                </a:cxnLst>
                <a:rect l="0" t="0" r="r" b="b"/>
                <a:pathLst>
                  <a:path w="22" h="8">
                    <a:moveTo>
                      <a:pt x="0" y="0"/>
                    </a:moveTo>
                    <a:cubicBezTo>
                      <a:pt x="1" y="4"/>
                      <a:pt x="6" y="8"/>
                      <a:pt x="11" y="8"/>
                    </a:cubicBezTo>
                    <a:cubicBezTo>
                      <a:pt x="16" y="8"/>
                      <a:pt x="21" y="4"/>
                      <a:pt x="22" y="0"/>
                    </a:cubicBezTo>
                    <a:lnTo>
                      <a:pt x="0"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60" name="Freeform 260"/>
              <p:cNvSpPr>
                <a:spLocks/>
              </p:cNvSpPr>
              <p:nvPr/>
            </p:nvSpPr>
            <p:spPr bwMode="auto">
              <a:xfrm>
                <a:off x="3983" y="2632"/>
                <a:ext cx="197" cy="133"/>
              </a:xfrm>
              <a:custGeom>
                <a:avLst/>
                <a:gdLst>
                  <a:gd name="T0" fmla="*/ 69 w 138"/>
                  <a:gd name="T1" fmla="*/ 0 h 94"/>
                  <a:gd name="T2" fmla="*/ 0 w 138"/>
                  <a:gd name="T3" fmla="*/ 69 h 94"/>
                  <a:gd name="T4" fmla="*/ 0 w 138"/>
                  <a:gd name="T5" fmla="*/ 94 h 94"/>
                  <a:gd name="T6" fmla="*/ 138 w 138"/>
                  <a:gd name="T7" fmla="*/ 94 h 94"/>
                  <a:gd name="T8" fmla="*/ 138 w 138"/>
                  <a:gd name="T9" fmla="*/ 69 h 94"/>
                  <a:gd name="T10" fmla="*/ 69 w 138"/>
                  <a:gd name="T11" fmla="*/ 0 h 94"/>
                </a:gdLst>
                <a:ahLst/>
                <a:cxnLst>
                  <a:cxn ang="0">
                    <a:pos x="T0" y="T1"/>
                  </a:cxn>
                  <a:cxn ang="0">
                    <a:pos x="T2" y="T3"/>
                  </a:cxn>
                  <a:cxn ang="0">
                    <a:pos x="T4" y="T5"/>
                  </a:cxn>
                  <a:cxn ang="0">
                    <a:pos x="T6" y="T7"/>
                  </a:cxn>
                  <a:cxn ang="0">
                    <a:pos x="T8" y="T9"/>
                  </a:cxn>
                  <a:cxn ang="0">
                    <a:pos x="T10" y="T11"/>
                  </a:cxn>
                </a:cxnLst>
                <a:rect l="0" t="0" r="r" b="b"/>
                <a:pathLst>
                  <a:path w="138" h="94">
                    <a:moveTo>
                      <a:pt x="69" y="0"/>
                    </a:moveTo>
                    <a:cubicBezTo>
                      <a:pt x="31" y="0"/>
                      <a:pt x="0" y="31"/>
                      <a:pt x="0" y="69"/>
                    </a:cubicBezTo>
                    <a:cubicBezTo>
                      <a:pt x="0" y="94"/>
                      <a:pt x="0" y="94"/>
                      <a:pt x="0" y="94"/>
                    </a:cubicBezTo>
                    <a:cubicBezTo>
                      <a:pt x="138" y="94"/>
                      <a:pt x="138" y="94"/>
                      <a:pt x="138" y="94"/>
                    </a:cubicBezTo>
                    <a:cubicBezTo>
                      <a:pt x="138" y="69"/>
                      <a:pt x="138" y="69"/>
                      <a:pt x="138" y="69"/>
                    </a:cubicBezTo>
                    <a:cubicBezTo>
                      <a:pt x="138" y="31"/>
                      <a:pt x="107" y="0"/>
                      <a:pt x="69" y="0"/>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61" name="Freeform 261"/>
              <p:cNvSpPr>
                <a:spLocks/>
              </p:cNvSpPr>
              <p:nvPr/>
            </p:nvSpPr>
            <p:spPr bwMode="auto">
              <a:xfrm>
                <a:off x="3898" y="2760"/>
                <a:ext cx="370" cy="83"/>
              </a:xfrm>
              <a:custGeom>
                <a:avLst/>
                <a:gdLst>
                  <a:gd name="T0" fmla="*/ 0 w 259"/>
                  <a:gd name="T1" fmla="*/ 0 h 59"/>
                  <a:gd name="T2" fmla="*/ 129 w 259"/>
                  <a:gd name="T3" fmla="*/ 59 h 59"/>
                  <a:gd name="T4" fmla="*/ 259 w 259"/>
                  <a:gd name="T5" fmla="*/ 0 h 59"/>
                  <a:gd name="T6" fmla="*/ 0 w 259"/>
                  <a:gd name="T7" fmla="*/ 0 h 59"/>
                </a:gdLst>
                <a:ahLst/>
                <a:cxnLst>
                  <a:cxn ang="0">
                    <a:pos x="T0" y="T1"/>
                  </a:cxn>
                  <a:cxn ang="0">
                    <a:pos x="T2" y="T3"/>
                  </a:cxn>
                  <a:cxn ang="0">
                    <a:pos x="T4" y="T5"/>
                  </a:cxn>
                  <a:cxn ang="0">
                    <a:pos x="T6" y="T7"/>
                  </a:cxn>
                </a:cxnLst>
                <a:rect l="0" t="0" r="r" b="b"/>
                <a:pathLst>
                  <a:path w="259" h="59">
                    <a:moveTo>
                      <a:pt x="0" y="0"/>
                    </a:moveTo>
                    <a:cubicBezTo>
                      <a:pt x="31" y="36"/>
                      <a:pt x="78" y="59"/>
                      <a:pt x="129" y="59"/>
                    </a:cubicBezTo>
                    <a:cubicBezTo>
                      <a:pt x="181" y="59"/>
                      <a:pt x="227" y="36"/>
                      <a:pt x="259" y="0"/>
                    </a:cubicBezTo>
                    <a:lnTo>
                      <a:pt x="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62" name="Rectangle 262"/>
              <p:cNvSpPr>
                <a:spLocks noChangeArrowheads="1"/>
              </p:cNvSpPr>
              <p:nvPr/>
            </p:nvSpPr>
            <p:spPr bwMode="auto">
              <a:xfrm>
                <a:off x="3983" y="2730"/>
                <a:ext cx="197" cy="3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grpSp>
        <p:grpSp>
          <p:nvGrpSpPr>
            <p:cNvPr id="121" name="Group 120"/>
            <p:cNvGrpSpPr/>
            <p:nvPr/>
          </p:nvGrpSpPr>
          <p:grpSpPr>
            <a:xfrm>
              <a:off x="4867281" y="3770312"/>
              <a:ext cx="1244600" cy="1714500"/>
              <a:chOff x="15034419" y="3559676"/>
              <a:chExt cx="1244600" cy="1714500"/>
            </a:xfrm>
          </p:grpSpPr>
          <p:sp>
            <p:nvSpPr>
              <p:cNvPr id="117" name="Freeform 218"/>
              <p:cNvSpPr>
                <a:spLocks/>
              </p:cNvSpPr>
              <p:nvPr/>
            </p:nvSpPr>
            <p:spPr bwMode="auto">
              <a:xfrm>
                <a:off x="15048706" y="3559676"/>
                <a:ext cx="1022350" cy="674688"/>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18" name="Freeform 219"/>
              <p:cNvSpPr>
                <a:spLocks/>
              </p:cNvSpPr>
              <p:nvPr/>
            </p:nvSpPr>
            <p:spPr bwMode="auto">
              <a:xfrm>
                <a:off x="15034419" y="4007351"/>
                <a:ext cx="1244600" cy="1266825"/>
              </a:xfrm>
              <a:custGeom>
                <a:avLst/>
                <a:gdLst>
                  <a:gd name="T0" fmla="*/ 557 w 561"/>
                  <a:gd name="T1" fmla="*/ 563 h 570"/>
                  <a:gd name="T2" fmla="*/ 443 w 561"/>
                  <a:gd name="T3" fmla="*/ 409 h 570"/>
                  <a:gd name="T4" fmla="*/ 395 w 561"/>
                  <a:gd name="T5" fmla="*/ 32 h 570"/>
                  <a:gd name="T6" fmla="*/ 402 w 561"/>
                  <a:gd name="T7" fmla="*/ 31 h 570"/>
                  <a:gd name="T8" fmla="*/ 473 w 561"/>
                  <a:gd name="T9" fmla="*/ 4 h 570"/>
                  <a:gd name="T10" fmla="*/ 470 w 561"/>
                  <a:gd name="T11" fmla="*/ 0 h 570"/>
                  <a:gd name="T12" fmla="*/ 466 w 561"/>
                  <a:gd name="T13" fmla="*/ 4 h 570"/>
                  <a:gd name="T14" fmla="*/ 401 w 561"/>
                  <a:gd name="T15" fmla="*/ 23 h 570"/>
                  <a:gd name="T16" fmla="*/ 237 w 561"/>
                  <a:gd name="T17" fmla="*/ 33 h 570"/>
                  <a:gd name="T18" fmla="*/ 73 w 561"/>
                  <a:gd name="T19" fmla="*/ 23 h 570"/>
                  <a:gd name="T20" fmla="*/ 8 w 561"/>
                  <a:gd name="T21" fmla="*/ 4 h 570"/>
                  <a:gd name="T22" fmla="*/ 4 w 561"/>
                  <a:gd name="T23" fmla="*/ 0 h 570"/>
                  <a:gd name="T24" fmla="*/ 0 w 561"/>
                  <a:gd name="T25" fmla="*/ 4 h 570"/>
                  <a:gd name="T26" fmla="*/ 72 w 561"/>
                  <a:gd name="T27" fmla="*/ 31 h 570"/>
                  <a:gd name="T28" fmla="*/ 237 w 561"/>
                  <a:gd name="T29" fmla="*/ 40 h 570"/>
                  <a:gd name="T30" fmla="*/ 387 w 561"/>
                  <a:gd name="T31" fmla="*/ 33 h 570"/>
                  <a:gd name="T32" fmla="*/ 436 w 561"/>
                  <a:gd name="T33" fmla="*/ 411 h 570"/>
                  <a:gd name="T34" fmla="*/ 557 w 561"/>
                  <a:gd name="T35" fmla="*/ 570 h 570"/>
                  <a:gd name="T36" fmla="*/ 561 w 561"/>
                  <a:gd name="T37" fmla="*/ 567 h 570"/>
                  <a:gd name="T38" fmla="*/ 557 w 561"/>
                  <a:gd name="T39" fmla="*/ 56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1" h="570">
                    <a:moveTo>
                      <a:pt x="557" y="563"/>
                    </a:moveTo>
                    <a:cubicBezTo>
                      <a:pt x="515" y="563"/>
                      <a:pt x="474" y="507"/>
                      <a:pt x="443" y="409"/>
                    </a:cubicBezTo>
                    <a:cubicBezTo>
                      <a:pt x="412" y="308"/>
                      <a:pt x="395" y="174"/>
                      <a:pt x="395" y="32"/>
                    </a:cubicBezTo>
                    <a:cubicBezTo>
                      <a:pt x="397" y="31"/>
                      <a:pt x="400" y="31"/>
                      <a:pt x="402" y="31"/>
                    </a:cubicBezTo>
                    <a:cubicBezTo>
                      <a:pt x="473" y="21"/>
                      <a:pt x="473" y="8"/>
                      <a:pt x="473" y="4"/>
                    </a:cubicBezTo>
                    <a:cubicBezTo>
                      <a:pt x="473" y="2"/>
                      <a:pt x="472" y="0"/>
                      <a:pt x="470" y="0"/>
                    </a:cubicBezTo>
                    <a:cubicBezTo>
                      <a:pt x="468" y="0"/>
                      <a:pt x="466" y="2"/>
                      <a:pt x="466" y="4"/>
                    </a:cubicBezTo>
                    <a:cubicBezTo>
                      <a:pt x="466" y="4"/>
                      <a:pt x="465" y="14"/>
                      <a:pt x="401" y="23"/>
                    </a:cubicBezTo>
                    <a:cubicBezTo>
                      <a:pt x="357" y="30"/>
                      <a:pt x="299" y="33"/>
                      <a:pt x="237" y="33"/>
                    </a:cubicBezTo>
                    <a:cubicBezTo>
                      <a:pt x="175" y="33"/>
                      <a:pt x="117" y="30"/>
                      <a:pt x="73" y="23"/>
                    </a:cubicBezTo>
                    <a:cubicBezTo>
                      <a:pt x="9" y="14"/>
                      <a:pt x="8" y="4"/>
                      <a:pt x="8" y="4"/>
                    </a:cubicBezTo>
                    <a:cubicBezTo>
                      <a:pt x="8" y="2"/>
                      <a:pt x="6" y="0"/>
                      <a:pt x="4" y="0"/>
                    </a:cubicBezTo>
                    <a:cubicBezTo>
                      <a:pt x="2" y="0"/>
                      <a:pt x="0" y="2"/>
                      <a:pt x="0" y="4"/>
                    </a:cubicBezTo>
                    <a:cubicBezTo>
                      <a:pt x="0" y="8"/>
                      <a:pt x="0" y="21"/>
                      <a:pt x="72" y="31"/>
                    </a:cubicBezTo>
                    <a:cubicBezTo>
                      <a:pt x="116" y="37"/>
                      <a:pt x="175" y="40"/>
                      <a:pt x="237" y="40"/>
                    </a:cubicBezTo>
                    <a:cubicBezTo>
                      <a:pt x="293" y="40"/>
                      <a:pt x="345" y="38"/>
                      <a:pt x="387" y="33"/>
                    </a:cubicBezTo>
                    <a:cubicBezTo>
                      <a:pt x="387" y="176"/>
                      <a:pt x="405" y="310"/>
                      <a:pt x="436" y="411"/>
                    </a:cubicBezTo>
                    <a:cubicBezTo>
                      <a:pt x="468" y="514"/>
                      <a:pt x="511" y="570"/>
                      <a:pt x="557" y="570"/>
                    </a:cubicBezTo>
                    <a:cubicBezTo>
                      <a:pt x="559" y="570"/>
                      <a:pt x="561" y="569"/>
                      <a:pt x="561" y="567"/>
                    </a:cubicBezTo>
                    <a:cubicBezTo>
                      <a:pt x="561" y="565"/>
                      <a:pt x="559" y="563"/>
                      <a:pt x="557" y="5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grpSp>
      </p:grpSp>
    </p:spTree>
    <p:extLst>
      <p:ext uri="{BB962C8B-B14F-4D97-AF65-F5344CB8AC3E}">
        <p14:creationId xmlns:p14="http://schemas.microsoft.com/office/powerpoint/2010/main" val="294749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22534" name="think-cell Slide" r:id="rId5" imgW="6350000" imgH="6350000" progId="TCLayout.ActiveDocument.1">
                  <p:embed/>
                </p:oleObj>
              </mc:Choice>
              <mc:Fallback>
                <p:oleObj name="think-cell Slide" r:id="rId5" imgW="6350000" imgH="6350000" progId="TCLayout.ActiveDocument.1">
                  <p:embed/>
                  <p:pic>
                    <p:nvPicPr>
                      <p:cNvPr id="8" name="Object 7"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8" y="2044"/>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 name="Rectangle 67"/>
          <p:cNvSpPr/>
          <p:nvPr/>
        </p:nvSpPr>
        <p:spPr>
          <a:xfrm>
            <a:off x="269240" y="726809"/>
            <a:ext cx="6842398" cy="5403264"/>
          </a:xfrm>
          <a:prstGeom prst="rect">
            <a:avLst/>
          </a:prstGeom>
          <a:solidFill>
            <a:schemeClr val="accent1">
              <a:lumMod val="50000"/>
              <a:alpha val="20000"/>
            </a:schemeClr>
          </a:solidFill>
          <a:ln>
            <a:noFill/>
            <a:headEnd type="none" w="med" len="med"/>
            <a:tailEnd type="none" w="med" len="med"/>
          </a:ln>
          <a:effectLst/>
        </p:spPr>
        <p:txBody>
          <a:bodyPr vert="horz" wrap="square" lIns="89642" tIns="89642" rIns="179285" bIns="45693" numCol="1" rtlCol="0" anchor="ctr" anchorCtr="0" compatLnSpc="1">
            <a:prstTxWarp prst="textNoShape">
              <a:avLst/>
            </a:prstTxWarp>
          </a:bodyPr>
          <a:lstStyle/>
          <a:p>
            <a:pPr marL="358555" defTabSz="913561" fontAlgn="base">
              <a:spcBef>
                <a:spcPts val="1176"/>
              </a:spcBef>
              <a:spcAft>
                <a:spcPts val="1176"/>
              </a:spcAft>
            </a:pPr>
            <a:endParaRPr lang="en-GB" sz="1372" kern="0" dirty="0">
              <a:solidFill>
                <a:srgbClr val="FFFFFF"/>
              </a:solidFill>
              <a:latin typeface="Segoe UI"/>
            </a:endParaRPr>
          </a:p>
        </p:txBody>
      </p:sp>
      <p:grpSp>
        <p:nvGrpSpPr>
          <p:cNvPr id="69" name="Group 26"/>
          <p:cNvGrpSpPr/>
          <p:nvPr/>
        </p:nvGrpSpPr>
        <p:grpSpPr>
          <a:xfrm>
            <a:off x="6544215" y="714003"/>
            <a:ext cx="5647787" cy="5403264"/>
            <a:chOff x="6302711" y="835400"/>
            <a:chExt cx="6133764" cy="5511611"/>
          </a:xfrm>
        </p:grpSpPr>
        <p:sp>
          <p:nvSpPr>
            <p:cNvPr id="70" name="Rectangle 69"/>
            <p:cNvSpPr/>
            <p:nvPr/>
          </p:nvSpPr>
          <p:spPr bwMode="auto">
            <a:xfrm>
              <a:off x="6302711" y="835400"/>
              <a:ext cx="6133764" cy="5511611"/>
            </a:xfrm>
            <a:prstGeom prst="rect">
              <a:avLst/>
            </a:prstGeom>
            <a:solidFill>
              <a:srgbClr val="0072C6">
                <a:alpha val="89804"/>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89642" bIns="45720" numCol="1" rtlCol="0" anchor="ctr" anchorCtr="0" compatLnSpc="1">
              <a:prstTxWarp prst="textNoShape">
                <a:avLst/>
              </a:prstTxWarp>
            </a:bodyPr>
            <a:lstStyle/>
            <a:p>
              <a:pPr defTabSz="914102" fontAlgn="base">
                <a:spcBef>
                  <a:spcPct val="0"/>
                </a:spcBef>
                <a:spcAft>
                  <a:spcPct val="0"/>
                </a:spcAft>
              </a:pPr>
              <a:endParaRPr lang="en-US" sz="2353" dirty="0">
                <a:solidFill>
                  <a:srgbClr val="FFFFFF"/>
                </a:solidFill>
                <a:latin typeface="Segoe UI"/>
              </a:endParaRPr>
            </a:p>
          </p:txBody>
        </p:sp>
        <p:cxnSp>
          <p:nvCxnSpPr>
            <p:cNvPr id="71" name="Straight Connector 70"/>
            <p:cNvCxnSpPr/>
            <p:nvPr/>
          </p:nvCxnSpPr>
          <p:spPr>
            <a:xfrm>
              <a:off x="6809648" y="2823378"/>
              <a:ext cx="5626827" cy="0"/>
            </a:xfrm>
            <a:prstGeom prst="line">
              <a:avLst/>
            </a:prstGeom>
            <a:ln w="12700">
              <a:solidFill>
                <a:srgbClr val="00BCF1">
                  <a:alpha val="49804"/>
                </a:srgb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Title 3"/>
          <p:cNvSpPr txBox="1">
            <a:spLocks/>
          </p:cNvSpPr>
          <p:nvPr/>
        </p:nvSpPr>
        <p:spPr>
          <a:xfrm>
            <a:off x="7018305" y="1689040"/>
            <a:ext cx="5011326" cy="882668"/>
          </a:xfrm>
          <a:prstGeom prst="rect">
            <a:avLst/>
          </a:prstGeom>
          <a:noFill/>
        </p:spPr>
        <p:txBody>
          <a:bodyPr vert="horz" wrap="square" lIns="143428" tIns="89642" rIns="143428" bIns="89642" rtlCol="0" anchor="t" anchorCtr="0">
            <a:noAutofit/>
          </a:bodyPr>
          <a:lstStyle/>
          <a:p>
            <a:pPr defTabSz="914367">
              <a:lnSpc>
                <a:spcPct val="90000"/>
              </a:lnSpc>
              <a:spcBef>
                <a:spcPct val="0"/>
              </a:spcBef>
              <a:defRPr/>
            </a:pPr>
            <a:r>
              <a:rPr lang="en-US" sz="4313" spc="-98" dirty="0">
                <a:ln w="3175">
                  <a:noFill/>
                </a:ln>
                <a:gradFill>
                  <a:gsLst>
                    <a:gs pos="2920">
                      <a:srgbClr val="FFFFFF"/>
                    </a:gs>
                    <a:gs pos="39000">
                      <a:srgbClr val="FFFFFF"/>
                    </a:gs>
                  </a:gsLst>
                  <a:lin ang="5400000" scaled="0"/>
                </a:gradFill>
                <a:latin typeface="Segoe UI Light"/>
                <a:cs typeface="Segoe UI" pitchFamily="34" charset="0"/>
              </a:rPr>
              <a:t>Smart buildings</a:t>
            </a:r>
          </a:p>
        </p:txBody>
      </p:sp>
      <p:sp>
        <p:nvSpPr>
          <p:cNvPr id="73" name="Rectangle 72"/>
          <p:cNvSpPr/>
          <p:nvPr/>
        </p:nvSpPr>
        <p:spPr>
          <a:xfrm>
            <a:off x="492621" y="1791489"/>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7058" spc="-98" dirty="0">
                <a:solidFill>
                  <a:srgbClr val="00BCF1"/>
                </a:solidFill>
                <a:latin typeface="Perpetua" panose="02020502060401020303" pitchFamily="18" charset="0"/>
              </a:rPr>
              <a:t>“</a:t>
            </a:r>
          </a:p>
        </p:txBody>
      </p:sp>
      <p:sp>
        <p:nvSpPr>
          <p:cNvPr id="74" name="Rectangle 73"/>
          <p:cNvSpPr/>
          <p:nvPr/>
        </p:nvSpPr>
        <p:spPr>
          <a:xfrm>
            <a:off x="663148" y="1778545"/>
            <a:ext cx="5412990" cy="3831924"/>
          </a:xfrm>
          <a:prstGeom prst="rect">
            <a:avLst/>
          </a:prstGeom>
        </p:spPr>
        <p:txBody>
          <a:bodyPr wrap="square">
            <a:spAutoFit/>
          </a:bodyPr>
          <a:lstStyle/>
          <a:p>
            <a:pPr marL="358555" defTabSz="913561" fontAlgn="base">
              <a:spcBef>
                <a:spcPts val="1176"/>
              </a:spcBef>
              <a:spcAft>
                <a:spcPts val="1176"/>
              </a:spcAft>
            </a:pPr>
            <a:r>
              <a:rPr lang="en-US" sz="3137" i="1" dirty="0">
                <a:gradFill>
                  <a:gsLst>
                    <a:gs pos="1250">
                      <a:srgbClr val="FFFFFF"/>
                    </a:gs>
                    <a:gs pos="100000">
                      <a:srgbClr val="FFFFFF"/>
                    </a:gs>
                  </a:gsLst>
                  <a:lin ang="5400000" scaled="0"/>
                </a:gradFill>
                <a:latin typeface="Segoe UI Light" pitchFamily="34" charset="0"/>
              </a:rPr>
              <a:t>We see Azure ushering </a:t>
            </a:r>
            <a:br>
              <a:rPr lang="en-US" sz="3137" i="1" dirty="0">
                <a:gradFill>
                  <a:gsLst>
                    <a:gs pos="1250">
                      <a:srgbClr val="FFFFFF"/>
                    </a:gs>
                    <a:gs pos="100000">
                      <a:srgbClr val="FFFFFF"/>
                    </a:gs>
                  </a:gsLst>
                  <a:lin ang="5400000" scaled="0"/>
                </a:gradFill>
                <a:latin typeface="Segoe UI Light" pitchFamily="34" charset="0"/>
              </a:rPr>
            </a:br>
            <a:r>
              <a:rPr lang="en-US" sz="3137" i="1" dirty="0">
                <a:gradFill>
                  <a:gsLst>
                    <a:gs pos="1250">
                      <a:srgbClr val="FFFFFF"/>
                    </a:gs>
                    <a:gs pos="100000">
                      <a:srgbClr val="FFFFFF"/>
                    </a:gs>
                  </a:gsLst>
                  <a:lin ang="5400000" scaled="0"/>
                </a:gradFill>
                <a:latin typeface="Segoe UI Light" pitchFamily="34" charset="0"/>
              </a:rPr>
              <a:t>in an era of self-service predictive analytics for </a:t>
            </a:r>
            <a:br>
              <a:rPr lang="en-US" sz="3137" i="1" dirty="0">
                <a:gradFill>
                  <a:gsLst>
                    <a:gs pos="1250">
                      <a:srgbClr val="FFFFFF"/>
                    </a:gs>
                    <a:gs pos="100000">
                      <a:srgbClr val="FFFFFF"/>
                    </a:gs>
                  </a:gsLst>
                  <a:lin ang="5400000" scaled="0"/>
                </a:gradFill>
                <a:latin typeface="Segoe UI Light" pitchFamily="34" charset="0"/>
              </a:rPr>
            </a:br>
            <a:r>
              <a:rPr lang="en-US" sz="3137" i="1" dirty="0">
                <a:gradFill>
                  <a:gsLst>
                    <a:gs pos="1250">
                      <a:srgbClr val="FFFFFF"/>
                    </a:gs>
                    <a:gs pos="100000">
                      <a:srgbClr val="FFFFFF"/>
                    </a:gs>
                  </a:gsLst>
                  <a:lin ang="5400000" scaled="0"/>
                </a:gradFill>
                <a:latin typeface="Segoe UI Light" pitchFamily="34" charset="0"/>
              </a:rPr>
              <a:t>the masses. We can only imagine the possibilities</a:t>
            </a:r>
          </a:p>
          <a:p>
            <a:pPr marL="358555" defTabSz="913561" fontAlgn="base">
              <a:spcBef>
                <a:spcPts val="1176"/>
              </a:spcBef>
              <a:spcAft>
                <a:spcPts val="1176"/>
              </a:spcAft>
            </a:pPr>
            <a:r>
              <a:rPr lang="en-US" sz="2353" b="1" dirty="0">
                <a:gradFill>
                  <a:gsLst>
                    <a:gs pos="1250">
                      <a:srgbClr val="FFFFFF"/>
                    </a:gs>
                    <a:gs pos="100000">
                      <a:srgbClr val="FFFFFF"/>
                    </a:gs>
                  </a:gsLst>
                  <a:lin ang="5400000" scaled="0"/>
                </a:gradFill>
                <a:latin typeface="Segoe UI"/>
              </a:rPr>
              <a:t>Bertrand </a:t>
            </a:r>
            <a:r>
              <a:rPr lang="en-US" sz="2353" b="1" dirty="0" err="1">
                <a:gradFill>
                  <a:gsLst>
                    <a:gs pos="1250">
                      <a:srgbClr val="FFFFFF"/>
                    </a:gs>
                    <a:gs pos="100000">
                      <a:srgbClr val="FFFFFF"/>
                    </a:gs>
                  </a:gsLst>
                  <a:lin ang="5400000" scaled="0"/>
                </a:gradFill>
                <a:latin typeface="Segoe UI"/>
              </a:rPr>
              <a:t>Lasternas</a:t>
            </a:r>
            <a:br>
              <a:rPr lang="en-US" sz="2353" b="1" dirty="0">
                <a:gradFill>
                  <a:gsLst>
                    <a:gs pos="1250">
                      <a:srgbClr val="FFFFFF"/>
                    </a:gs>
                    <a:gs pos="100000">
                      <a:srgbClr val="FFFFFF"/>
                    </a:gs>
                  </a:gsLst>
                  <a:lin ang="5400000" scaled="0"/>
                </a:gradFill>
                <a:latin typeface="Segoe UI"/>
              </a:rPr>
            </a:br>
            <a:r>
              <a:rPr lang="en-US" sz="1765" dirty="0">
                <a:gradFill>
                  <a:gsLst>
                    <a:gs pos="13869">
                      <a:srgbClr val="FFFFFF"/>
                    </a:gs>
                    <a:gs pos="42000">
                      <a:srgbClr val="FFFFFF"/>
                    </a:gs>
                  </a:gsLst>
                  <a:lin ang="5400000" scaled="0"/>
                </a:gradFill>
                <a:latin typeface="Segoe UI"/>
              </a:rPr>
              <a:t>Carnegie Mellon</a:t>
            </a:r>
            <a:endParaRPr lang="en-US" sz="1765" dirty="0">
              <a:gradFill>
                <a:gsLst>
                  <a:gs pos="1250">
                    <a:srgbClr val="FFFFFF"/>
                  </a:gs>
                  <a:gs pos="100000">
                    <a:srgbClr val="FFFFFF"/>
                  </a:gs>
                </a:gsLst>
                <a:lin ang="5400000" scaled="0"/>
              </a:gradFill>
              <a:latin typeface="Segoe UI"/>
            </a:endParaRPr>
          </a:p>
          <a:p>
            <a:pPr marL="358555" defTabSz="913561" fontAlgn="base">
              <a:spcBef>
                <a:spcPct val="0"/>
              </a:spcBef>
              <a:spcAft>
                <a:spcPct val="0"/>
              </a:spcAft>
            </a:pPr>
            <a:endParaRPr lang="en-GB" sz="1568" kern="0" dirty="0">
              <a:gradFill>
                <a:gsLst>
                  <a:gs pos="1250">
                    <a:srgbClr val="FFFFFF"/>
                  </a:gs>
                  <a:gs pos="100000">
                    <a:srgbClr val="FFFFFF"/>
                  </a:gs>
                </a:gsLst>
                <a:lin ang="5400000" scaled="0"/>
              </a:gradFill>
              <a:latin typeface="Segoe UI"/>
            </a:endParaRPr>
          </a:p>
        </p:txBody>
      </p:sp>
      <p:sp>
        <p:nvSpPr>
          <p:cNvPr id="75" name="Rectangle 74"/>
          <p:cNvSpPr/>
          <p:nvPr/>
        </p:nvSpPr>
        <p:spPr>
          <a:xfrm>
            <a:off x="5004973" y="3544837"/>
            <a:ext cx="440332" cy="1086215"/>
          </a:xfrm>
          <a:prstGeom prst="rect">
            <a:avLst/>
          </a:prstGeom>
        </p:spPr>
        <p:txBody>
          <a:bodyPr wrap="none">
            <a:spAutoFit/>
          </a:bodyPr>
          <a:lstStyle/>
          <a:p>
            <a:pPr algn="ctr" defTabSz="914367"/>
            <a:r>
              <a:rPr lang="en-US" sz="6470" dirty="0">
                <a:solidFill>
                  <a:srgbClr val="00BCF1"/>
                </a:solidFill>
                <a:latin typeface="Perpetua" panose="02020502060401020303" pitchFamily="18" charset="0"/>
              </a:rPr>
              <a:t>”</a:t>
            </a:r>
          </a:p>
        </p:txBody>
      </p:sp>
      <p:sp>
        <p:nvSpPr>
          <p:cNvPr id="76" name="TextBox 75"/>
          <p:cNvSpPr txBox="1"/>
          <p:nvPr/>
        </p:nvSpPr>
        <p:spPr>
          <a:xfrm>
            <a:off x="7018305" y="2794786"/>
            <a:ext cx="4112586" cy="1778655"/>
          </a:xfrm>
          <a:prstGeom prst="rect">
            <a:avLst/>
          </a:prstGeom>
          <a:noFill/>
        </p:spPr>
        <p:txBody>
          <a:bodyPr wrap="none" lIns="179285" tIns="143428" rIns="179285" bIns="143428" rtlCol="0">
            <a:spAutoFit/>
          </a:bodyPr>
          <a:lstStyle/>
          <a:p>
            <a:pPr defTabSz="914367">
              <a:lnSpc>
                <a:spcPct val="90000"/>
              </a:lnSpc>
              <a:spcBef>
                <a:spcPct val="0"/>
              </a:spcBef>
              <a:spcAft>
                <a:spcPts val="588"/>
              </a:spcAft>
              <a:defRPr/>
            </a:pPr>
            <a:r>
              <a:rPr lang="en-US" sz="2745" spc="-98" dirty="0">
                <a:ln w="3175">
                  <a:noFill/>
                </a:ln>
                <a:gradFill>
                  <a:gsLst>
                    <a:gs pos="2920">
                      <a:srgbClr val="FFFFFF"/>
                    </a:gs>
                    <a:gs pos="39000">
                      <a:srgbClr val="FFFFFF"/>
                    </a:gs>
                  </a:gsLst>
                  <a:lin ang="5400000" scaled="0"/>
                </a:gradFill>
                <a:latin typeface="Segoe UI Light"/>
                <a:cs typeface="Segoe UI" pitchFamily="34" charset="0"/>
              </a:rPr>
              <a:t>CMU wanted to use sensor </a:t>
            </a:r>
            <a:br>
              <a:rPr lang="en-US" sz="2745" spc="-98" dirty="0">
                <a:ln w="3175">
                  <a:noFill/>
                </a:ln>
                <a:gradFill>
                  <a:gsLst>
                    <a:gs pos="2920">
                      <a:srgbClr val="FFFFFF"/>
                    </a:gs>
                    <a:gs pos="39000">
                      <a:srgbClr val="FFFFFF"/>
                    </a:gs>
                  </a:gsLst>
                  <a:lin ang="5400000" scaled="0"/>
                </a:gradFill>
                <a:latin typeface="Segoe UI Light"/>
                <a:cs typeface="Segoe UI" pitchFamily="34" charset="0"/>
              </a:rPr>
            </a:br>
            <a:r>
              <a:rPr lang="en-US" sz="2745" spc="-98" dirty="0">
                <a:ln w="3175">
                  <a:noFill/>
                </a:ln>
                <a:gradFill>
                  <a:gsLst>
                    <a:gs pos="2920">
                      <a:srgbClr val="FFFFFF"/>
                    </a:gs>
                    <a:gs pos="39000">
                      <a:srgbClr val="FFFFFF"/>
                    </a:gs>
                  </a:gsLst>
                  <a:lin ang="5400000" scaled="0"/>
                </a:gradFill>
                <a:latin typeface="Segoe UI Light"/>
                <a:cs typeface="Segoe UI" pitchFamily="34" charset="0"/>
              </a:rPr>
              <a:t>data for more than reactive </a:t>
            </a:r>
            <a:br>
              <a:rPr lang="en-US" sz="2745" spc="-98" dirty="0">
                <a:ln w="3175">
                  <a:noFill/>
                </a:ln>
                <a:gradFill>
                  <a:gsLst>
                    <a:gs pos="2920">
                      <a:srgbClr val="FFFFFF"/>
                    </a:gs>
                    <a:gs pos="39000">
                      <a:srgbClr val="FFFFFF"/>
                    </a:gs>
                  </a:gsLst>
                  <a:lin ang="5400000" scaled="0"/>
                </a:gradFill>
                <a:latin typeface="Segoe UI Light"/>
                <a:cs typeface="Segoe UI" pitchFamily="34" charset="0"/>
              </a:rPr>
            </a:br>
            <a:r>
              <a:rPr lang="en-US" sz="2745" spc="-98" dirty="0">
                <a:ln w="3175">
                  <a:noFill/>
                </a:ln>
                <a:gradFill>
                  <a:gsLst>
                    <a:gs pos="2920">
                      <a:srgbClr val="FFFFFF"/>
                    </a:gs>
                    <a:gs pos="39000">
                      <a:srgbClr val="FFFFFF"/>
                    </a:gs>
                  </a:gsLst>
                  <a:lin ang="5400000" scaled="0"/>
                </a:gradFill>
                <a:latin typeface="Segoe UI Light"/>
                <a:cs typeface="Segoe UI" pitchFamily="34" charset="0"/>
              </a:rPr>
              <a:t>repair and diagnosis</a:t>
            </a:r>
          </a:p>
          <a:p>
            <a:pPr defTabSz="914367">
              <a:lnSpc>
                <a:spcPct val="90000"/>
              </a:lnSpc>
              <a:spcAft>
                <a:spcPts val="588"/>
              </a:spcAft>
            </a:pPr>
            <a:endParaRPr lang="en-US" sz="1961" dirty="0" err="1">
              <a:gradFill>
                <a:gsLst>
                  <a:gs pos="2917">
                    <a:srgbClr val="FFFFFF"/>
                  </a:gs>
                  <a:gs pos="30000">
                    <a:srgbClr val="FFFFFF"/>
                  </a:gs>
                </a:gsLst>
                <a:lin ang="5400000" scaled="0"/>
              </a:gradFill>
              <a:latin typeface="Segoe UI"/>
            </a:endParaRPr>
          </a:p>
        </p:txBody>
      </p:sp>
      <p:grpSp>
        <p:nvGrpSpPr>
          <p:cNvPr id="19" name="Group 18"/>
          <p:cNvGrpSpPr>
            <a:grpSpLocks noChangeAspect="1"/>
          </p:cNvGrpSpPr>
          <p:nvPr/>
        </p:nvGrpSpPr>
        <p:grpSpPr>
          <a:xfrm>
            <a:off x="4757380" y="722379"/>
            <a:ext cx="1059108" cy="777504"/>
            <a:chOff x="9192126" y="296898"/>
            <a:chExt cx="2213811" cy="1625187"/>
          </a:xfrm>
        </p:grpSpPr>
        <p:sp>
          <p:nvSpPr>
            <p:cNvPr id="20" name="Rectangle 19"/>
            <p:cNvSpPr/>
            <p:nvPr/>
          </p:nvSpPr>
          <p:spPr bwMode="auto">
            <a:xfrm>
              <a:off x="9192126" y="296898"/>
              <a:ext cx="2213811" cy="16251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pic>
          <p:nvPicPr>
            <p:cNvPr id="21" name="Picture 20"/>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9384507" y="515131"/>
              <a:ext cx="1829048" cy="1188720"/>
            </a:xfrm>
            <a:prstGeom prst="rect">
              <a:avLst/>
            </a:prstGeom>
          </p:spPr>
        </p:pic>
      </p:grpSp>
      <p:pic>
        <p:nvPicPr>
          <p:cNvPr id="116" name="Picture 115"/>
          <p:cNvPicPr>
            <a:picLocks noChangeAspect="1"/>
          </p:cNvPicPr>
          <p:nvPr/>
        </p:nvPicPr>
        <p:blipFill>
          <a:blip r:embed="rId8"/>
          <a:stretch>
            <a:fillRect/>
          </a:stretch>
        </p:blipFill>
        <p:spPr>
          <a:xfrm>
            <a:off x="8553223" y="5038044"/>
            <a:ext cx="3395305" cy="1890719"/>
          </a:xfrm>
          <a:prstGeom prst="rect">
            <a:avLst/>
          </a:prstGeom>
        </p:spPr>
      </p:pic>
      <p:pic>
        <p:nvPicPr>
          <p:cNvPr id="117" name="Picture 116"/>
          <p:cNvPicPr>
            <a:picLocks noChangeAspect="1"/>
          </p:cNvPicPr>
          <p:nvPr/>
        </p:nvPicPr>
        <p:blipFill>
          <a:blip r:embed="rId9"/>
          <a:stretch>
            <a:fillRect/>
          </a:stretch>
        </p:blipFill>
        <p:spPr>
          <a:xfrm>
            <a:off x="7876435" y="6014306"/>
            <a:ext cx="396703" cy="605875"/>
          </a:xfrm>
          <a:prstGeom prst="rect">
            <a:avLst/>
          </a:prstGeom>
        </p:spPr>
      </p:pic>
      <p:pic>
        <p:nvPicPr>
          <p:cNvPr id="118" name="Picture 117"/>
          <p:cNvPicPr>
            <a:picLocks noChangeAspect="1"/>
          </p:cNvPicPr>
          <p:nvPr/>
        </p:nvPicPr>
        <p:blipFill>
          <a:blip r:embed="rId9"/>
          <a:stretch>
            <a:fillRect/>
          </a:stretch>
        </p:blipFill>
        <p:spPr>
          <a:xfrm>
            <a:off x="7143185" y="6108424"/>
            <a:ext cx="335079" cy="511757"/>
          </a:xfrm>
          <a:prstGeom prst="rect">
            <a:avLst/>
          </a:prstGeom>
        </p:spPr>
      </p:pic>
      <p:pic>
        <p:nvPicPr>
          <p:cNvPr id="119" name="Picture 118"/>
          <p:cNvPicPr>
            <a:picLocks noChangeAspect="1"/>
          </p:cNvPicPr>
          <p:nvPr/>
        </p:nvPicPr>
        <p:blipFill>
          <a:blip r:embed="rId9"/>
          <a:stretch>
            <a:fillRect/>
          </a:stretch>
        </p:blipFill>
        <p:spPr>
          <a:xfrm>
            <a:off x="7501626" y="5912304"/>
            <a:ext cx="312695" cy="477571"/>
          </a:xfrm>
          <a:prstGeom prst="rect">
            <a:avLst/>
          </a:prstGeom>
        </p:spPr>
      </p:pic>
    </p:spTree>
    <p:extLst>
      <p:ext uri="{BB962C8B-B14F-4D97-AF65-F5344CB8AC3E}">
        <p14:creationId xmlns:p14="http://schemas.microsoft.com/office/powerpoint/2010/main" val="1878064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bwMode="auto">
          <a:xfrm>
            <a:off x="3712023" y="2717832"/>
            <a:ext cx="1434280" cy="2667262"/>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a:spcBef>
                <a:spcPts val="588"/>
              </a:spcBef>
              <a:spcAft>
                <a:spcPct val="0"/>
              </a:spcAft>
            </a:pPr>
            <a:r>
              <a:rPr lang="en-US" sz="1568" dirty="0">
                <a:solidFill>
                  <a:srgbClr val="FFFFFF"/>
                </a:solidFill>
                <a:latin typeface="Segoe UI"/>
              </a:rPr>
              <a:t>Bing maps</a:t>
            </a:r>
            <a:br>
              <a:rPr lang="en-US" sz="1568" dirty="0">
                <a:solidFill>
                  <a:srgbClr val="FFFFFF"/>
                </a:solidFill>
                <a:latin typeface="Segoe UI"/>
              </a:rPr>
            </a:br>
            <a:r>
              <a:rPr lang="en-US" sz="1568" dirty="0">
                <a:solidFill>
                  <a:srgbClr val="FFFFFF"/>
                </a:solidFill>
                <a:latin typeface="Segoe UI"/>
              </a:rPr>
              <a:t>launches</a:t>
            </a:r>
          </a:p>
          <a:p>
            <a:pPr algn="ctr" defTabSz="914102" fontAlgn="base">
              <a:spcBef>
                <a:spcPts val="588"/>
              </a:spcBef>
              <a:spcAft>
                <a:spcPct val="0"/>
              </a:spcAft>
            </a:pPr>
            <a:br>
              <a:rPr lang="en-US" sz="1568" dirty="0">
                <a:solidFill>
                  <a:srgbClr val="FFFFFF"/>
                </a:solidFill>
                <a:latin typeface="Segoe UI"/>
              </a:rPr>
            </a:br>
            <a:endParaRPr lang="en-US" sz="1568" dirty="0">
              <a:solidFill>
                <a:srgbClr val="FFFFFF"/>
              </a:solidFill>
              <a:latin typeface="Segoe UI"/>
            </a:endParaRPr>
          </a:p>
          <a:p>
            <a:pPr algn="ctr" defTabSz="914102" fontAlgn="base">
              <a:spcBef>
                <a:spcPts val="588"/>
              </a:spcBef>
              <a:spcAft>
                <a:spcPct val="0"/>
              </a:spcAft>
            </a:pPr>
            <a:r>
              <a:rPr lang="en-US" sz="1568" dirty="0">
                <a:solidFill>
                  <a:srgbClr val="00B0F0"/>
                </a:solidFill>
                <a:latin typeface="Segoe UI"/>
              </a:rPr>
              <a:t>What’s the best way home?  </a:t>
            </a:r>
          </a:p>
          <a:p>
            <a:pPr algn="ctr" defTabSz="914102" fontAlgn="base">
              <a:spcBef>
                <a:spcPts val="588"/>
              </a:spcBef>
              <a:spcAft>
                <a:spcPct val="0"/>
              </a:spcAft>
            </a:pPr>
            <a:endParaRPr lang="en-IN" sz="1568" dirty="0">
              <a:solidFill>
                <a:srgbClr val="FFFFFF"/>
              </a:solidFill>
              <a:latin typeface="Segoe UI"/>
              <a:ea typeface="Segoe UI" pitchFamily="34" charset="0"/>
              <a:cs typeface="Segoe UI" pitchFamily="34" charset="0"/>
            </a:endParaRPr>
          </a:p>
        </p:txBody>
      </p:sp>
      <p:sp>
        <p:nvSpPr>
          <p:cNvPr id="52" name="Rectangle 51"/>
          <p:cNvSpPr/>
          <p:nvPr/>
        </p:nvSpPr>
        <p:spPr bwMode="auto">
          <a:xfrm>
            <a:off x="407076" y="2717832"/>
            <a:ext cx="1434280" cy="2667262"/>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a:spcBef>
                <a:spcPts val="588"/>
              </a:spcBef>
              <a:spcAft>
                <a:spcPct val="0"/>
              </a:spcAft>
            </a:pPr>
            <a:r>
              <a:rPr lang="en-IN" sz="1568" dirty="0">
                <a:solidFill>
                  <a:srgbClr val="FFFFFF"/>
                </a:solidFill>
                <a:latin typeface="Segoe UI"/>
                <a:ea typeface="Segoe UI" pitchFamily="34" charset="0"/>
                <a:cs typeface="Segoe UI" pitchFamily="34" charset="0"/>
              </a:rPr>
              <a:t>Microsoft Research formed</a:t>
            </a:r>
          </a:p>
        </p:txBody>
      </p:sp>
      <p:sp>
        <p:nvSpPr>
          <p:cNvPr id="53" name="Rectangle 52"/>
          <p:cNvSpPr/>
          <p:nvPr/>
        </p:nvSpPr>
        <p:spPr bwMode="auto">
          <a:xfrm>
            <a:off x="7016969" y="2717833"/>
            <a:ext cx="1434280" cy="2626995"/>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a:spcBef>
                <a:spcPts val="588"/>
              </a:spcBef>
              <a:spcAft>
                <a:spcPct val="0"/>
              </a:spcAft>
            </a:pPr>
            <a:r>
              <a:rPr lang="en-IN" sz="1568" dirty="0">
                <a:solidFill>
                  <a:srgbClr val="FFFFFF"/>
                </a:solidFill>
                <a:latin typeface="Segoe UI"/>
                <a:ea typeface="Segoe UI" pitchFamily="34" charset="0"/>
                <a:cs typeface="Segoe UI" pitchFamily="34" charset="0"/>
              </a:rPr>
              <a:t>Kinect launches</a:t>
            </a:r>
          </a:p>
          <a:p>
            <a:pPr algn="ctr" defTabSz="914102" fontAlgn="base">
              <a:spcBef>
                <a:spcPts val="588"/>
              </a:spcBef>
              <a:spcAft>
                <a:spcPct val="0"/>
              </a:spcAft>
            </a:pPr>
            <a:br>
              <a:rPr lang="en-IN" sz="1568" dirty="0">
                <a:solidFill>
                  <a:srgbClr val="FFFFFF"/>
                </a:solidFill>
                <a:latin typeface="Segoe UI"/>
                <a:ea typeface="Segoe UI" pitchFamily="34" charset="0"/>
                <a:cs typeface="Segoe UI" pitchFamily="34" charset="0"/>
              </a:rPr>
            </a:br>
            <a:endParaRPr lang="en-IN" sz="1568" dirty="0">
              <a:solidFill>
                <a:srgbClr val="FFFFFF"/>
              </a:solidFill>
              <a:latin typeface="Segoe UI"/>
              <a:ea typeface="Segoe UI" pitchFamily="34" charset="0"/>
              <a:cs typeface="Segoe UI" pitchFamily="34" charset="0"/>
            </a:endParaRPr>
          </a:p>
          <a:p>
            <a:pPr algn="ctr" defTabSz="914102" fontAlgn="base">
              <a:spcBef>
                <a:spcPts val="588"/>
              </a:spcBef>
              <a:spcAft>
                <a:spcPct val="0"/>
              </a:spcAft>
            </a:pPr>
            <a:r>
              <a:rPr lang="en-IN" sz="1568" dirty="0">
                <a:solidFill>
                  <a:srgbClr val="00B0F0"/>
                </a:solidFill>
                <a:latin typeface="Segoe UI"/>
                <a:ea typeface="Segoe UI" pitchFamily="34" charset="0"/>
                <a:cs typeface="Segoe UI" pitchFamily="34" charset="0"/>
              </a:rPr>
              <a:t>What does that motion “mean”?</a:t>
            </a:r>
          </a:p>
        </p:txBody>
      </p:sp>
      <p:sp>
        <p:nvSpPr>
          <p:cNvPr id="54" name="Rectangle 53"/>
          <p:cNvSpPr/>
          <p:nvPr/>
        </p:nvSpPr>
        <p:spPr bwMode="auto">
          <a:xfrm>
            <a:off x="10321914" y="2717832"/>
            <a:ext cx="1434280" cy="2667262"/>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a:spcBef>
                <a:spcPts val="588"/>
              </a:spcBef>
              <a:spcAft>
                <a:spcPct val="0"/>
              </a:spcAft>
            </a:pPr>
            <a:r>
              <a:rPr lang="en-IN" sz="1568" dirty="0">
                <a:solidFill>
                  <a:srgbClr val="FFFFFF"/>
                </a:solidFill>
                <a:latin typeface="Segoe UI"/>
                <a:ea typeface="Segoe UI" pitchFamily="34" charset="0"/>
                <a:cs typeface="Segoe UI" pitchFamily="34" charset="0"/>
              </a:rPr>
              <a:t>Azure Machine Learning GA</a:t>
            </a:r>
          </a:p>
          <a:p>
            <a:pPr algn="ctr" defTabSz="914102" fontAlgn="base">
              <a:spcBef>
                <a:spcPts val="588"/>
              </a:spcBef>
              <a:spcAft>
                <a:spcPct val="0"/>
              </a:spcAft>
            </a:pPr>
            <a:endParaRPr lang="en-IN" sz="1568" dirty="0">
              <a:solidFill>
                <a:srgbClr val="00B0F0"/>
              </a:solidFill>
              <a:latin typeface="Segoe UI"/>
              <a:ea typeface="Segoe UI" pitchFamily="34" charset="0"/>
              <a:cs typeface="Segoe UI" pitchFamily="34" charset="0"/>
            </a:endParaRPr>
          </a:p>
          <a:p>
            <a:pPr algn="ctr" defTabSz="914102" fontAlgn="base">
              <a:spcBef>
                <a:spcPts val="588"/>
              </a:spcBef>
              <a:spcAft>
                <a:spcPct val="0"/>
              </a:spcAft>
            </a:pPr>
            <a:br>
              <a:rPr lang="en-IN" sz="1568" dirty="0">
                <a:solidFill>
                  <a:srgbClr val="00B0F0"/>
                </a:solidFill>
                <a:latin typeface="Segoe UI"/>
                <a:ea typeface="Segoe UI" pitchFamily="34" charset="0"/>
                <a:cs typeface="Segoe UI" pitchFamily="34" charset="0"/>
              </a:rPr>
            </a:br>
            <a:r>
              <a:rPr lang="en-IN" sz="1568" dirty="0">
                <a:solidFill>
                  <a:srgbClr val="00B0F0"/>
                </a:solidFill>
                <a:latin typeface="Segoe UI"/>
                <a:ea typeface="Segoe UI" pitchFamily="34" charset="0"/>
                <a:cs typeface="Segoe UI" pitchFamily="34" charset="0"/>
              </a:rPr>
              <a:t>What will happen next? </a:t>
            </a:r>
          </a:p>
        </p:txBody>
      </p:sp>
      <p:sp>
        <p:nvSpPr>
          <p:cNvPr id="55" name="Rectangle 54"/>
          <p:cNvSpPr/>
          <p:nvPr/>
        </p:nvSpPr>
        <p:spPr bwMode="auto">
          <a:xfrm>
            <a:off x="2059549" y="2717832"/>
            <a:ext cx="1434280" cy="2667263"/>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367"/>
            <a:r>
              <a:rPr lang="en-US" sz="1568" dirty="0">
                <a:solidFill>
                  <a:srgbClr val="FFFFFF"/>
                </a:solidFill>
                <a:latin typeface="Segoe UI"/>
              </a:rPr>
              <a:t> Hotmail launches </a:t>
            </a:r>
          </a:p>
          <a:p>
            <a:pPr algn="ctr" defTabSz="914367"/>
            <a:endParaRPr lang="en-US" sz="1568" dirty="0">
              <a:solidFill>
                <a:srgbClr val="FFFFFF"/>
              </a:solidFill>
              <a:latin typeface="Segoe UI"/>
            </a:endParaRPr>
          </a:p>
          <a:p>
            <a:pPr algn="ctr" defTabSz="914367"/>
            <a:endParaRPr lang="en-US" sz="1568" dirty="0">
              <a:solidFill>
                <a:srgbClr val="FFFFFF"/>
              </a:solidFill>
              <a:latin typeface="Segoe UI"/>
            </a:endParaRPr>
          </a:p>
          <a:p>
            <a:pPr algn="ctr" defTabSz="914367"/>
            <a:endParaRPr lang="en-US" sz="1568" dirty="0">
              <a:solidFill>
                <a:srgbClr val="00B0F0"/>
              </a:solidFill>
              <a:latin typeface="Segoe UI"/>
            </a:endParaRPr>
          </a:p>
          <a:p>
            <a:pPr algn="ctr" defTabSz="914367"/>
            <a:r>
              <a:rPr lang="en-US" sz="1568" dirty="0">
                <a:solidFill>
                  <a:srgbClr val="00B0F0"/>
                </a:solidFill>
                <a:latin typeface="Segoe UI"/>
              </a:rPr>
              <a:t>Which email is junk? </a:t>
            </a:r>
          </a:p>
        </p:txBody>
      </p:sp>
      <p:sp>
        <p:nvSpPr>
          <p:cNvPr id="56" name="Rectangle 55"/>
          <p:cNvSpPr/>
          <p:nvPr/>
        </p:nvSpPr>
        <p:spPr bwMode="auto">
          <a:xfrm>
            <a:off x="5364496" y="2717833"/>
            <a:ext cx="1434280" cy="2626995"/>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a:spcBef>
                <a:spcPts val="588"/>
              </a:spcBef>
              <a:spcAft>
                <a:spcPct val="0"/>
              </a:spcAft>
            </a:pPr>
            <a:r>
              <a:rPr lang="en-IN" sz="1568" dirty="0">
                <a:solidFill>
                  <a:srgbClr val="FFFFFF"/>
                </a:solidFill>
                <a:latin typeface="Segoe UI"/>
                <a:ea typeface="Segoe UI" pitchFamily="34" charset="0"/>
                <a:cs typeface="Segoe UI" pitchFamily="34" charset="0"/>
              </a:rPr>
              <a:t>Bing search launches</a:t>
            </a:r>
          </a:p>
          <a:p>
            <a:pPr algn="ctr" defTabSz="914102" fontAlgn="base">
              <a:spcBef>
                <a:spcPts val="588"/>
              </a:spcBef>
              <a:spcAft>
                <a:spcPct val="0"/>
              </a:spcAft>
            </a:pPr>
            <a:br>
              <a:rPr lang="en-IN" sz="1568" dirty="0">
                <a:solidFill>
                  <a:srgbClr val="FFFFFF"/>
                </a:solidFill>
                <a:latin typeface="Segoe UI"/>
                <a:ea typeface="Segoe UI" pitchFamily="34" charset="0"/>
                <a:cs typeface="Segoe UI" pitchFamily="34" charset="0"/>
              </a:rPr>
            </a:br>
            <a:endParaRPr lang="en-IN" sz="1568" dirty="0">
              <a:solidFill>
                <a:srgbClr val="FFFFFF"/>
              </a:solidFill>
              <a:latin typeface="Segoe UI"/>
              <a:ea typeface="Segoe UI" pitchFamily="34" charset="0"/>
              <a:cs typeface="Segoe UI" pitchFamily="34" charset="0"/>
            </a:endParaRPr>
          </a:p>
          <a:p>
            <a:pPr algn="ctr" defTabSz="914102" fontAlgn="base">
              <a:spcBef>
                <a:spcPts val="588"/>
              </a:spcBef>
              <a:spcAft>
                <a:spcPct val="0"/>
              </a:spcAft>
            </a:pPr>
            <a:r>
              <a:rPr lang="en-IN" sz="1568" dirty="0">
                <a:solidFill>
                  <a:srgbClr val="00B0F0"/>
                </a:solidFill>
                <a:latin typeface="Segoe UI"/>
                <a:ea typeface="Segoe UI" pitchFamily="34" charset="0"/>
                <a:cs typeface="Segoe UI" pitchFamily="34" charset="0"/>
              </a:rPr>
              <a:t>Which searches are most relevant? </a:t>
            </a:r>
          </a:p>
        </p:txBody>
      </p:sp>
      <p:sp>
        <p:nvSpPr>
          <p:cNvPr id="57" name="Rectangle 56"/>
          <p:cNvSpPr/>
          <p:nvPr/>
        </p:nvSpPr>
        <p:spPr bwMode="auto">
          <a:xfrm>
            <a:off x="8669443" y="2717832"/>
            <a:ext cx="1434280" cy="2667262"/>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a:spcBef>
                <a:spcPts val="588"/>
              </a:spcBef>
              <a:spcAft>
                <a:spcPct val="0"/>
              </a:spcAft>
            </a:pPr>
            <a:r>
              <a:rPr lang="en-IN" sz="1568" dirty="0">
                <a:solidFill>
                  <a:srgbClr val="FFFFFF"/>
                </a:solidFill>
                <a:latin typeface="Segoe UI"/>
                <a:ea typeface="Segoe UI" pitchFamily="34" charset="0"/>
                <a:cs typeface="Segoe UI" pitchFamily="34" charset="0"/>
              </a:rPr>
              <a:t>Skype Translator launches</a:t>
            </a:r>
          </a:p>
          <a:p>
            <a:pPr algn="ctr" defTabSz="914102" fontAlgn="base">
              <a:spcBef>
                <a:spcPts val="588"/>
              </a:spcBef>
              <a:spcAft>
                <a:spcPct val="0"/>
              </a:spcAft>
            </a:pPr>
            <a:endParaRPr lang="en-IN" sz="1568" dirty="0">
              <a:solidFill>
                <a:srgbClr val="00B0F0"/>
              </a:solidFill>
              <a:latin typeface="Segoe UI"/>
              <a:ea typeface="Segoe UI" pitchFamily="34" charset="0"/>
              <a:cs typeface="Segoe UI" pitchFamily="34" charset="0"/>
            </a:endParaRPr>
          </a:p>
          <a:p>
            <a:pPr algn="ctr" defTabSz="914102" fontAlgn="base">
              <a:spcBef>
                <a:spcPts val="588"/>
              </a:spcBef>
              <a:spcAft>
                <a:spcPct val="0"/>
              </a:spcAft>
            </a:pPr>
            <a:r>
              <a:rPr lang="en-IN" sz="1568" dirty="0">
                <a:solidFill>
                  <a:srgbClr val="00B0F0"/>
                </a:solidFill>
                <a:latin typeface="Segoe UI"/>
                <a:ea typeface="Segoe UI" pitchFamily="34" charset="0"/>
                <a:cs typeface="Segoe UI" pitchFamily="34" charset="0"/>
              </a:rPr>
              <a:t>What is that person saying?</a:t>
            </a:r>
          </a:p>
        </p:txBody>
      </p:sp>
      <p:sp>
        <p:nvSpPr>
          <p:cNvPr id="98" name="Title 2"/>
          <p:cNvSpPr txBox="1">
            <a:spLocks/>
          </p:cNvSpPr>
          <p:nvPr/>
        </p:nvSpPr>
        <p:spPr>
          <a:xfrm>
            <a:off x="536923" y="291515"/>
            <a:ext cx="11655078" cy="899537"/>
          </a:xfrm>
          <a:prstGeom prst="rect">
            <a:avLst/>
          </a:prstGeom>
        </p:spPr>
        <p:txBody>
          <a:bodyPr vert="horz" lIns="89642" tIns="44821" rIns="89642" bIns="44821" rtlCol="0" anchor="t">
            <a:no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defTabSz="914225"/>
            <a:r>
              <a:rPr lang="en-IN" sz="5294" dirty="0">
                <a:solidFill>
                  <a:srgbClr val="FFFFFF"/>
                </a:solidFill>
                <a:latin typeface="Segoe UI Light"/>
              </a:rPr>
              <a:t>Microsoft &amp; Machine Learning</a:t>
            </a:r>
            <a:br>
              <a:rPr lang="en-IN" sz="5294" dirty="0">
                <a:solidFill>
                  <a:srgbClr val="FFFFFF"/>
                </a:solidFill>
                <a:latin typeface="Segoe UI Light"/>
              </a:rPr>
            </a:br>
            <a:r>
              <a:rPr lang="en-IN" sz="3529" dirty="0">
                <a:solidFill>
                  <a:srgbClr val="FFFFFF"/>
                </a:solidFill>
                <a:latin typeface="Segoe UI Light"/>
              </a:rPr>
              <a:t>Answering questions with experience</a:t>
            </a:r>
          </a:p>
        </p:txBody>
      </p:sp>
      <p:sp>
        <p:nvSpPr>
          <p:cNvPr id="50" name="Rectangle 49"/>
          <p:cNvSpPr/>
          <p:nvPr/>
        </p:nvSpPr>
        <p:spPr bwMode="auto">
          <a:xfrm>
            <a:off x="1110768"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58" name="Oval 57"/>
          <p:cNvSpPr/>
          <p:nvPr/>
        </p:nvSpPr>
        <p:spPr bwMode="auto">
          <a:xfrm>
            <a:off x="1060199" y="2659512"/>
            <a:ext cx="128031" cy="112389"/>
          </a:xfrm>
          <a:prstGeom prst="ellipse">
            <a:avLst/>
          </a:prstGeom>
          <a:solidFill>
            <a:schemeClr val="tx1"/>
          </a:solidFill>
          <a:ln>
            <a:solidFill>
              <a:srgbClr val="00BCF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59" name="Rectangle 58"/>
          <p:cNvSpPr/>
          <p:nvPr/>
        </p:nvSpPr>
        <p:spPr bwMode="auto">
          <a:xfrm>
            <a:off x="11025608" y="2355589"/>
            <a:ext cx="26893" cy="41599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60" name="Oval 59"/>
          <p:cNvSpPr/>
          <p:nvPr/>
        </p:nvSpPr>
        <p:spPr bwMode="auto">
          <a:xfrm>
            <a:off x="10975039" y="2659512"/>
            <a:ext cx="128031" cy="112389"/>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2" name="Rectangle 101"/>
          <p:cNvSpPr/>
          <p:nvPr/>
        </p:nvSpPr>
        <p:spPr bwMode="auto">
          <a:xfrm>
            <a:off x="9373135"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3" name="Oval 102"/>
          <p:cNvSpPr/>
          <p:nvPr/>
        </p:nvSpPr>
        <p:spPr bwMode="auto">
          <a:xfrm>
            <a:off x="9322566" y="2659512"/>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4" name="Rectangle 103"/>
          <p:cNvSpPr/>
          <p:nvPr/>
        </p:nvSpPr>
        <p:spPr bwMode="auto">
          <a:xfrm>
            <a:off x="7720662"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5" name="Oval 104"/>
          <p:cNvSpPr/>
          <p:nvPr/>
        </p:nvSpPr>
        <p:spPr bwMode="auto">
          <a:xfrm>
            <a:off x="7670093" y="2659512"/>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6" name="Rectangle 105"/>
          <p:cNvSpPr/>
          <p:nvPr/>
        </p:nvSpPr>
        <p:spPr bwMode="auto">
          <a:xfrm>
            <a:off x="6068189"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7" name="Oval 106"/>
          <p:cNvSpPr/>
          <p:nvPr/>
        </p:nvSpPr>
        <p:spPr bwMode="auto">
          <a:xfrm>
            <a:off x="6017620" y="2659512"/>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8" name="Rectangle 107"/>
          <p:cNvSpPr/>
          <p:nvPr/>
        </p:nvSpPr>
        <p:spPr bwMode="auto">
          <a:xfrm>
            <a:off x="4415715"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9" name="Oval 108"/>
          <p:cNvSpPr/>
          <p:nvPr/>
        </p:nvSpPr>
        <p:spPr bwMode="auto">
          <a:xfrm>
            <a:off x="4365146" y="2659512"/>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10" name="Rectangle 109"/>
          <p:cNvSpPr/>
          <p:nvPr/>
        </p:nvSpPr>
        <p:spPr bwMode="auto">
          <a:xfrm>
            <a:off x="2763242"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11" name="Oval 110"/>
          <p:cNvSpPr/>
          <p:nvPr/>
        </p:nvSpPr>
        <p:spPr bwMode="auto">
          <a:xfrm>
            <a:off x="2712673" y="2659512"/>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12" name="Right Arrow 111"/>
          <p:cNvSpPr/>
          <p:nvPr/>
        </p:nvSpPr>
        <p:spPr bwMode="auto">
          <a:xfrm>
            <a:off x="-12805" y="2035723"/>
            <a:ext cx="12084888" cy="319867"/>
          </a:xfrm>
          <a:prstGeom prst="right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ln>
                <a:solidFill>
                  <a:srgbClr val="FFFFFF">
                    <a:alpha val="0"/>
                  </a:srgbClr>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p:cNvSpPr/>
          <p:nvPr/>
        </p:nvSpPr>
        <p:spPr bwMode="auto">
          <a:xfrm>
            <a:off x="587355"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1991</a:t>
            </a:r>
          </a:p>
        </p:txBody>
      </p:sp>
      <p:sp>
        <p:nvSpPr>
          <p:cNvPr id="114" name="Rectangle 113"/>
          <p:cNvSpPr/>
          <p:nvPr/>
        </p:nvSpPr>
        <p:spPr bwMode="auto">
          <a:xfrm>
            <a:off x="8849722"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2014</a:t>
            </a:r>
          </a:p>
        </p:txBody>
      </p:sp>
      <p:sp>
        <p:nvSpPr>
          <p:cNvPr id="115" name="Rectangle 114"/>
          <p:cNvSpPr/>
          <p:nvPr/>
        </p:nvSpPr>
        <p:spPr bwMode="auto">
          <a:xfrm>
            <a:off x="5544776"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2009</a:t>
            </a:r>
          </a:p>
        </p:txBody>
      </p:sp>
      <p:sp>
        <p:nvSpPr>
          <p:cNvPr id="116" name="Rectangle 115"/>
          <p:cNvSpPr/>
          <p:nvPr/>
        </p:nvSpPr>
        <p:spPr bwMode="auto">
          <a:xfrm>
            <a:off x="2239829"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1997</a:t>
            </a:r>
          </a:p>
        </p:txBody>
      </p:sp>
      <p:sp>
        <p:nvSpPr>
          <p:cNvPr id="117" name="Rectangle 116"/>
          <p:cNvSpPr/>
          <p:nvPr/>
        </p:nvSpPr>
        <p:spPr bwMode="auto">
          <a:xfrm>
            <a:off x="10502195" y="2007256"/>
            <a:ext cx="1073721" cy="3585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2015</a:t>
            </a:r>
          </a:p>
        </p:txBody>
      </p:sp>
      <p:sp>
        <p:nvSpPr>
          <p:cNvPr id="118" name="Rectangle 117"/>
          <p:cNvSpPr/>
          <p:nvPr/>
        </p:nvSpPr>
        <p:spPr bwMode="auto">
          <a:xfrm>
            <a:off x="7197249"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2010</a:t>
            </a:r>
          </a:p>
        </p:txBody>
      </p:sp>
      <p:sp>
        <p:nvSpPr>
          <p:cNvPr id="119" name="Rectangle 118"/>
          <p:cNvSpPr/>
          <p:nvPr/>
        </p:nvSpPr>
        <p:spPr bwMode="auto">
          <a:xfrm>
            <a:off x="3892302"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2008</a:t>
            </a:r>
          </a:p>
        </p:txBody>
      </p:sp>
      <p:sp>
        <p:nvSpPr>
          <p:cNvPr id="2" name="Rectangle 1"/>
          <p:cNvSpPr/>
          <p:nvPr/>
        </p:nvSpPr>
        <p:spPr>
          <a:xfrm>
            <a:off x="0" y="5476861"/>
            <a:ext cx="12192000" cy="1062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61" fontAlgn="base">
              <a:spcBef>
                <a:spcPts val="1176"/>
              </a:spcBef>
              <a:spcAft>
                <a:spcPts val="1176"/>
              </a:spcAft>
            </a:pPr>
            <a:r>
              <a:rPr lang="en-US" sz="2745" i="1" kern="0" dirty="0">
                <a:solidFill>
                  <a:srgbClr val="FFFFFF"/>
                </a:solidFill>
                <a:latin typeface="Segoe UI Light"/>
              </a:rPr>
              <a:t>Machine learning is pervasive throughout Microsoft products.</a:t>
            </a:r>
            <a:endParaRPr lang="en-GB" sz="2745" i="1" kern="0" dirty="0">
              <a:solidFill>
                <a:srgbClr val="FFFFFF"/>
              </a:solidFill>
              <a:latin typeface="Segoe UI Light"/>
            </a:endParaRPr>
          </a:p>
        </p:txBody>
      </p:sp>
    </p:spTree>
    <p:extLst>
      <p:ext uri="{BB962C8B-B14F-4D97-AF65-F5344CB8AC3E}">
        <p14:creationId xmlns:p14="http://schemas.microsoft.com/office/powerpoint/2010/main" val="24218314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a:xfrm>
            <a:off x="619588" y="726809"/>
            <a:ext cx="6492049" cy="5403264"/>
          </a:xfrm>
          <a:prstGeom prst="rect">
            <a:avLst/>
          </a:prstGeom>
          <a:solidFill>
            <a:srgbClr val="000000">
              <a:alpha val="20000"/>
            </a:srgbClr>
          </a:solidFill>
          <a:ln>
            <a:noFill/>
            <a:headEnd type="none" w="med" len="med"/>
            <a:tailEnd type="none" w="med" len="med"/>
          </a:ln>
          <a:effectLst/>
        </p:spPr>
        <p:txBody>
          <a:bodyPr vert="horz" wrap="square" lIns="89642" tIns="89642" rIns="179285" bIns="45693" numCol="1" rtlCol="0" anchor="ctr" anchorCtr="0" compatLnSpc="1">
            <a:prstTxWarp prst="textNoShape">
              <a:avLst/>
            </a:prstTxWarp>
          </a:bodyPr>
          <a:lstStyle/>
          <a:p>
            <a:pPr marL="358555" defTabSz="913561" fontAlgn="base">
              <a:spcBef>
                <a:spcPts val="1176"/>
              </a:spcBef>
              <a:spcAft>
                <a:spcPts val="1176"/>
              </a:spcAft>
            </a:pPr>
            <a:endParaRPr lang="en-GB" sz="1372" kern="0" dirty="0">
              <a:solidFill>
                <a:srgbClr val="FFFFFF"/>
              </a:solidFill>
              <a:latin typeface="Segoe UI"/>
            </a:endParaRPr>
          </a:p>
        </p:txBody>
      </p:sp>
      <p:grpSp>
        <p:nvGrpSpPr>
          <p:cNvPr id="6" name="Group 26"/>
          <p:cNvGrpSpPr/>
          <p:nvPr/>
        </p:nvGrpSpPr>
        <p:grpSpPr>
          <a:xfrm>
            <a:off x="7111638" y="714003"/>
            <a:ext cx="5080362" cy="5403264"/>
            <a:chOff x="6918961" y="835400"/>
            <a:chExt cx="5517514" cy="5511611"/>
          </a:xfrm>
        </p:grpSpPr>
        <p:sp>
          <p:nvSpPr>
            <p:cNvPr id="7" name="Rectangle 6"/>
            <p:cNvSpPr/>
            <p:nvPr/>
          </p:nvSpPr>
          <p:spPr bwMode="auto">
            <a:xfrm>
              <a:off x="6918961" y="835400"/>
              <a:ext cx="5517514" cy="5511611"/>
            </a:xfrm>
            <a:prstGeom prst="rect">
              <a:avLst/>
            </a:prstGeom>
            <a:solidFill>
              <a:srgbClr val="0072C6">
                <a:alpha val="89804"/>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89642" bIns="45720" numCol="1" rtlCol="0" anchor="ctr" anchorCtr="0" compatLnSpc="1">
              <a:prstTxWarp prst="textNoShape">
                <a:avLst/>
              </a:prstTxWarp>
            </a:bodyPr>
            <a:lstStyle/>
            <a:p>
              <a:pPr defTabSz="914102" fontAlgn="base">
                <a:spcBef>
                  <a:spcPct val="0"/>
                </a:spcBef>
                <a:spcAft>
                  <a:spcPct val="0"/>
                </a:spcAft>
              </a:pPr>
              <a:endParaRPr lang="en-US" sz="2353" dirty="0">
                <a:solidFill>
                  <a:srgbClr val="FFFFFF"/>
                </a:solidFill>
                <a:latin typeface="Segoe UI"/>
              </a:endParaRPr>
            </a:p>
          </p:txBody>
        </p:sp>
        <p:cxnSp>
          <p:nvCxnSpPr>
            <p:cNvPr id="8" name="Straight Connector 7"/>
            <p:cNvCxnSpPr/>
            <p:nvPr/>
          </p:nvCxnSpPr>
          <p:spPr>
            <a:xfrm>
              <a:off x="7045497" y="3846630"/>
              <a:ext cx="5390977" cy="0"/>
            </a:xfrm>
            <a:prstGeom prst="line">
              <a:avLst/>
            </a:prstGeom>
            <a:ln w="12700">
              <a:solidFill>
                <a:srgbClr val="00BCF1">
                  <a:alpha val="49804"/>
                </a:srgb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 name="Title 3"/>
          <p:cNvSpPr txBox="1">
            <a:spLocks/>
          </p:cNvSpPr>
          <p:nvPr/>
        </p:nvSpPr>
        <p:spPr>
          <a:xfrm>
            <a:off x="7174512" y="1575147"/>
            <a:ext cx="4777820" cy="1795962"/>
          </a:xfrm>
          <a:prstGeom prst="rect">
            <a:avLst/>
          </a:prstGeom>
          <a:noFill/>
        </p:spPr>
        <p:txBody>
          <a:bodyPr vert="horz" wrap="square" lIns="143428" tIns="89642" rIns="143428" bIns="89642" rtlCol="0" anchor="t" anchorCtr="0">
            <a:noAutofit/>
          </a:bodyPr>
          <a:lstStyle/>
          <a:p>
            <a:pPr defTabSz="914367">
              <a:lnSpc>
                <a:spcPct val="90000"/>
              </a:lnSpc>
              <a:spcBef>
                <a:spcPct val="0"/>
              </a:spcBef>
              <a:defRPr/>
            </a:pPr>
            <a:r>
              <a:rPr lang="en-US" sz="3921" spc="-98" dirty="0">
                <a:ln w="3175">
                  <a:noFill/>
                </a:ln>
                <a:solidFill>
                  <a:srgbClr val="FFFFFF"/>
                </a:solidFill>
                <a:latin typeface="Segoe UI Light"/>
                <a:cs typeface="Segoe UI" pitchFamily="34" charset="0"/>
              </a:rPr>
              <a:t>Thank you! </a:t>
            </a:r>
          </a:p>
          <a:p>
            <a:pPr defTabSz="914367">
              <a:lnSpc>
                <a:spcPct val="90000"/>
              </a:lnSpc>
              <a:spcBef>
                <a:spcPct val="0"/>
              </a:spcBef>
              <a:defRPr/>
            </a:pPr>
            <a:endParaRPr lang="en-US" sz="4705" spc="-98" dirty="0">
              <a:ln w="3175">
                <a:noFill/>
              </a:ln>
              <a:solidFill>
                <a:srgbClr val="FFFFFF"/>
              </a:solidFill>
              <a:latin typeface="Segoe UI Light"/>
              <a:cs typeface="Segoe UI" pitchFamily="34" charset="0"/>
            </a:endParaRPr>
          </a:p>
          <a:p>
            <a:pPr defTabSz="914367">
              <a:lnSpc>
                <a:spcPct val="90000"/>
              </a:lnSpc>
              <a:spcBef>
                <a:spcPct val="0"/>
              </a:spcBef>
              <a:defRPr/>
            </a:pPr>
            <a:r>
              <a:rPr lang="en-US" sz="5882" spc="-98" dirty="0">
                <a:ln w="3175">
                  <a:noFill/>
                </a:ln>
                <a:solidFill>
                  <a:srgbClr val="FFFFFF"/>
                </a:solidFill>
                <a:latin typeface="Segoe UI Light"/>
                <a:cs typeface="Segoe UI" pitchFamily="34" charset="0"/>
              </a:rPr>
              <a:t>azure.com/ml</a:t>
            </a:r>
          </a:p>
          <a:p>
            <a:pPr defTabSz="914367">
              <a:lnSpc>
                <a:spcPct val="90000"/>
              </a:lnSpc>
              <a:spcBef>
                <a:spcPct val="0"/>
              </a:spcBef>
              <a:defRPr/>
            </a:pPr>
            <a:endParaRPr lang="en-US" sz="4705" spc="-98" dirty="0">
              <a:ln w="3175">
                <a:noFill/>
              </a:ln>
              <a:solidFill>
                <a:srgbClr val="FFFFFF"/>
              </a:solidFill>
              <a:latin typeface="Segoe UI Light"/>
              <a:cs typeface="Segoe UI" pitchFamily="34" charset="0"/>
            </a:endParaRPr>
          </a:p>
        </p:txBody>
      </p:sp>
      <p:sp>
        <p:nvSpPr>
          <p:cNvPr id="10" name="Rectangle 9"/>
          <p:cNvSpPr/>
          <p:nvPr/>
        </p:nvSpPr>
        <p:spPr>
          <a:xfrm>
            <a:off x="769864" y="1676465"/>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7058" spc="-98" dirty="0">
                <a:solidFill>
                  <a:srgbClr val="00BCF1"/>
                </a:solidFill>
                <a:latin typeface="Perpetua" panose="02020502060401020303" pitchFamily="18" charset="0"/>
              </a:rPr>
              <a:t>“</a:t>
            </a:r>
          </a:p>
        </p:txBody>
      </p:sp>
      <p:sp>
        <p:nvSpPr>
          <p:cNvPr id="12" name="Rectangle 11"/>
          <p:cNvSpPr/>
          <p:nvPr/>
        </p:nvSpPr>
        <p:spPr>
          <a:xfrm>
            <a:off x="940393" y="1578142"/>
            <a:ext cx="5323779" cy="4168705"/>
          </a:xfrm>
          <a:prstGeom prst="rect">
            <a:avLst/>
          </a:prstGeom>
        </p:spPr>
        <p:txBody>
          <a:bodyPr wrap="square">
            <a:spAutoFit/>
          </a:bodyPr>
          <a:lstStyle/>
          <a:p>
            <a:pPr marL="358555" defTabSz="913561" fontAlgn="base">
              <a:spcBef>
                <a:spcPts val="1176"/>
              </a:spcBef>
              <a:spcAft>
                <a:spcPts val="1176"/>
              </a:spcAft>
            </a:pPr>
            <a:r>
              <a:rPr lang="en-US" sz="2745" i="1" kern="0" dirty="0">
                <a:solidFill>
                  <a:srgbClr val="FFFFFF"/>
                </a:solidFill>
                <a:latin typeface="Segoe UI Light"/>
              </a:rPr>
              <a:t>Microsoft has a solid track record for creating user-friendly tools, and Pier 1 is helping prove Microsoft can take something as complex as machine learning and make it accessible via the cloud </a:t>
            </a:r>
          </a:p>
          <a:p>
            <a:pPr marL="358555" defTabSz="913561" fontAlgn="base">
              <a:spcBef>
                <a:spcPct val="0"/>
              </a:spcBef>
              <a:spcAft>
                <a:spcPct val="0"/>
              </a:spcAft>
            </a:pPr>
            <a:endParaRPr lang="en-GB" sz="1765" b="1" kern="0" dirty="0">
              <a:solidFill>
                <a:srgbClr val="FFFFFF"/>
              </a:solidFill>
              <a:latin typeface="Segoe UI"/>
            </a:endParaRPr>
          </a:p>
          <a:p>
            <a:pPr marL="358555" defTabSz="913561" fontAlgn="base">
              <a:spcBef>
                <a:spcPct val="0"/>
              </a:spcBef>
              <a:spcAft>
                <a:spcPct val="0"/>
              </a:spcAft>
            </a:pPr>
            <a:r>
              <a:rPr lang="en-US" sz="1765" b="1" kern="0" dirty="0">
                <a:solidFill>
                  <a:srgbClr val="FFFFFF"/>
                </a:solidFill>
                <a:latin typeface="Segoe UI"/>
              </a:rPr>
              <a:t>Andy Laudato </a:t>
            </a:r>
            <a:br>
              <a:rPr lang="en-US" sz="1372" dirty="0">
                <a:solidFill>
                  <a:srgbClr val="00B0F0"/>
                </a:solidFill>
                <a:latin typeface="Segoe UI"/>
              </a:rPr>
            </a:br>
            <a:r>
              <a:rPr lang="en-US" sz="1372" kern="0" dirty="0">
                <a:solidFill>
                  <a:srgbClr val="FFFFFF"/>
                </a:solidFill>
                <a:latin typeface="Segoe UI"/>
              </a:rPr>
              <a:t>Pier 1 Imports </a:t>
            </a:r>
          </a:p>
          <a:p>
            <a:pPr marL="358555" defTabSz="913561" fontAlgn="base">
              <a:spcBef>
                <a:spcPct val="0"/>
              </a:spcBef>
              <a:spcAft>
                <a:spcPct val="0"/>
              </a:spcAft>
            </a:pPr>
            <a:endParaRPr lang="en-US" sz="1372" kern="0" dirty="0">
              <a:solidFill>
                <a:srgbClr val="FFFFFF"/>
              </a:solidFill>
              <a:latin typeface="Segoe UI"/>
            </a:endParaRPr>
          </a:p>
        </p:txBody>
      </p:sp>
      <p:sp>
        <p:nvSpPr>
          <p:cNvPr id="11" name="Rectangle 10"/>
          <p:cNvSpPr/>
          <p:nvPr/>
        </p:nvSpPr>
        <p:spPr>
          <a:xfrm>
            <a:off x="2150376" y="3904900"/>
            <a:ext cx="440332" cy="1086215"/>
          </a:xfrm>
          <a:prstGeom prst="rect">
            <a:avLst/>
          </a:prstGeom>
        </p:spPr>
        <p:txBody>
          <a:bodyPr wrap="none">
            <a:spAutoFit/>
          </a:bodyPr>
          <a:lstStyle/>
          <a:p>
            <a:pPr algn="ctr" defTabSz="914367"/>
            <a:r>
              <a:rPr lang="en-US" sz="6470" dirty="0">
                <a:solidFill>
                  <a:srgbClr val="00BCF1"/>
                </a:solidFill>
                <a:latin typeface="Perpetua" panose="02020502060401020303" pitchFamily="18" charset="0"/>
              </a:rPr>
              <a:t>”</a:t>
            </a:r>
          </a:p>
        </p:txBody>
      </p:sp>
    </p:spTree>
    <p:extLst>
      <p:ext uri="{BB962C8B-B14F-4D97-AF65-F5344CB8AC3E}">
        <p14:creationId xmlns:p14="http://schemas.microsoft.com/office/powerpoint/2010/main" val="656816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29343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164821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1" y="487"/>
            <a:ext cx="7043337" cy="685702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9" name="Rectangle 8"/>
          <p:cNvSpPr/>
          <p:nvPr/>
        </p:nvSpPr>
        <p:spPr bwMode="auto">
          <a:xfrm>
            <a:off x="7043338" y="487"/>
            <a:ext cx="5168531" cy="685718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89642" rIns="7888538" bIns="89642" numCol="1" spcCol="0" rtlCol="0" fromWordArt="0" anchor="ctr" anchorCtr="0" forceAA="0" compatLnSpc="1">
            <a:prstTxWarp prst="textNoShape">
              <a:avLst/>
            </a:prstTxWarp>
            <a:noAutofit/>
          </a:bodyPr>
          <a:lstStyle/>
          <a:p>
            <a:pPr defTabSz="914102" fontAlgn="base">
              <a:lnSpc>
                <a:spcPct val="90000"/>
              </a:lnSpc>
              <a:spcBef>
                <a:spcPts val="1176"/>
              </a:spcBef>
              <a:spcAft>
                <a:spcPct val="0"/>
              </a:spcAft>
              <a:defRPr/>
            </a:pPr>
            <a:endParaRPr lang="en-US" sz="3137" dirty="0">
              <a:solidFill>
                <a:srgbClr val="FFFFFF"/>
              </a:solidFill>
              <a:latin typeface="Segoe UI Light"/>
              <a:ea typeface="Segoe UI" pitchFamily="34" charset="0"/>
              <a:cs typeface="Segoe UI" pitchFamily="34" charset="0"/>
            </a:endParaRPr>
          </a:p>
        </p:txBody>
      </p:sp>
      <p:sp>
        <p:nvSpPr>
          <p:cNvPr id="7" name="Rectangle 6"/>
          <p:cNvSpPr/>
          <p:nvPr/>
        </p:nvSpPr>
        <p:spPr bwMode="auto">
          <a:xfrm>
            <a:off x="7399886" y="1764452"/>
            <a:ext cx="4618847" cy="369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ct val="0"/>
              </a:spcAft>
            </a:pPr>
            <a:r>
              <a:rPr lang="en-US" sz="2745" i="1" dirty="0">
                <a:solidFill>
                  <a:srgbClr val="FFFFFF"/>
                </a:solidFill>
                <a:latin typeface="Segoe UI Light"/>
              </a:rPr>
              <a:t>At Pier 1 Imports, we’ve embraced the cloud. It helps us operationalize technology quickly and react to our ever-evolving business needs.</a:t>
            </a:r>
          </a:p>
        </p:txBody>
      </p:sp>
      <p:graphicFrame>
        <p:nvGraphicFramePr>
          <p:cNvPr id="8" name="Object 7"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23558" name="think-cell Slide" r:id="rId5" imgW="6350000" imgH="6350000" progId="TCLayout.ActiveDocument.1">
                  <p:embed/>
                </p:oleObj>
              </mc:Choice>
              <mc:Fallback>
                <p:oleObj name="think-cell Slide" r:id="rId5" imgW="6350000" imgH="6350000" progId="TCLayout.ActiveDocument.1">
                  <p:embed/>
                  <p:pic>
                    <p:nvPicPr>
                      <p:cNvPr id="8" name="Object 7"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8" y="2044"/>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2"/>
          <p:cNvSpPr>
            <a:spLocks noGrp="1"/>
          </p:cNvSpPr>
          <p:nvPr>
            <p:ph type="body" sz="quarter" idx="10"/>
          </p:nvPr>
        </p:nvSpPr>
        <p:spPr>
          <a:xfrm>
            <a:off x="269240" y="1189495"/>
            <a:ext cx="6360461" cy="1538804"/>
          </a:xfrm>
        </p:spPr>
        <p:txBody>
          <a:bodyPr vert="horz" wrap="square" lIns="179285" tIns="91440" rIns="146304" bIns="91440" rtlCol="0">
            <a:spAutoFit/>
          </a:bodyPr>
          <a:lstStyle/>
          <a:p>
            <a:pPr marL="0" indent="0">
              <a:buClr>
                <a:srgbClr val="D2D2D2"/>
              </a:buClr>
              <a:buNone/>
            </a:pPr>
            <a:r>
              <a:rPr lang="en-US" sz="1961" dirty="0">
                <a:gradFill>
                  <a:gsLst>
                    <a:gs pos="1250">
                      <a:srgbClr val="FFFFFF"/>
                    </a:gs>
                    <a:gs pos="100000">
                      <a:srgbClr val="FFFFFF"/>
                    </a:gs>
                  </a:gsLst>
                  <a:lin ang="5400000" scaled="0"/>
                </a:gradFill>
                <a:latin typeface="Segoe UI"/>
              </a:rPr>
              <a:t>Retailer Pier 1 Imports wanted to </a:t>
            </a:r>
            <a:r>
              <a:rPr lang="en-US" sz="1961" b="1" dirty="0">
                <a:gradFill>
                  <a:gsLst>
                    <a:gs pos="1250">
                      <a:srgbClr val="FFFFFF"/>
                    </a:gs>
                    <a:gs pos="100000">
                      <a:srgbClr val="FFFFFF"/>
                    </a:gs>
                  </a:gsLst>
                  <a:lin ang="5400000" scaled="0"/>
                </a:gradFill>
                <a:latin typeface="Segoe UI"/>
              </a:rPr>
              <a:t>offer a connected, personal experience both online and in store</a:t>
            </a:r>
            <a:r>
              <a:rPr lang="en-US" sz="1961" dirty="0">
                <a:gradFill>
                  <a:gsLst>
                    <a:gs pos="1250">
                      <a:srgbClr val="FFFFFF"/>
                    </a:gs>
                    <a:gs pos="100000">
                      <a:srgbClr val="FFFFFF"/>
                    </a:gs>
                  </a:gsLst>
                  <a:lin ang="5400000" scaled="0"/>
                </a:gradFill>
                <a:latin typeface="Segoe UI"/>
              </a:rPr>
              <a:t>. Partnering with MAX451 and Microsoft enabled them </a:t>
            </a:r>
            <a:br>
              <a:rPr lang="en-US" sz="1961" dirty="0">
                <a:gradFill>
                  <a:gsLst>
                    <a:gs pos="1250">
                      <a:srgbClr val="FFFFFF"/>
                    </a:gs>
                    <a:gs pos="100000">
                      <a:srgbClr val="FFFFFF"/>
                    </a:gs>
                  </a:gsLst>
                  <a:lin ang="5400000" scaled="0"/>
                </a:gradFill>
                <a:latin typeface="Segoe UI"/>
              </a:rPr>
            </a:br>
            <a:r>
              <a:rPr lang="en-US" sz="1961" dirty="0">
                <a:gradFill>
                  <a:gsLst>
                    <a:gs pos="1250">
                      <a:srgbClr val="FFFFFF"/>
                    </a:gs>
                    <a:gs pos="100000">
                      <a:srgbClr val="FFFFFF"/>
                    </a:gs>
                  </a:gsLst>
                  <a:lin ang="5400000" scaled="0"/>
                </a:gradFill>
                <a:latin typeface="Segoe UI"/>
              </a:rPr>
              <a:t>to launch the One Pier 1 initiative to delight their customers with every interaction. </a:t>
            </a:r>
          </a:p>
        </p:txBody>
      </p:sp>
      <p:sp>
        <p:nvSpPr>
          <p:cNvPr id="2" name="Title 1"/>
          <p:cNvSpPr>
            <a:spLocks noGrp="1"/>
          </p:cNvSpPr>
          <p:nvPr>
            <p:ph type="title"/>
          </p:nvPr>
        </p:nvSpPr>
        <p:spPr/>
        <p:txBody>
          <a:bodyPr/>
          <a:lstStyle/>
          <a:p>
            <a:r>
              <a:rPr lang="en-US" dirty="0"/>
              <a:t>Personalized offers</a:t>
            </a:r>
          </a:p>
        </p:txBody>
      </p:sp>
      <p:sp>
        <p:nvSpPr>
          <p:cNvPr id="4" name="Text Placeholder 2"/>
          <p:cNvSpPr txBox="1">
            <a:spLocks/>
          </p:cNvSpPr>
          <p:nvPr/>
        </p:nvSpPr>
        <p:spPr>
          <a:xfrm>
            <a:off x="280692" y="2980788"/>
            <a:ext cx="6108497" cy="3418559"/>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4159">
                      <a:schemeClr val="tx1"/>
                    </a:gs>
                    <a:gs pos="31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588"/>
              </a:spcAft>
            </a:pPr>
            <a:r>
              <a:rPr lang="en-US" sz="3137" dirty="0">
                <a:gradFill>
                  <a:gsLst>
                    <a:gs pos="13869">
                      <a:srgbClr val="FFFFFF"/>
                    </a:gs>
                    <a:gs pos="42000">
                      <a:srgbClr val="FFFFFF"/>
                    </a:gs>
                  </a:gsLst>
                  <a:lin ang="5400000" scaled="0"/>
                </a:gradFill>
                <a:latin typeface="Segoe UI Light"/>
              </a:rPr>
              <a:t>Competitive advantage </a:t>
            </a:r>
          </a:p>
          <a:p>
            <a:pPr defTabSz="914367">
              <a:buClr>
                <a:srgbClr val="0072C6"/>
              </a:buClr>
            </a:pPr>
            <a:r>
              <a:rPr lang="en-US" sz="1961" dirty="0">
                <a:gradFill>
                  <a:gsLst>
                    <a:gs pos="13869">
                      <a:srgbClr val="FFFFFF"/>
                    </a:gs>
                    <a:gs pos="42000">
                      <a:srgbClr val="FFFFFF"/>
                    </a:gs>
                  </a:gsLst>
                  <a:lin ang="5400000" scaled="0"/>
                </a:gradFill>
                <a:latin typeface="Segoe UI"/>
              </a:rPr>
              <a:t>Deliver the right message at the best time using the most effective marketing vehicle </a:t>
            </a:r>
          </a:p>
          <a:p>
            <a:pPr defTabSz="914367">
              <a:buClr>
                <a:srgbClr val="0072C6"/>
              </a:buClr>
            </a:pPr>
            <a:r>
              <a:rPr lang="en-US" sz="1961" dirty="0">
                <a:gradFill>
                  <a:gsLst>
                    <a:gs pos="13869">
                      <a:srgbClr val="FFFFFF"/>
                    </a:gs>
                    <a:gs pos="42000">
                      <a:srgbClr val="FFFFFF"/>
                    </a:gs>
                  </a:gsLst>
                  <a:lin ang="5400000" scaled="0"/>
                </a:gradFill>
                <a:latin typeface="Segoe UI"/>
              </a:rPr>
              <a:t>Product choices per store and online based on past local and global purchase preference </a:t>
            </a:r>
          </a:p>
          <a:p>
            <a:pPr defTabSz="914367">
              <a:spcBef>
                <a:spcPts val="1176"/>
              </a:spcBef>
              <a:buClr>
                <a:srgbClr val="0072C6"/>
              </a:buClr>
            </a:pPr>
            <a:r>
              <a:rPr lang="en-US" sz="3137" dirty="0">
                <a:gradFill>
                  <a:gsLst>
                    <a:gs pos="13869">
                      <a:srgbClr val="FFFFFF"/>
                    </a:gs>
                    <a:gs pos="42000">
                      <a:srgbClr val="FFFFFF"/>
                    </a:gs>
                  </a:gsLst>
                  <a:lin ang="5400000" scaled="0"/>
                </a:gradFill>
                <a:latin typeface="Segoe UI Light"/>
              </a:rPr>
              <a:t>Business transformation </a:t>
            </a:r>
          </a:p>
          <a:p>
            <a:pPr defTabSz="914367">
              <a:buClr>
                <a:srgbClr val="0072C6"/>
              </a:buClr>
            </a:pPr>
            <a:r>
              <a:rPr lang="en-US" sz="1961" dirty="0">
                <a:gradFill>
                  <a:gsLst>
                    <a:gs pos="13869">
                      <a:srgbClr val="FFFFFF"/>
                    </a:gs>
                    <a:gs pos="42000">
                      <a:srgbClr val="FFFFFF"/>
                    </a:gs>
                  </a:gsLst>
                  <a:lin ang="5400000" scaled="0"/>
                </a:gradFill>
                <a:latin typeface="Segoe UI"/>
              </a:rPr>
              <a:t>Seamless customer experience from brick and mortar to online </a:t>
            </a:r>
          </a:p>
          <a:p>
            <a:pPr defTabSz="914367">
              <a:buClr>
                <a:srgbClr val="0072C6"/>
              </a:buClr>
            </a:pPr>
            <a:r>
              <a:rPr lang="en-US" sz="1961" dirty="0">
                <a:gradFill>
                  <a:gsLst>
                    <a:gs pos="13869">
                      <a:srgbClr val="FFFFFF"/>
                    </a:gs>
                    <a:gs pos="42000">
                      <a:srgbClr val="FFFFFF"/>
                    </a:gs>
                  </a:gsLst>
                  <a:lin ang="5400000" scaled="0"/>
                </a:gradFill>
                <a:latin typeface="Segoe UI"/>
              </a:rPr>
              <a:t>Leader in </a:t>
            </a:r>
            <a:r>
              <a:rPr lang="en-US" sz="1961" dirty="0" err="1">
                <a:gradFill>
                  <a:gsLst>
                    <a:gs pos="13869">
                      <a:srgbClr val="FFFFFF"/>
                    </a:gs>
                    <a:gs pos="42000">
                      <a:srgbClr val="FFFFFF"/>
                    </a:gs>
                  </a:gsLst>
                  <a:lin ang="5400000" scaled="0"/>
                </a:gradFill>
                <a:latin typeface="Segoe UI"/>
              </a:rPr>
              <a:t>omni</a:t>
            </a:r>
            <a:r>
              <a:rPr lang="en-US" sz="1961" dirty="0">
                <a:gradFill>
                  <a:gsLst>
                    <a:gs pos="13869">
                      <a:srgbClr val="FFFFFF"/>
                    </a:gs>
                    <a:gs pos="42000">
                      <a:srgbClr val="FFFFFF"/>
                    </a:gs>
                  </a:gsLst>
                  <a:lin ang="5400000" scaled="0"/>
                </a:gradFill>
                <a:latin typeface="Segoe UI"/>
              </a:rPr>
              <a:t>-channel retailing</a:t>
            </a:r>
          </a:p>
        </p:txBody>
      </p:sp>
      <p:sp>
        <p:nvSpPr>
          <p:cNvPr id="14" name="Rectangle 13"/>
          <p:cNvSpPr/>
          <p:nvPr/>
        </p:nvSpPr>
        <p:spPr>
          <a:xfrm>
            <a:off x="6960687" y="1906034"/>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7058" spc="-98" dirty="0">
                <a:solidFill>
                  <a:srgbClr val="00BCF1"/>
                </a:solidFill>
                <a:latin typeface="Perpetua" panose="02020502060401020303" pitchFamily="18" charset="0"/>
              </a:rPr>
              <a:t>“</a:t>
            </a:r>
          </a:p>
        </p:txBody>
      </p:sp>
      <p:sp>
        <p:nvSpPr>
          <p:cNvPr id="15" name="Rectangle 14"/>
          <p:cNvSpPr/>
          <p:nvPr/>
        </p:nvSpPr>
        <p:spPr>
          <a:xfrm>
            <a:off x="10990227" y="3376777"/>
            <a:ext cx="440332" cy="1086215"/>
          </a:xfrm>
          <a:prstGeom prst="rect">
            <a:avLst/>
          </a:prstGeom>
        </p:spPr>
        <p:txBody>
          <a:bodyPr wrap="none">
            <a:spAutoFit/>
          </a:bodyPr>
          <a:lstStyle/>
          <a:p>
            <a:pPr algn="ctr" defTabSz="914367"/>
            <a:r>
              <a:rPr lang="en-US" sz="6470" dirty="0">
                <a:solidFill>
                  <a:srgbClr val="00BCF1"/>
                </a:solidFill>
                <a:latin typeface="Perpetua" panose="02020502060401020303" pitchFamily="18" charset="0"/>
              </a:rPr>
              <a:t>”</a:t>
            </a:r>
          </a:p>
        </p:txBody>
      </p:sp>
      <p:sp>
        <p:nvSpPr>
          <p:cNvPr id="12" name="Freeform 11"/>
          <p:cNvSpPr/>
          <p:nvPr/>
        </p:nvSpPr>
        <p:spPr bwMode="auto">
          <a:xfrm>
            <a:off x="448213" y="2864066"/>
            <a:ext cx="5826761" cy="44820"/>
          </a:xfrm>
          <a:custGeom>
            <a:avLst/>
            <a:gdLst>
              <a:gd name="connsiteX0" fmla="*/ 0 w 5943600"/>
              <a:gd name="connsiteY0" fmla="*/ 0 h 0"/>
              <a:gd name="connsiteX1" fmla="*/ 5943600 w 5943600"/>
              <a:gd name="connsiteY1" fmla="*/ 0 h 0"/>
            </a:gdLst>
            <a:ahLst/>
            <a:cxnLst>
              <a:cxn ang="0">
                <a:pos x="connsiteX0" y="connsiteY0"/>
              </a:cxn>
              <a:cxn ang="0">
                <a:pos x="connsiteX1" y="connsiteY1"/>
              </a:cxn>
            </a:cxnLst>
            <a:rect l="l" t="t" r="r" b="b"/>
            <a:pathLst>
              <a:path w="5943600">
                <a:moveTo>
                  <a:pt x="0" y="0"/>
                </a:moveTo>
                <a:lnTo>
                  <a:pt x="5943600" y="0"/>
                </a:lnTo>
              </a:path>
            </a:pathLst>
          </a:custGeom>
          <a:ln w="12700">
            <a:solidFill>
              <a:srgbClr val="00BCF1">
                <a:alpha val="49804"/>
              </a:srgb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FFFFFF"/>
              </a:solidFill>
              <a:latin typeface="Segoe UI"/>
            </a:endParaRPr>
          </a:p>
        </p:txBody>
      </p:sp>
      <p:sp>
        <p:nvSpPr>
          <p:cNvPr id="20" name="Rectangle 19"/>
          <p:cNvSpPr/>
          <p:nvPr/>
        </p:nvSpPr>
        <p:spPr bwMode="auto">
          <a:xfrm>
            <a:off x="10863655" y="289836"/>
            <a:ext cx="1059108" cy="77750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sp>
        <p:nvSpPr>
          <p:cNvPr id="22" name="Rectangle 21"/>
          <p:cNvSpPr/>
          <p:nvPr/>
        </p:nvSpPr>
        <p:spPr>
          <a:xfrm>
            <a:off x="5742506" y="4375264"/>
            <a:ext cx="6094444" cy="633625"/>
          </a:xfrm>
          <a:prstGeom prst="rect">
            <a:avLst/>
          </a:prstGeom>
        </p:spPr>
        <p:txBody>
          <a:bodyPr>
            <a:spAutoFit/>
          </a:bodyPr>
          <a:lstStyle/>
          <a:p>
            <a:pPr algn="r" defTabSz="914102" fontAlgn="base">
              <a:spcBef>
                <a:spcPts val="588"/>
              </a:spcBef>
              <a:spcAft>
                <a:spcPct val="0"/>
              </a:spcAft>
            </a:pPr>
            <a:r>
              <a:rPr lang="en-US" sz="1765" b="1" kern="0" dirty="0">
                <a:gradFill>
                  <a:gsLst>
                    <a:gs pos="13869">
                      <a:srgbClr val="FFFFFF"/>
                    </a:gs>
                    <a:gs pos="42000">
                      <a:srgbClr val="FFFFFF"/>
                    </a:gs>
                  </a:gsLst>
                  <a:lin ang="5400000" scaled="0"/>
                </a:gradFill>
                <a:latin typeface="Segoe UI"/>
              </a:rPr>
              <a:t>Andrew </a:t>
            </a:r>
            <a:r>
              <a:rPr lang="en-US" sz="1765" b="1" kern="0" dirty="0" err="1">
                <a:gradFill>
                  <a:gsLst>
                    <a:gs pos="13869">
                      <a:srgbClr val="FFFFFF"/>
                    </a:gs>
                    <a:gs pos="42000">
                      <a:srgbClr val="FFFFFF"/>
                    </a:gs>
                  </a:gsLst>
                  <a:lin ang="5400000" scaled="0"/>
                </a:gradFill>
                <a:latin typeface="Segoe UI"/>
              </a:rPr>
              <a:t>Laudato</a:t>
            </a:r>
            <a:br>
              <a:rPr lang="en-US" sz="1765" b="1" kern="0" dirty="0">
                <a:gradFill>
                  <a:gsLst>
                    <a:gs pos="13869">
                      <a:srgbClr val="FFFFFF"/>
                    </a:gs>
                    <a:gs pos="42000">
                      <a:srgbClr val="FFFFFF"/>
                    </a:gs>
                  </a:gsLst>
                  <a:lin ang="5400000" scaled="0"/>
                </a:gradFill>
                <a:latin typeface="Segoe UI"/>
              </a:rPr>
            </a:br>
            <a:r>
              <a:rPr lang="en-US" sz="1765" dirty="0">
                <a:gradFill>
                  <a:gsLst>
                    <a:gs pos="13869">
                      <a:srgbClr val="FFFFFF"/>
                    </a:gs>
                    <a:gs pos="42000">
                      <a:srgbClr val="FFFFFF"/>
                    </a:gs>
                  </a:gsLst>
                  <a:lin ang="5400000" scaled="0"/>
                </a:gradFill>
                <a:latin typeface="Segoe UI"/>
              </a:rPr>
              <a:t>Pier 1 Imports</a:t>
            </a:r>
          </a:p>
        </p:txBody>
      </p:sp>
      <p:pic>
        <p:nvPicPr>
          <p:cNvPr id="23" name="Picture 22"/>
          <p:cNvPicPr>
            <a:picLocks noChangeAspect="1"/>
          </p:cNvPicPr>
          <p:nvPr/>
        </p:nvPicPr>
        <p:blipFill rotWithShape="1">
          <a:blip r:embed="rId7" cstate="screen">
            <a:extLst>
              <a:ext uri="{28A0092B-C50C-407E-A947-70E740481C1C}">
                <a14:useLocalDpi xmlns:a14="http://schemas.microsoft.com/office/drawing/2010/main" val="0"/>
              </a:ext>
            </a:extLst>
          </a:blip>
          <a:srcRect t="32870" b="32954"/>
          <a:stretch/>
        </p:blipFill>
        <p:spPr>
          <a:xfrm>
            <a:off x="10879352" y="502967"/>
            <a:ext cx="1027713" cy="351239"/>
          </a:xfrm>
          <a:prstGeom prst="rect">
            <a:avLst/>
          </a:prstGeom>
        </p:spPr>
      </p:pic>
    </p:spTree>
    <p:extLst>
      <p:ext uri="{BB962C8B-B14F-4D97-AF65-F5344CB8AC3E}">
        <p14:creationId xmlns:p14="http://schemas.microsoft.com/office/powerpoint/2010/main" val="326319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1" y="487"/>
            <a:ext cx="7043337" cy="685702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9" name="Rectangle 8"/>
          <p:cNvSpPr/>
          <p:nvPr/>
        </p:nvSpPr>
        <p:spPr bwMode="auto">
          <a:xfrm>
            <a:off x="7043338" y="487"/>
            <a:ext cx="5168531" cy="685718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89642" rIns="7888538" bIns="89642" numCol="1" spcCol="0" rtlCol="0" fromWordArt="0" anchor="ctr" anchorCtr="0" forceAA="0" compatLnSpc="1">
            <a:prstTxWarp prst="textNoShape">
              <a:avLst/>
            </a:prstTxWarp>
            <a:noAutofit/>
          </a:bodyPr>
          <a:lstStyle/>
          <a:p>
            <a:pPr defTabSz="914102" fontAlgn="base">
              <a:lnSpc>
                <a:spcPct val="90000"/>
              </a:lnSpc>
              <a:spcBef>
                <a:spcPts val="1176"/>
              </a:spcBef>
              <a:spcAft>
                <a:spcPct val="0"/>
              </a:spcAft>
              <a:defRPr/>
            </a:pPr>
            <a:endParaRPr lang="en-US" sz="3137" dirty="0">
              <a:solidFill>
                <a:srgbClr val="FFFFFF"/>
              </a:solidFill>
              <a:latin typeface="Segoe UI Light"/>
              <a:ea typeface="Segoe UI" pitchFamily="34" charset="0"/>
              <a:cs typeface="Segoe UI" pitchFamily="34" charset="0"/>
            </a:endParaRPr>
          </a:p>
        </p:txBody>
      </p:sp>
      <p:sp>
        <p:nvSpPr>
          <p:cNvPr id="7" name="Rectangle 6"/>
          <p:cNvSpPr/>
          <p:nvPr/>
        </p:nvSpPr>
        <p:spPr bwMode="auto">
          <a:xfrm>
            <a:off x="7399886" y="1764452"/>
            <a:ext cx="4480997" cy="369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ct val="0"/>
              </a:spcAft>
            </a:pPr>
            <a:r>
              <a:rPr lang="en-US" sz="2745" i="1" dirty="0">
                <a:solidFill>
                  <a:srgbClr val="FFFFFF"/>
                </a:solidFill>
                <a:latin typeface="Segoe UI Light"/>
              </a:rPr>
              <a:t>We see Azure ushering in </a:t>
            </a:r>
            <a:br>
              <a:rPr lang="en-US" sz="2745" i="1" dirty="0">
                <a:solidFill>
                  <a:srgbClr val="FFFFFF"/>
                </a:solidFill>
                <a:latin typeface="Segoe UI Light"/>
              </a:rPr>
            </a:br>
            <a:r>
              <a:rPr lang="en-US" sz="2745" i="1" dirty="0">
                <a:solidFill>
                  <a:srgbClr val="FFFFFF"/>
                </a:solidFill>
                <a:latin typeface="Segoe UI Light"/>
              </a:rPr>
              <a:t>an era of self-service predictive analytics for the masses. We can only imagine the possibilities.</a:t>
            </a:r>
            <a:endParaRPr lang="en-US" sz="2745" i="1" dirty="0">
              <a:gradFill>
                <a:gsLst>
                  <a:gs pos="13869">
                    <a:srgbClr val="FFFFFF"/>
                  </a:gs>
                  <a:gs pos="42000">
                    <a:srgbClr val="FFFFFF"/>
                  </a:gs>
                </a:gsLst>
                <a:lin ang="5400000" scaled="0"/>
              </a:gradFill>
              <a:latin typeface="Segoe UI Light"/>
              <a:ea typeface="Segoe UI" pitchFamily="34" charset="0"/>
              <a:cs typeface="Segoe UI" pitchFamily="34" charset="0"/>
            </a:endParaRPr>
          </a:p>
          <a:p>
            <a:pPr algn="r" defTabSz="914102" fontAlgn="base">
              <a:spcBef>
                <a:spcPts val="588"/>
              </a:spcBef>
              <a:spcAft>
                <a:spcPct val="0"/>
              </a:spcAft>
            </a:pPr>
            <a:endParaRPr lang="en-US" sz="1765" b="1" kern="0" dirty="0">
              <a:gradFill>
                <a:gsLst>
                  <a:gs pos="13869">
                    <a:srgbClr val="FFFFFF"/>
                  </a:gs>
                  <a:gs pos="42000">
                    <a:srgbClr val="FFFFFF"/>
                  </a:gs>
                </a:gsLst>
                <a:lin ang="5400000" scaled="0"/>
              </a:gradFill>
              <a:latin typeface="Segoe UI"/>
            </a:endParaRPr>
          </a:p>
          <a:p>
            <a:pPr algn="r" defTabSz="914102" fontAlgn="base">
              <a:spcBef>
                <a:spcPts val="588"/>
              </a:spcBef>
              <a:spcAft>
                <a:spcPct val="0"/>
              </a:spcAft>
            </a:pPr>
            <a:r>
              <a:rPr lang="en-US" sz="1765" b="1" kern="0" dirty="0">
                <a:gradFill>
                  <a:gsLst>
                    <a:gs pos="13869">
                      <a:srgbClr val="FFFFFF"/>
                    </a:gs>
                    <a:gs pos="42000">
                      <a:srgbClr val="FFFFFF"/>
                    </a:gs>
                  </a:gsLst>
                  <a:lin ang="5400000" scaled="0"/>
                </a:gradFill>
                <a:latin typeface="Segoe UI"/>
              </a:rPr>
              <a:t>Bertrand Lasternas</a:t>
            </a:r>
            <a:br>
              <a:rPr lang="en-US" sz="1765" b="1" kern="0" dirty="0">
                <a:gradFill>
                  <a:gsLst>
                    <a:gs pos="13869">
                      <a:srgbClr val="FFFFFF"/>
                    </a:gs>
                    <a:gs pos="42000">
                      <a:srgbClr val="FFFFFF"/>
                    </a:gs>
                  </a:gsLst>
                  <a:lin ang="5400000" scaled="0"/>
                </a:gradFill>
                <a:latin typeface="Segoe UI"/>
              </a:rPr>
            </a:br>
            <a:r>
              <a:rPr lang="en-US" sz="1765" dirty="0">
                <a:gradFill>
                  <a:gsLst>
                    <a:gs pos="13869">
                      <a:srgbClr val="FFFFFF"/>
                    </a:gs>
                    <a:gs pos="42000">
                      <a:srgbClr val="FFFFFF"/>
                    </a:gs>
                  </a:gsLst>
                  <a:lin ang="5400000" scaled="0"/>
                </a:gradFill>
                <a:latin typeface="Segoe UI"/>
              </a:rPr>
              <a:t>Carnegie Mellon</a:t>
            </a:r>
            <a:endParaRPr lang="en-US" sz="2745" dirty="0">
              <a:gradFill>
                <a:gsLst>
                  <a:gs pos="13869">
                    <a:srgbClr val="FFFFFF"/>
                  </a:gs>
                  <a:gs pos="42000">
                    <a:srgbClr val="FFFFFF"/>
                  </a:gs>
                </a:gsLst>
                <a:lin ang="5400000" scaled="0"/>
              </a:gradFill>
              <a:latin typeface="Segoe UI"/>
              <a:ea typeface="Segoe UI" pitchFamily="34" charset="0"/>
              <a:cs typeface="Segoe UI" pitchFamily="34" charset="0"/>
            </a:endParaRPr>
          </a:p>
        </p:txBody>
      </p:sp>
      <p:graphicFrame>
        <p:nvGraphicFramePr>
          <p:cNvPr id="8" name="Object 7"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24582" name="think-cell Slide" r:id="rId5" imgW="6350000" imgH="6350000" progId="TCLayout.ActiveDocument.1">
                  <p:embed/>
                </p:oleObj>
              </mc:Choice>
              <mc:Fallback>
                <p:oleObj name="think-cell Slide" r:id="rId5" imgW="6350000" imgH="6350000" progId="TCLayout.ActiveDocument.1">
                  <p:embed/>
                  <p:pic>
                    <p:nvPicPr>
                      <p:cNvPr id="8" name="Object 7"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8" y="2044"/>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2"/>
          <p:cNvSpPr>
            <a:spLocks noGrp="1"/>
          </p:cNvSpPr>
          <p:nvPr>
            <p:ph type="body" sz="quarter" idx="10"/>
          </p:nvPr>
        </p:nvSpPr>
        <p:spPr>
          <a:xfrm>
            <a:off x="269240" y="1189495"/>
            <a:ext cx="6360461" cy="1538804"/>
          </a:xfrm>
        </p:spPr>
        <p:txBody>
          <a:bodyPr vert="horz" wrap="square" lIns="179285" tIns="91440" rIns="146304" bIns="91440" rtlCol="0">
            <a:spAutoFit/>
          </a:bodyPr>
          <a:lstStyle/>
          <a:p>
            <a:pPr marL="0" indent="0">
              <a:buNone/>
            </a:pPr>
            <a:r>
              <a:rPr lang="en-US" sz="1961" dirty="0">
                <a:gradFill>
                  <a:gsLst>
                    <a:gs pos="14159">
                      <a:schemeClr val="tx1"/>
                    </a:gs>
                    <a:gs pos="100000">
                      <a:schemeClr val="tx1"/>
                    </a:gs>
                  </a:gsLst>
                  <a:lin ang="5400000" scaled="0"/>
                </a:gradFill>
                <a:latin typeface="+mn-lt"/>
              </a:rPr>
              <a:t>The CMU Center for Building Performance and Diagnostics studies the operational efficiency of its buildings worldwide. Before partnering with OSISoft and Microsoft, CMU was challenged to </a:t>
            </a:r>
            <a:r>
              <a:rPr lang="en-US" sz="1961" b="1" dirty="0">
                <a:gradFill>
                  <a:gsLst>
                    <a:gs pos="14159">
                      <a:schemeClr val="tx1"/>
                    </a:gs>
                    <a:gs pos="100000">
                      <a:schemeClr val="tx1"/>
                    </a:gs>
                  </a:gsLst>
                  <a:lin ang="5400000" scaled="0"/>
                </a:gradFill>
                <a:latin typeface="+mn-lt"/>
              </a:rPr>
              <a:t>use sensor data for more than reactive repair and diagnosis. </a:t>
            </a:r>
          </a:p>
        </p:txBody>
      </p:sp>
      <p:sp>
        <p:nvSpPr>
          <p:cNvPr id="2" name="Title 1"/>
          <p:cNvSpPr>
            <a:spLocks noGrp="1"/>
          </p:cNvSpPr>
          <p:nvPr>
            <p:ph type="title"/>
          </p:nvPr>
        </p:nvSpPr>
        <p:spPr/>
        <p:txBody>
          <a:bodyPr/>
          <a:lstStyle/>
          <a:p>
            <a:r>
              <a:rPr lang="en-US" dirty="0"/>
              <a:t>Smart Buildings</a:t>
            </a:r>
          </a:p>
        </p:txBody>
      </p:sp>
      <p:sp>
        <p:nvSpPr>
          <p:cNvPr id="4" name="Text Placeholder 2"/>
          <p:cNvSpPr txBox="1">
            <a:spLocks/>
          </p:cNvSpPr>
          <p:nvPr/>
        </p:nvSpPr>
        <p:spPr>
          <a:xfrm>
            <a:off x="280692" y="2980789"/>
            <a:ext cx="6108497" cy="317717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4159">
                      <a:schemeClr val="tx1"/>
                    </a:gs>
                    <a:gs pos="31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588"/>
              </a:spcAft>
            </a:pPr>
            <a:r>
              <a:rPr lang="en-US" sz="3137" dirty="0">
                <a:gradFill>
                  <a:gsLst>
                    <a:gs pos="13869">
                      <a:srgbClr val="FFFFFF"/>
                    </a:gs>
                    <a:gs pos="42000">
                      <a:srgbClr val="FFFFFF"/>
                    </a:gs>
                  </a:gsLst>
                  <a:lin ang="5400000" scaled="0"/>
                </a:gradFill>
                <a:latin typeface="Segoe UI Light"/>
              </a:rPr>
              <a:t>Competitive advantage </a:t>
            </a:r>
          </a:p>
          <a:p>
            <a:pPr defTabSz="914367">
              <a:buClr>
                <a:srgbClr val="0072C6"/>
              </a:buClr>
            </a:pPr>
            <a:r>
              <a:rPr lang="en-US" sz="1961" dirty="0">
                <a:gradFill>
                  <a:gsLst>
                    <a:gs pos="13869">
                      <a:srgbClr val="FFFFFF"/>
                    </a:gs>
                    <a:gs pos="42000">
                      <a:srgbClr val="FFFFFF"/>
                    </a:gs>
                  </a:gsLst>
                  <a:lin ang="5400000" scaled="0"/>
                </a:gradFill>
                <a:latin typeface="Segoe UI"/>
              </a:rPr>
              <a:t>20% savings on energy costs; several hundred thousand dollars campus-wide</a:t>
            </a:r>
          </a:p>
          <a:p>
            <a:pPr defTabSz="914367">
              <a:spcBef>
                <a:spcPts val="784"/>
              </a:spcBef>
              <a:buClr>
                <a:srgbClr val="0072C6"/>
              </a:buClr>
            </a:pPr>
            <a:r>
              <a:rPr lang="en-US" sz="1961" dirty="0">
                <a:gradFill>
                  <a:gsLst>
                    <a:gs pos="13869">
                      <a:srgbClr val="FFFFFF"/>
                    </a:gs>
                    <a:gs pos="42000">
                      <a:srgbClr val="FFFFFF"/>
                    </a:gs>
                  </a:gsLst>
                  <a:lin ang="5400000" scaled="0"/>
                </a:gradFill>
                <a:latin typeface="Segoe UI"/>
              </a:rPr>
              <a:t>Researchers focus on what’s next; technicians </a:t>
            </a:r>
            <a:br>
              <a:rPr lang="en-US" sz="1961" dirty="0">
                <a:gradFill>
                  <a:gsLst>
                    <a:gs pos="13869">
                      <a:srgbClr val="FFFFFF"/>
                    </a:gs>
                    <a:gs pos="42000">
                      <a:srgbClr val="FFFFFF"/>
                    </a:gs>
                  </a:gsLst>
                  <a:lin ang="5400000" scaled="0"/>
                </a:gradFill>
                <a:latin typeface="Segoe UI"/>
              </a:rPr>
            </a:br>
            <a:r>
              <a:rPr lang="en-US" sz="1961" dirty="0">
                <a:gradFill>
                  <a:gsLst>
                    <a:gs pos="13869">
                      <a:srgbClr val="FFFFFF"/>
                    </a:gs>
                    <a:gs pos="42000">
                      <a:srgbClr val="FFFFFF"/>
                    </a:gs>
                  </a:gsLst>
                  <a:lin ang="5400000" scaled="0"/>
                </a:gradFill>
                <a:latin typeface="Segoe UI"/>
              </a:rPr>
              <a:t>fix problems before they start </a:t>
            </a:r>
            <a:endParaRPr lang="en-US" sz="2353" dirty="0">
              <a:gradFill>
                <a:gsLst>
                  <a:gs pos="13869">
                    <a:srgbClr val="FFFFFF"/>
                  </a:gs>
                  <a:gs pos="42000">
                    <a:srgbClr val="FFFFFF"/>
                  </a:gs>
                </a:gsLst>
                <a:lin ang="5400000" scaled="0"/>
              </a:gradFill>
              <a:latin typeface="Segoe UI Light"/>
            </a:endParaRPr>
          </a:p>
          <a:p>
            <a:pPr defTabSz="914367">
              <a:spcBef>
                <a:spcPts val="1176"/>
              </a:spcBef>
              <a:buClr>
                <a:srgbClr val="0072C6"/>
              </a:buClr>
            </a:pPr>
            <a:r>
              <a:rPr lang="en-US" sz="3137" dirty="0">
                <a:gradFill>
                  <a:gsLst>
                    <a:gs pos="13869">
                      <a:srgbClr val="FFFFFF"/>
                    </a:gs>
                    <a:gs pos="42000">
                      <a:srgbClr val="FFFFFF"/>
                    </a:gs>
                  </a:gsLst>
                  <a:lin ang="5400000" scaled="0"/>
                </a:gradFill>
                <a:latin typeface="Segoe UI Light"/>
              </a:rPr>
              <a:t>Business transformation </a:t>
            </a:r>
          </a:p>
          <a:p>
            <a:pPr defTabSz="914367">
              <a:buClr>
                <a:srgbClr val="0072C6"/>
              </a:buClr>
            </a:pPr>
            <a:r>
              <a:rPr lang="en-US" sz="1961" dirty="0">
                <a:gradFill>
                  <a:gsLst>
                    <a:gs pos="13869">
                      <a:srgbClr val="FFFFFF"/>
                    </a:gs>
                    <a:gs pos="42000">
                      <a:srgbClr val="FFFFFF"/>
                    </a:gs>
                  </a:gsLst>
                  <a:lin ang="5400000" scaled="0"/>
                </a:gradFill>
                <a:latin typeface="Segoe UI"/>
              </a:rPr>
              <a:t>Scale: same headcount with significantly </a:t>
            </a:r>
            <a:br>
              <a:rPr lang="en-US" sz="1961" dirty="0">
                <a:gradFill>
                  <a:gsLst>
                    <a:gs pos="13869">
                      <a:srgbClr val="FFFFFF"/>
                    </a:gs>
                    <a:gs pos="42000">
                      <a:srgbClr val="FFFFFF"/>
                    </a:gs>
                  </a:gsLst>
                  <a:lin ang="5400000" scaled="0"/>
                </a:gradFill>
                <a:latin typeface="Segoe UI"/>
              </a:rPr>
            </a:br>
            <a:r>
              <a:rPr lang="en-US" sz="1961" dirty="0">
                <a:gradFill>
                  <a:gsLst>
                    <a:gs pos="13869">
                      <a:srgbClr val="FFFFFF"/>
                    </a:gs>
                    <a:gs pos="42000">
                      <a:srgbClr val="FFFFFF"/>
                    </a:gs>
                  </a:gsLst>
                  <a:lin ang="5400000" scaled="0"/>
                </a:gradFill>
                <a:latin typeface="Segoe UI"/>
              </a:rPr>
              <a:t>more reach and impact</a:t>
            </a:r>
          </a:p>
        </p:txBody>
      </p:sp>
      <p:sp>
        <p:nvSpPr>
          <p:cNvPr id="14" name="Rectangle 13"/>
          <p:cNvSpPr/>
          <p:nvPr/>
        </p:nvSpPr>
        <p:spPr>
          <a:xfrm>
            <a:off x="6960687" y="1906034"/>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7058" spc="-98" dirty="0">
                <a:solidFill>
                  <a:srgbClr val="00BCF1"/>
                </a:solidFill>
                <a:latin typeface="Perpetua" panose="02020502060401020303" pitchFamily="18" charset="0"/>
              </a:rPr>
              <a:t>“</a:t>
            </a:r>
          </a:p>
        </p:txBody>
      </p:sp>
      <p:sp>
        <p:nvSpPr>
          <p:cNvPr id="15" name="Rectangle 14"/>
          <p:cNvSpPr/>
          <p:nvPr/>
        </p:nvSpPr>
        <p:spPr>
          <a:xfrm>
            <a:off x="11009219" y="3376777"/>
            <a:ext cx="440332" cy="1086215"/>
          </a:xfrm>
          <a:prstGeom prst="rect">
            <a:avLst/>
          </a:prstGeom>
        </p:spPr>
        <p:txBody>
          <a:bodyPr wrap="none">
            <a:spAutoFit/>
          </a:bodyPr>
          <a:lstStyle/>
          <a:p>
            <a:pPr algn="ctr" defTabSz="914367"/>
            <a:r>
              <a:rPr lang="en-US" sz="6470" dirty="0">
                <a:solidFill>
                  <a:srgbClr val="00BCF1"/>
                </a:solidFill>
                <a:latin typeface="Perpetua" panose="02020502060401020303" pitchFamily="18" charset="0"/>
              </a:rPr>
              <a:t>”</a:t>
            </a:r>
          </a:p>
        </p:txBody>
      </p:sp>
      <p:sp>
        <p:nvSpPr>
          <p:cNvPr id="12" name="Freeform 11"/>
          <p:cNvSpPr/>
          <p:nvPr/>
        </p:nvSpPr>
        <p:spPr bwMode="auto">
          <a:xfrm>
            <a:off x="448213" y="2864066"/>
            <a:ext cx="5826761" cy="44820"/>
          </a:xfrm>
          <a:custGeom>
            <a:avLst/>
            <a:gdLst>
              <a:gd name="connsiteX0" fmla="*/ 0 w 5943600"/>
              <a:gd name="connsiteY0" fmla="*/ 0 h 0"/>
              <a:gd name="connsiteX1" fmla="*/ 5943600 w 5943600"/>
              <a:gd name="connsiteY1" fmla="*/ 0 h 0"/>
            </a:gdLst>
            <a:ahLst/>
            <a:cxnLst>
              <a:cxn ang="0">
                <a:pos x="connsiteX0" y="connsiteY0"/>
              </a:cxn>
              <a:cxn ang="0">
                <a:pos x="connsiteX1" y="connsiteY1"/>
              </a:cxn>
            </a:cxnLst>
            <a:rect l="l" t="t" r="r" b="b"/>
            <a:pathLst>
              <a:path w="5943600">
                <a:moveTo>
                  <a:pt x="0" y="0"/>
                </a:moveTo>
                <a:lnTo>
                  <a:pt x="5943600" y="0"/>
                </a:lnTo>
              </a:path>
            </a:pathLst>
          </a:custGeom>
          <a:ln w="12700">
            <a:solidFill>
              <a:srgbClr val="00BCF1">
                <a:alpha val="49804"/>
              </a:srgb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FFFFFF"/>
              </a:solidFill>
              <a:latin typeface="Segoe UI"/>
            </a:endParaRPr>
          </a:p>
        </p:txBody>
      </p:sp>
      <p:grpSp>
        <p:nvGrpSpPr>
          <p:cNvPr id="19" name="Group 18"/>
          <p:cNvGrpSpPr>
            <a:grpSpLocks noChangeAspect="1"/>
          </p:cNvGrpSpPr>
          <p:nvPr/>
        </p:nvGrpSpPr>
        <p:grpSpPr>
          <a:xfrm>
            <a:off x="10863655" y="289836"/>
            <a:ext cx="1059108" cy="777504"/>
            <a:chOff x="9192126" y="296898"/>
            <a:chExt cx="2213811" cy="1625187"/>
          </a:xfrm>
        </p:grpSpPr>
        <p:sp>
          <p:nvSpPr>
            <p:cNvPr id="20" name="Rectangle 19"/>
            <p:cNvSpPr/>
            <p:nvPr/>
          </p:nvSpPr>
          <p:spPr bwMode="auto">
            <a:xfrm>
              <a:off x="9192126" y="296898"/>
              <a:ext cx="2213811" cy="16251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pic>
          <p:nvPicPr>
            <p:cNvPr id="21" name="Picture 20"/>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9384507" y="515131"/>
              <a:ext cx="1829048" cy="1188720"/>
            </a:xfrm>
            <a:prstGeom prst="rect">
              <a:avLst/>
            </a:prstGeom>
          </p:spPr>
        </p:pic>
      </p:grpSp>
    </p:spTree>
    <p:extLst>
      <p:ext uri="{BB962C8B-B14F-4D97-AF65-F5344CB8AC3E}">
        <p14:creationId xmlns:p14="http://schemas.microsoft.com/office/powerpoint/2010/main" val="330256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434059" y="3067713"/>
            <a:ext cx="11324705" cy="19600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67">
              <a:lnSpc>
                <a:spcPct val="60000"/>
              </a:lnSpc>
              <a:buClr>
                <a:srgbClr val="505050"/>
              </a:buClr>
              <a:buSzPct val="90000"/>
            </a:pPr>
            <a:endParaRPr lang="en-US" sz="3529" dirty="0">
              <a:gradFill>
                <a:gsLst>
                  <a:gs pos="1250">
                    <a:srgbClr val="505050"/>
                  </a:gs>
                  <a:gs pos="100000">
                    <a:srgbClr val="505050"/>
                  </a:gs>
                </a:gsLst>
                <a:lin ang="5400000" scaled="0"/>
              </a:gradFill>
              <a:latin typeface="Segoe UI Light"/>
            </a:endParaRPr>
          </a:p>
          <a:p>
            <a:pPr algn="ctr" defTabSz="914367">
              <a:lnSpc>
                <a:spcPct val="90000"/>
              </a:lnSpc>
              <a:spcBef>
                <a:spcPct val="20000"/>
              </a:spcBef>
              <a:buClr>
                <a:srgbClr val="505050"/>
              </a:buClr>
              <a:buSzPct val="90000"/>
            </a:pPr>
            <a:r>
              <a:rPr lang="en-US" sz="3529" b="1" dirty="0">
                <a:gradFill>
                  <a:gsLst>
                    <a:gs pos="1250">
                      <a:srgbClr val="505050"/>
                    </a:gs>
                    <a:gs pos="100000">
                      <a:srgbClr val="505050"/>
                    </a:gs>
                  </a:gsLst>
                  <a:lin ang="5400000" scaled="0"/>
                </a:gradFill>
                <a:latin typeface="Segoe UI Light"/>
              </a:rPr>
              <a:t>Get started for free with only a Microsoft Account ID</a:t>
            </a:r>
            <a:br>
              <a:rPr lang="en-US" sz="3529" dirty="0">
                <a:gradFill>
                  <a:gsLst>
                    <a:gs pos="1250">
                      <a:srgbClr val="505050"/>
                    </a:gs>
                    <a:gs pos="100000">
                      <a:srgbClr val="505050"/>
                    </a:gs>
                  </a:gsLst>
                  <a:lin ang="5400000" scaled="0"/>
                </a:gradFill>
                <a:latin typeface="Segoe UI Light"/>
              </a:rPr>
            </a:br>
            <a:r>
              <a:rPr lang="en-US" sz="3529" dirty="0">
                <a:gradFill>
                  <a:gsLst>
                    <a:gs pos="1250">
                      <a:srgbClr val="505050"/>
                    </a:gs>
                    <a:gs pos="100000">
                      <a:srgbClr val="505050"/>
                    </a:gs>
                  </a:gsLst>
                  <a:lin ang="5400000" scaled="0"/>
                </a:gradFill>
                <a:latin typeface="Segoe UI Light"/>
                <a:hlinkClick r:id="rId3" action="ppaction://hlinkfile"/>
              </a:rPr>
              <a:t>azure.com/ml </a:t>
            </a:r>
            <a:endParaRPr lang="en-US" sz="3529" dirty="0">
              <a:gradFill>
                <a:gsLst>
                  <a:gs pos="1250">
                    <a:srgbClr val="505050"/>
                  </a:gs>
                  <a:gs pos="100000">
                    <a:srgbClr val="505050"/>
                  </a:gs>
                </a:gsLst>
                <a:lin ang="5400000" scaled="0"/>
              </a:gradFill>
              <a:latin typeface="Segoe UI Light"/>
            </a:endParaRPr>
          </a:p>
        </p:txBody>
      </p:sp>
      <p:sp useBgFill="1">
        <p:nvSpPr>
          <p:cNvPr id="37" name="Rectangle 36"/>
          <p:cNvSpPr/>
          <p:nvPr/>
        </p:nvSpPr>
        <p:spPr bwMode="auto">
          <a:xfrm>
            <a:off x="0" y="4047763"/>
            <a:ext cx="419083" cy="241825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ext Placeholder 2"/>
          <p:cNvSpPr txBox="1">
            <a:spLocks/>
          </p:cNvSpPr>
          <p:nvPr/>
        </p:nvSpPr>
        <p:spPr>
          <a:xfrm>
            <a:off x="1245052" y="470488"/>
            <a:ext cx="10677710" cy="94138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1250">
                      <a:schemeClr val="tx1"/>
                    </a:gs>
                    <a:gs pos="100000">
                      <a:schemeClr val="tx1"/>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buClr>
                <a:srgbClr val="505050"/>
              </a:buClr>
            </a:pPr>
            <a:r>
              <a:rPr lang="en-US" sz="2745" spc="-49" dirty="0">
                <a:gradFill>
                  <a:gsLst>
                    <a:gs pos="1250">
                      <a:srgbClr val="505050"/>
                    </a:gs>
                    <a:gs pos="100000">
                      <a:srgbClr val="505050"/>
                    </a:gs>
                  </a:gsLst>
                  <a:lin ang="5400000" scaled="0"/>
                </a:gradFill>
                <a:latin typeface="Segoe UI Light"/>
              </a:rPr>
              <a:t>Check out finished APIs and solutions or put your own on </a:t>
            </a:r>
            <a:br>
              <a:rPr lang="en-US" sz="2745" spc="-49" dirty="0">
                <a:gradFill>
                  <a:gsLst>
                    <a:gs pos="1250">
                      <a:srgbClr val="505050"/>
                    </a:gs>
                    <a:gs pos="100000">
                      <a:srgbClr val="505050"/>
                    </a:gs>
                  </a:gsLst>
                  <a:lin ang="5400000" scaled="0"/>
                </a:gradFill>
                <a:latin typeface="Segoe UI Light"/>
              </a:rPr>
            </a:br>
            <a:r>
              <a:rPr lang="en-US" sz="2745" spc="-49" dirty="0">
                <a:gradFill>
                  <a:gsLst>
                    <a:gs pos="1250">
                      <a:srgbClr val="505050"/>
                    </a:gs>
                    <a:gs pos="100000">
                      <a:srgbClr val="505050"/>
                    </a:gs>
                  </a:gsLst>
                  <a:lin ang="5400000" scaled="0"/>
                </a:gradFill>
                <a:latin typeface="Segoe UI Light"/>
              </a:rPr>
              <a:t>the Machine Learning marketplace at </a:t>
            </a:r>
            <a:r>
              <a:rPr lang="en-US" sz="2745" b="1" spc="-49" dirty="0">
                <a:gradFill>
                  <a:gsLst>
                    <a:gs pos="1250">
                      <a:srgbClr val="505050"/>
                    </a:gs>
                    <a:gs pos="100000">
                      <a:srgbClr val="505050"/>
                    </a:gs>
                  </a:gsLst>
                  <a:lin ang="5400000" scaled="0"/>
                </a:gradFill>
                <a:latin typeface="Segoe UI Light"/>
                <a:cs typeface="Segoe UI Semibold" panose="020B0702040204020203" pitchFamily="34" charset="0"/>
              </a:rPr>
              <a:t>datamarket.azure.com</a:t>
            </a:r>
            <a:r>
              <a:rPr lang="en-US" sz="2745" b="1" spc="-49" dirty="0">
                <a:gradFill>
                  <a:gsLst>
                    <a:gs pos="1250">
                      <a:srgbClr val="505050"/>
                    </a:gs>
                    <a:gs pos="100000">
                      <a:srgbClr val="505050"/>
                    </a:gs>
                  </a:gsLst>
                  <a:lin ang="5400000" scaled="0"/>
                </a:gradFill>
                <a:latin typeface="Segoe UI Light"/>
              </a:rPr>
              <a:t> </a:t>
            </a:r>
          </a:p>
        </p:txBody>
      </p:sp>
      <p:sp>
        <p:nvSpPr>
          <p:cNvPr id="25" name="Text Placeholder 2"/>
          <p:cNvSpPr txBox="1">
            <a:spLocks/>
          </p:cNvSpPr>
          <p:nvPr/>
        </p:nvSpPr>
        <p:spPr>
          <a:xfrm>
            <a:off x="1245053" y="1735295"/>
            <a:ext cx="12188024" cy="1406045"/>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1250">
                      <a:schemeClr val="tx1"/>
                    </a:gs>
                    <a:gs pos="100000">
                      <a:schemeClr val="tx1"/>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buClr>
                <a:srgbClr val="505050"/>
              </a:buClr>
            </a:pPr>
            <a:r>
              <a:rPr lang="en-US" sz="2745" spc="-49" dirty="0">
                <a:gradFill>
                  <a:gsLst>
                    <a:gs pos="1250">
                      <a:srgbClr val="505050"/>
                    </a:gs>
                    <a:gs pos="100000">
                      <a:srgbClr val="505050"/>
                    </a:gs>
                  </a:gsLst>
                  <a:lin ang="5400000" scaled="0"/>
                </a:gradFill>
                <a:latin typeface="Segoe UI Light"/>
              </a:rPr>
              <a:t>Find videos, tutorials on </a:t>
            </a:r>
            <a:r>
              <a:rPr lang="en-US" sz="2745" b="1" spc="-49" dirty="0">
                <a:gradFill>
                  <a:gsLst>
                    <a:gs pos="1250">
                      <a:srgbClr val="505050"/>
                    </a:gs>
                    <a:gs pos="100000">
                      <a:srgbClr val="505050"/>
                    </a:gs>
                  </a:gsLst>
                  <a:lin ang="5400000" scaled="0"/>
                </a:gradFill>
                <a:latin typeface="Segoe UI Light"/>
              </a:rPr>
              <a:t>Documentation</a:t>
            </a:r>
            <a:r>
              <a:rPr lang="en-US" sz="2745" spc="-49" dirty="0">
                <a:gradFill>
                  <a:gsLst>
                    <a:gs pos="1250">
                      <a:srgbClr val="505050"/>
                    </a:gs>
                    <a:gs pos="100000">
                      <a:srgbClr val="505050"/>
                    </a:gs>
                  </a:gsLst>
                  <a:lin ang="5400000" scaled="0"/>
                </a:gradFill>
                <a:latin typeface="Segoe UI Light"/>
              </a:rPr>
              <a:t> off </a:t>
            </a:r>
            <a:r>
              <a:rPr lang="en-US" sz="2745" b="1" spc="-49" dirty="0">
                <a:gradFill>
                  <a:gsLst>
                    <a:gs pos="1250">
                      <a:srgbClr val="505050"/>
                    </a:gs>
                    <a:gs pos="100000">
                      <a:srgbClr val="505050"/>
                    </a:gs>
                  </a:gsLst>
                  <a:lin ang="5400000" scaled="0"/>
                </a:gradFill>
                <a:latin typeface="Segoe UI Light"/>
              </a:rPr>
              <a:t>azure.com/ml</a:t>
            </a:r>
            <a:br>
              <a:rPr lang="en-US" sz="2745" spc="-49" dirty="0">
                <a:gradFill>
                  <a:gsLst>
                    <a:gs pos="1250">
                      <a:srgbClr val="505050"/>
                    </a:gs>
                    <a:gs pos="100000">
                      <a:srgbClr val="505050"/>
                    </a:gs>
                  </a:gsLst>
                  <a:lin ang="5400000" scaled="0"/>
                </a:gradFill>
                <a:latin typeface="Segoe UI Light"/>
              </a:rPr>
            </a:br>
            <a:r>
              <a:rPr lang="en-US" sz="2745" spc="-49" dirty="0">
                <a:gradFill>
                  <a:gsLst>
                    <a:gs pos="1250">
                      <a:srgbClr val="505050"/>
                    </a:gs>
                    <a:gs pos="100000">
                      <a:srgbClr val="505050"/>
                    </a:gs>
                  </a:gsLst>
                  <a:lin ang="5400000" scaled="0"/>
                </a:gradFill>
                <a:latin typeface="Segoe UI Light"/>
              </a:rPr>
              <a:t>Stay tuned to our blog </a:t>
            </a:r>
            <a:r>
              <a:rPr lang="en-US" sz="2745" dirty="0">
                <a:gradFill>
                  <a:gsLst>
                    <a:gs pos="1250">
                      <a:srgbClr val="505050"/>
                    </a:gs>
                    <a:gs pos="100000">
                      <a:srgbClr val="505050"/>
                    </a:gs>
                  </a:gsLst>
                  <a:lin ang="5400000" scaled="0"/>
                </a:gradFill>
                <a:latin typeface="Segoe UI Light"/>
                <a:hlinkClick r:id="rId4"/>
              </a:rPr>
              <a:t>https://aka.ms/mlblog</a:t>
            </a:r>
            <a:endParaRPr lang="en-US" sz="2745" dirty="0">
              <a:gradFill>
                <a:gsLst>
                  <a:gs pos="1250">
                    <a:srgbClr val="505050"/>
                  </a:gs>
                  <a:gs pos="100000">
                    <a:srgbClr val="505050"/>
                  </a:gs>
                </a:gsLst>
                <a:lin ang="5400000" scaled="0"/>
              </a:gradFill>
              <a:latin typeface="Segoe UI Light"/>
            </a:endParaRPr>
          </a:p>
          <a:p>
            <a:pPr defTabSz="914367">
              <a:buClr>
                <a:srgbClr val="505050"/>
              </a:buClr>
            </a:pPr>
            <a:endParaRPr lang="en-US" sz="2745" spc="-49" dirty="0">
              <a:gradFill>
                <a:gsLst>
                  <a:gs pos="1250">
                    <a:srgbClr val="505050"/>
                  </a:gs>
                  <a:gs pos="100000">
                    <a:srgbClr val="505050"/>
                  </a:gs>
                </a:gsLst>
                <a:lin ang="5400000" scaled="0"/>
              </a:gradFill>
              <a:latin typeface="Segoe UI Light"/>
            </a:endParaRPr>
          </a:p>
        </p:txBody>
      </p:sp>
      <p:grpSp>
        <p:nvGrpSpPr>
          <p:cNvPr id="10" name="Group 9"/>
          <p:cNvGrpSpPr/>
          <p:nvPr/>
        </p:nvGrpSpPr>
        <p:grpSpPr>
          <a:xfrm>
            <a:off x="305641" y="488485"/>
            <a:ext cx="905389" cy="905389"/>
            <a:chOff x="311769" y="656894"/>
            <a:chExt cx="923544" cy="923544"/>
          </a:xfrm>
        </p:grpSpPr>
        <p:sp>
          <p:nvSpPr>
            <p:cNvPr id="21" name="Oval 20"/>
            <p:cNvSpPr/>
            <p:nvPr/>
          </p:nvSpPr>
          <p:spPr bwMode="auto">
            <a:xfrm>
              <a:off x="311769" y="656894"/>
              <a:ext cx="923544" cy="923544"/>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7" name="Group 286"/>
            <p:cNvGrpSpPr>
              <a:grpSpLocks noChangeAspect="1"/>
            </p:cNvGrpSpPr>
            <p:nvPr/>
          </p:nvGrpSpPr>
          <p:grpSpPr bwMode="auto">
            <a:xfrm>
              <a:off x="427486" y="912830"/>
              <a:ext cx="692111" cy="411672"/>
              <a:chOff x="786" y="-1947"/>
              <a:chExt cx="770" cy="458"/>
            </a:xfrm>
            <a:solidFill>
              <a:schemeClr val="accent1"/>
            </a:solidFill>
          </p:grpSpPr>
          <p:sp>
            <p:nvSpPr>
              <p:cNvPr id="28" name="Freeform 287"/>
              <p:cNvSpPr>
                <a:spLocks/>
              </p:cNvSpPr>
              <p:nvPr/>
            </p:nvSpPr>
            <p:spPr bwMode="auto">
              <a:xfrm>
                <a:off x="1202" y="-1773"/>
                <a:ext cx="354" cy="284"/>
              </a:xfrm>
              <a:custGeom>
                <a:avLst/>
                <a:gdLst>
                  <a:gd name="T0" fmla="*/ 125 w 150"/>
                  <a:gd name="T1" fmla="*/ 103 h 120"/>
                  <a:gd name="T2" fmla="*/ 107 w 150"/>
                  <a:gd name="T3" fmla="*/ 80 h 120"/>
                  <a:gd name="T4" fmla="*/ 129 w 150"/>
                  <a:gd name="T5" fmla="*/ 46 h 120"/>
                  <a:gd name="T6" fmla="*/ 73 w 150"/>
                  <a:gd name="T7" fmla="*/ 0 h 120"/>
                  <a:gd name="T8" fmla="*/ 73 w 150"/>
                  <a:gd name="T9" fmla="*/ 1 h 120"/>
                  <a:gd name="T10" fmla="*/ 0 w 150"/>
                  <a:gd name="T11" fmla="*/ 69 h 120"/>
                  <a:gd name="T12" fmla="*/ 60 w 150"/>
                  <a:gd name="T13" fmla="*/ 92 h 120"/>
                  <a:gd name="T14" fmla="*/ 83 w 150"/>
                  <a:gd name="T15" fmla="*/ 90 h 120"/>
                  <a:gd name="T16" fmla="*/ 125 w 150"/>
                  <a:gd name="T17" fmla="*/ 10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120">
                    <a:moveTo>
                      <a:pt x="125" y="103"/>
                    </a:moveTo>
                    <a:cubicBezTo>
                      <a:pt x="117" y="97"/>
                      <a:pt x="111" y="89"/>
                      <a:pt x="107" y="80"/>
                    </a:cubicBezTo>
                    <a:cubicBezTo>
                      <a:pt x="121" y="72"/>
                      <a:pt x="129" y="60"/>
                      <a:pt x="129" y="46"/>
                    </a:cubicBezTo>
                    <a:cubicBezTo>
                      <a:pt x="129" y="23"/>
                      <a:pt x="105" y="4"/>
                      <a:pt x="73" y="0"/>
                    </a:cubicBezTo>
                    <a:cubicBezTo>
                      <a:pt x="73" y="0"/>
                      <a:pt x="73" y="1"/>
                      <a:pt x="73" y="1"/>
                    </a:cubicBezTo>
                    <a:cubicBezTo>
                      <a:pt x="73" y="32"/>
                      <a:pt x="42" y="59"/>
                      <a:pt x="0" y="69"/>
                    </a:cubicBezTo>
                    <a:cubicBezTo>
                      <a:pt x="12" y="83"/>
                      <a:pt x="34" y="92"/>
                      <a:pt x="60" y="92"/>
                    </a:cubicBezTo>
                    <a:cubicBezTo>
                      <a:pt x="68" y="92"/>
                      <a:pt x="76" y="91"/>
                      <a:pt x="83" y="90"/>
                    </a:cubicBezTo>
                    <a:cubicBezTo>
                      <a:pt x="98" y="101"/>
                      <a:pt x="150" y="120"/>
                      <a:pt x="125" y="10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dirty="0">
                  <a:solidFill>
                    <a:srgbClr val="FFFFFF"/>
                  </a:solidFill>
                  <a:latin typeface="Segoe UI"/>
                </a:endParaRPr>
              </a:p>
            </p:txBody>
          </p:sp>
          <p:sp>
            <p:nvSpPr>
              <p:cNvPr id="29" name="Freeform 288"/>
              <p:cNvSpPr>
                <a:spLocks/>
              </p:cNvSpPr>
              <p:nvPr/>
            </p:nvSpPr>
            <p:spPr bwMode="auto">
              <a:xfrm>
                <a:off x="786" y="-1947"/>
                <a:ext cx="579" cy="439"/>
              </a:xfrm>
              <a:custGeom>
                <a:avLst/>
                <a:gdLst>
                  <a:gd name="T0" fmla="*/ 245 w 245"/>
                  <a:gd name="T1" fmla="*/ 71 h 186"/>
                  <a:gd name="T2" fmla="*/ 138 w 245"/>
                  <a:gd name="T3" fmla="*/ 0 h 186"/>
                  <a:gd name="T4" fmla="*/ 32 w 245"/>
                  <a:gd name="T5" fmla="*/ 71 h 186"/>
                  <a:gd name="T6" fmla="*/ 67 w 245"/>
                  <a:gd name="T7" fmla="*/ 124 h 186"/>
                  <a:gd name="T8" fmla="*/ 38 w 245"/>
                  <a:gd name="T9" fmla="*/ 160 h 186"/>
                  <a:gd name="T10" fmla="*/ 103 w 245"/>
                  <a:gd name="T11" fmla="*/ 139 h 186"/>
                  <a:gd name="T12" fmla="*/ 138 w 245"/>
                  <a:gd name="T13" fmla="*/ 143 h 186"/>
                  <a:gd name="T14" fmla="*/ 172 w 245"/>
                  <a:gd name="T15" fmla="*/ 139 h 186"/>
                  <a:gd name="T16" fmla="*/ 245 w 245"/>
                  <a:gd name="T17" fmla="*/ 71 h 186"/>
                  <a:gd name="T18" fmla="*/ 245 w 245"/>
                  <a:gd name="T19"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86">
                    <a:moveTo>
                      <a:pt x="245" y="71"/>
                    </a:moveTo>
                    <a:cubicBezTo>
                      <a:pt x="244" y="32"/>
                      <a:pt x="197" y="0"/>
                      <a:pt x="138" y="0"/>
                    </a:cubicBezTo>
                    <a:cubicBezTo>
                      <a:pt x="80" y="0"/>
                      <a:pt x="32" y="32"/>
                      <a:pt x="32" y="71"/>
                    </a:cubicBezTo>
                    <a:cubicBezTo>
                      <a:pt x="32" y="92"/>
                      <a:pt x="46" y="111"/>
                      <a:pt x="67" y="124"/>
                    </a:cubicBezTo>
                    <a:cubicBezTo>
                      <a:pt x="61" y="137"/>
                      <a:pt x="51" y="151"/>
                      <a:pt x="38" y="160"/>
                    </a:cubicBezTo>
                    <a:cubicBezTo>
                      <a:pt x="0" y="186"/>
                      <a:pt x="80" y="157"/>
                      <a:pt x="103" y="139"/>
                    </a:cubicBezTo>
                    <a:cubicBezTo>
                      <a:pt x="114" y="142"/>
                      <a:pt x="126" y="143"/>
                      <a:pt x="138" y="143"/>
                    </a:cubicBezTo>
                    <a:cubicBezTo>
                      <a:pt x="150" y="143"/>
                      <a:pt x="161" y="142"/>
                      <a:pt x="172" y="139"/>
                    </a:cubicBezTo>
                    <a:cubicBezTo>
                      <a:pt x="214" y="130"/>
                      <a:pt x="245" y="103"/>
                      <a:pt x="245" y="71"/>
                    </a:cubicBezTo>
                    <a:cubicBezTo>
                      <a:pt x="245" y="71"/>
                      <a:pt x="245" y="71"/>
                      <a:pt x="245" y="7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dirty="0">
                  <a:solidFill>
                    <a:srgbClr val="FFFFFF"/>
                  </a:solidFill>
                  <a:latin typeface="Segoe UI"/>
                </a:endParaRPr>
              </a:p>
            </p:txBody>
          </p:sp>
        </p:grpSp>
      </p:grpSp>
      <p:grpSp>
        <p:nvGrpSpPr>
          <p:cNvPr id="11" name="Group 10"/>
          <p:cNvGrpSpPr/>
          <p:nvPr/>
        </p:nvGrpSpPr>
        <p:grpSpPr>
          <a:xfrm>
            <a:off x="305641" y="1674911"/>
            <a:ext cx="905389" cy="905389"/>
            <a:chOff x="311769" y="1943115"/>
            <a:chExt cx="923544" cy="923544"/>
          </a:xfrm>
        </p:grpSpPr>
        <p:sp>
          <p:nvSpPr>
            <p:cNvPr id="22" name="Oval 21"/>
            <p:cNvSpPr/>
            <p:nvPr/>
          </p:nvSpPr>
          <p:spPr bwMode="auto">
            <a:xfrm>
              <a:off x="311769" y="1943115"/>
              <a:ext cx="923544" cy="923544"/>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0" name="Group 46"/>
            <p:cNvGrpSpPr>
              <a:grpSpLocks noChangeAspect="1"/>
            </p:cNvGrpSpPr>
            <p:nvPr/>
          </p:nvGrpSpPr>
          <p:grpSpPr bwMode="auto">
            <a:xfrm>
              <a:off x="442762" y="2127408"/>
              <a:ext cx="661559" cy="597317"/>
              <a:chOff x="9375" y="-1212"/>
              <a:chExt cx="968" cy="874"/>
            </a:xfrm>
            <a:solidFill>
              <a:schemeClr val="accent1"/>
            </a:solidFill>
          </p:grpSpPr>
          <p:sp>
            <p:nvSpPr>
              <p:cNvPr id="31" name="Freeform 47"/>
              <p:cNvSpPr>
                <a:spLocks/>
              </p:cNvSpPr>
              <p:nvPr/>
            </p:nvSpPr>
            <p:spPr bwMode="auto">
              <a:xfrm>
                <a:off x="9375" y="-1040"/>
                <a:ext cx="968" cy="702"/>
              </a:xfrm>
              <a:custGeom>
                <a:avLst/>
                <a:gdLst>
                  <a:gd name="T0" fmla="*/ 389 w 410"/>
                  <a:gd name="T1" fmla="*/ 93 h 297"/>
                  <a:gd name="T2" fmla="*/ 364 w 410"/>
                  <a:gd name="T3" fmla="*/ 93 h 297"/>
                  <a:gd name="T4" fmla="*/ 364 w 410"/>
                  <a:gd name="T5" fmla="*/ 0 h 297"/>
                  <a:gd name="T6" fmla="*/ 205 w 410"/>
                  <a:gd name="T7" fmla="*/ 105 h 297"/>
                  <a:gd name="T8" fmla="*/ 46 w 410"/>
                  <a:gd name="T9" fmla="*/ 0 h 297"/>
                  <a:gd name="T10" fmla="*/ 46 w 410"/>
                  <a:gd name="T11" fmla="*/ 93 h 297"/>
                  <a:gd name="T12" fmla="*/ 21 w 410"/>
                  <a:gd name="T13" fmla="*/ 93 h 297"/>
                  <a:gd name="T14" fmla="*/ 21 w 410"/>
                  <a:gd name="T15" fmla="*/ 125 h 297"/>
                  <a:gd name="T16" fmla="*/ 46 w 410"/>
                  <a:gd name="T17" fmla="*/ 125 h 297"/>
                  <a:gd name="T18" fmla="*/ 46 w 410"/>
                  <a:gd name="T19" fmla="*/ 210 h 297"/>
                  <a:gd name="T20" fmla="*/ 205 w 410"/>
                  <a:gd name="T21" fmla="*/ 297 h 297"/>
                  <a:gd name="T22" fmla="*/ 364 w 410"/>
                  <a:gd name="T23" fmla="*/ 210 h 297"/>
                  <a:gd name="T24" fmla="*/ 364 w 410"/>
                  <a:gd name="T25" fmla="*/ 125 h 297"/>
                  <a:gd name="T26" fmla="*/ 389 w 410"/>
                  <a:gd name="T27" fmla="*/ 125 h 297"/>
                  <a:gd name="T28" fmla="*/ 389 w 410"/>
                  <a:gd name="T29" fmla="*/ 9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0" h="297">
                    <a:moveTo>
                      <a:pt x="389" y="93"/>
                    </a:moveTo>
                    <a:cubicBezTo>
                      <a:pt x="381" y="93"/>
                      <a:pt x="372" y="93"/>
                      <a:pt x="364" y="93"/>
                    </a:cubicBezTo>
                    <a:cubicBezTo>
                      <a:pt x="364" y="0"/>
                      <a:pt x="364" y="0"/>
                      <a:pt x="364" y="0"/>
                    </a:cubicBezTo>
                    <a:cubicBezTo>
                      <a:pt x="205" y="105"/>
                      <a:pt x="205" y="105"/>
                      <a:pt x="205" y="105"/>
                    </a:cubicBezTo>
                    <a:cubicBezTo>
                      <a:pt x="46" y="0"/>
                      <a:pt x="46" y="0"/>
                      <a:pt x="46" y="0"/>
                    </a:cubicBezTo>
                    <a:cubicBezTo>
                      <a:pt x="46" y="93"/>
                      <a:pt x="46" y="93"/>
                      <a:pt x="46" y="93"/>
                    </a:cubicBezTo>
                    <a:cubicBezTo>
                      <a:pt x="38" y="93"/>
                      <a:pt x="29" y="93"/>
                      <a:pt x="21" y="93"/>
                    </a:cubicBezTo>
                    <a:cubicBezTo>
                      <a:pt x="0" y="93"/>
                      <a:pt x="0" y="125"/>
                      <a:pt x="21" y="125"/>
                    </a:cubicBezTo>
                    <a:cubicBezTo>
                      <a:pt x="29" y="125"/>
                      <a:pt x="38" y="125"/>
                      <a:pt x="46" y="125"/>
                    </a:cubicBezTo>
                    <a:cubicBezTo>
                      <a:pt x="46" y="210"/>
                      <a:pt x="46" y="210"/>
                      <a:pt x="46" y="210"/>
                    </a:cubicBezTo>
                    <a:cubicBezTo>
                      <a:pt x="205" y="297"/>
                      <a:pt x="205" y="297"/>
                      <a:pt x="205" y="297"/>
                    </a:cubicBezTo>
                    <a:cubicBezTo>
                      <a:pt x="364" y="210"/>
                      <a:pt x="364" y="210"/>
                      <a:pt x="364" y="210"/>
                    </a:cubicBezTo>
                    <a:cubicBezTo>
                      <a:pt x="364" y="125"/>
                      <a:pt x="364" y="125"/>
                      <a:pt x="364" y="125"/>
                    </a:cubicBezTo>
                    <a:cubicBezTo>
                      <a:pt x="372" y="125"/>
                      <a:pt x="381" y="125"/>
                      <a:pt x="389" y="125"/>
                    </a:cubicBezTo>
                    <a:cubicBezTo>
                      <a:pt x="410" y="125"/>
                      <a:pt x="410" y="93"/>
                      <a:pt x="389" y="9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dirty="0">
                  <a:solidFill>
                    <a:srgbClr val="FFFFFF"/>
                  </a:solidFill>
                  <a:latin typeface="Segoe UI"/>
                </a:endParaRPr>
              </a:p>
            </p:txBody>
          </p:sp>
          <p:sp>
            <p:nvSpPr>
              <p:cNvPr id="32" name="Oval 48"/>
              <p:cNvSpPr>
                <a:spLocks noChangeArrowheads="1"/>
              </p:cNvSpPr>
              <p:nvPr/>
            </p:nvSpPr>
            <p:spPr bwMode="auto">
              <a:xfrm>
                <a:off x="9717" y="-1212"/>
                <a:ext cx="284" cy="28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dirty="0">
                  <a:solidFill>
                    <a:srgbClr val="FFFFFF"/>
                  </a:solidFill>
                  <a:latin typeface="Segoe UI"/>
                </a:endParaRPr>
              </a:p>
            </p:txBody>
          </p:sp>
        </p:grpSp>
      </p:grpSp>
      <p:sp>
        <p:nvSpPr>
          <p:cNvPr id="6" name="Rectangle 5"/>
          <p:cNvSpPr/>
          <p:nvPr/>
        </p:nvSpPr>
        <p:spPr bwMode="auto">
          <a:xfrm>
            <a:off x="344162" y="3067713"/>
            <a:ext cx="149843" cy="1960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8" name="Rectangle 37"/>
          <p:cNvSpPr/>
          <p:nvPr/>
        </p:nvSpPr>
        <p:spPr bwMode="auto">
          <a:xfrm>
            <a:off x="7251610" y="6574332"/>
            <a:ext cx="4671152" cy="28318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5853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10"/>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10"/>
                                        </p:tgtEl>
                                      </p:cBhvr>
                                      <p:by x="0" y="0"/>
                                    </p:animScale>
                                  </p:childTnLst>
                                </p:cTn>
                              </p:par>
                              <p:par>
                                <p:cTn id="9" presetID="10" presetClass="entr" presetSubtype="0"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63" presetClass="path" presetSubtype="0" decel="100000" fill="hold" grpId="1" nodeType="withEffect">
                                  <p:stCondLst>
                                    <p:cond delay="500"/>
                                  </p:stCondLst>
                                  <p:childTnLst>
                                    <p:animMotion origin="layout" path="M 1.1182E-6 -1.68861E-6 L 0.01378 -1.68861E-6 " pathEditMode="relative" rAng="0" ptsTypes="AA">
                                      <p:cBhvr>
                                        <p:cTn id="13" dur="500" spd="-100000" fill="hold"/>
                                        <p:tgtEl>
                                          <p:spTgt spid="24"/>
                                        </p:tgtEl>
                                        <p:attrNameLst>
                                          <p:attrName>ppt_x</p:attrName>
                                          <p:attrName>ppt_y</p:attrName>
                                        </p:attrNameLst>
                                      </p:cBhvr>
                                      <p:rCtr x="689" y="0"/>
                                    </p:animMotion>
                                  </p:childTnLst>
                                </p:cTn>
                              </p:par>
                            </p:childTnLst>
                          </p:cTn>
                        </p:par>
                        <p:par>
                          <p:cTn id="14" fill="hold">
                            <p:stCondLst>
                              <p:cond delay="1000"/>
                            </p:stCondLst>
                            <p:childTnLst>
                              <p:par>
                                <p:cTn id="15" presetID="1" presetClass="entr" presetSubtype="0" fill="hold" nodeType="afterEffect">
                                  <p:stCondLst>
                                    <p:cond delay="500"/>
                                  </p:stCondLst>
                                  <p:childTnLst>
                                    <p:set>
                                      <p:cBhvr>
                                        <p:cTn id="16" dur="1" fill="hold">
                                          <p:stCondLst>
                                            <p:cond delay="0"/>
                                          </p:stCondLst>
                                        </p:cTn>
                                        <p:tgtEl>
                                          <p:spTgt spid="11"/>
                                        </p:tgtEl>
                                        <p:attrNameLst>
                                          <p:attrName>style.visibility</p:attrName>
                                        </p:attrNameLst>
                                      </p:cBhvr>
                                      <p:to>
                                        <p:strVal val="visible"/>
                                      </p:to>
                                    </p:set>
                                  </p:childTnLst>
                                </p:cTn>
                              </p:par>
                              <p:par>
                                <p:cTn id="17" presetID="6" presetClass="emph" presetSubtype="0" accel="100000" autoRev="1" fill="hold" nodeType="withEffect">
                                  <p:stCondLst>
                                    <p:cond delay="0"/>
                                  </p:stCondLst>
                                  <p:childTnLst>
                                    <p:animScale>
                                      <p:cBhvr>
                                        <p:cTn id="18" dur="500" fill="hold"/>
                                        <p:tgtEl>
                                          <p:spTgt spid="11"/>
                                        </p:tgtEl>
                                      </p:cBhvr>
                                      <p:by x="0" y="0"/>
                                    </p:animScale>
                                  </p:childTnLst>
                                </p:cTn>
                              </p:par>
                              <p:par>
                                <p:cTn id="19" presetID="10" presetClass="entr" presetSubtype="0" fill="hold" grpId="0" nodeType="withEffect">
                                  <p:stCondLst>
                                    <p:cond delay="50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63" presetClass="path" presetSubtype="0" decel="100000" fill="hold" grpId="1" nodeType="withEffect">
                                  <p:stCondLst>
                                    <p:cond delay="500"/>
                                  </p:stCondLst>
                                  <p:childTnLst>
                                    <p:animMotion origin="layout" path="M 2.75721E-7 1.7113E-6 L 0.01379 1.7113E-6 " pathEditMode="relative" rAng="0" ptsTypes="AA">
                                      <p:cBhvr>
                                        <p:cTn id="23" dur="500" spd="-100000" fill="hold"/>
                                        <p:tgtEl>
                                          <p:spTgt spid="25"/>
                                        </p:tgtEl>
                                        <p:attrNameLst>
                                          <p:attrName>ppt_x</p:attrName>
                                          <p:attrName>ppt_y</p:attrName>
                                        </p:attrNameLst>
                                      </p:cBhvr>
                                      <p:rCtr x="689" y="0"/>
                                    </p:animMotion>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500"/>
                            </p:stCondLst>
                            <p:childTnLst>
                              <p:par>
                                <p:cTn id="29" presetID="2" presetClass="entr" presetSubtype="8" decel="10000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0-#ppt_w/2"/>
                                          </p:val>
                                        </p:tav>
                                        <p:tav tm="100000">
                                          <p:val>
                                            <p:strVal val="#ppt_x"/>
                                          </p:val>
                                        </p:tav>
                                      </p:tavLst>
                                    </p:anim>
                                    <p:anim calcmode="lin" valueType="num">
                                      <p:cBhvr additive="base">
                                        <p:cTn id="32"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4" grpId="0"/>
      <p:bldP spid="24" grpId="1"/>
      <p:bldP spid="25" grpId="0"/>
      <p:bldP spid="25" grpId="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 ?</a:t>
            </a:r>
          </a:p>
        </p:txBody>
      </p:sp>
      <p:sp>
        <p:nvSpPr>
          <p:cNvPr id="3" name="Content Placeholder 2"/>
          <p:cNvSpPr>
            <a:spLocks noGrp="1"/>
          </p:cNvSpPr>
          <p:nvPr>
            <p:ph idx="1"/>
          </p:nvPr>
        </p:nvSpPr>
        <p:spPr/>
        <p:txBody>
          <a:bodyPr/>
          <a:lstStyle/>
          <a:p>
            <a:endParaRPr lang="en-US" dirty="0"/>
          </a:p>
          <a:p>
            <a:endParaRPr lang="en-US" dirty="0"/>
          </a:p>
          <a:p>
            <a:pPr marL="0" indent="0" algn="ctr">
              <a:buNone/>
            </a:pPr>
            <a:r>
              <a:rPr lang="en-US" dirty="0"/>
              <a:t>Using </a:t>
            </a:r>
            <a:r>
              <a:rPr lang="en-US" b="1" dirty="0"/>
              <a:t>known data</a:t>
            </a:r>
            <a:r>
              <a:rPr lang="en-US" dirty="0"/>
              <a:t>, develop a </a:t>
            </a:r>
            <a:r>
              <a:rPr lang="en-US" b="1" dirty="0"/>
              <a:t>model</a:t>
            </a:r>
            <a:r>
              <a:rPr lang="en-US" dirty="0"/>
              <a:t> to </a:t>
            </a:r>
            <a:r>
              <a:rPr lang="en-US" u="sng" dirty="0"/>
              <a:t>predict</a:t>
            </a:r>
            <a:r>
              <a:rPr lang="en-US" dirty="0"/>
              <a:t> </a:t>
            </a:r>
            <a:r>
              <a:rPr lang="en-US" b="1" dirty="0"/>
              <a:t>unknown data</a:t>
            </a:r>
            <a:r>
              <a:rPr lang="en-US" dirty="0"/>
              <a:t>.</a:t>
            </a:r>
          </a:p>
          <a:p>
            <a:endParaRPr lang="en-US" dirty="0"/>
          </a:p>
          <a:p>
            <a:endParaRPr lang="en-US" dirty="0"/>
          </a:p>
          <a:p>
            <a:pPr marL="0" indent="0">
              <a:buNone/>
            </a:pPr>
            <a:r>
              <a:rPr lang="en-US" b="1" dirty="0"/>
              <a:t>Known Data</a:t>
            </a:r>
            <a:r>
              <a:rPr lang="en-US" dirty="0"/>
              <a:t>: Big enough archive, previous observations, past data</a:t>
            </a:r>
          </a:p>
          <a:p>
            <a:pPr marL="0" indent="0">
              <a:buNone/>
            </a:pPr>
            <a:r>
              <a:rPr lang="en-US" b="1" dirty="0"/>
              <a:t>Unknown Data</a:t>
            </a:r>
            <a:r>
              <a:rPr lang="en-US" dirty="0"/>
              <a:t>: Missing, Unseen, not existing, future data</a:t>
            </a:r>
          </a:p>
          <a:p>
            <a:pPr marL="0" indent="0">
              <a:buNone/>
            </a:pPr>
            <a:r>
              <a:rPr lang="en-US" b="1" dirty="0"/>
              <a:t>Model</a:t>
            </a:r>
            <a:r>
              <a:rPr lang="en-US" dirty="0"/>
              <a:t>: Known data + Algorithms (ML algorithms)</a:t>
            </a:r>
          </a:p>
        </p:txBody>
      </p:sp>
    </p:spTree>
    <p:extLst>
      <p:ext uri="{BB962C8B-B14F-4D97-AF65-F5344CB8AC3E}">
        <p14:creationId xmlns:p14="http://schemas.microsoft.com/office/powerpoint/2010/main" val="35210935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32996101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636887" y="344794"/>
            <a:ext cx="7825517" cy="1451350"/>
            <a:chOff x="3186553" y="1497369"/>
            <a:chExt cx="7825517" cy="1451350"/>
          </a:xfrm>
        </p:grpSpPr>
        <p:pic>
          <p:nvPicPr>
            <p:cNvPr id="5" name="Picture 4" descr="Snowflake, Snow, Winter, Cold, Ice, Frozen, Black"/>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33007" y="1636021"/>
              <a:ext cx="1119014" cy="1174048"/>
            </a:xfrm>
            <a:prstGeom prst="rect">
              <a:avLst/>
            </a:prstGeom>
          </p:spPr>
        </p:pic>
        <p:pic>
          <p:nvPicPr>
            <p:cNvPr id="6" name="Picture 5" descr="sun icon by MrTossum"/>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96331" y="1715174"/>
              <a:ext cx="1015739" cy="1015739"/>
            </a:xfrm>
            <a:prstGeom prst="rect">
              <a:avLst/>
            </a:prstGeom>
          </p:spPr>
        </p:pic>
        <p:pic>
          <p:nvPicPr>
            <p:cNvPr id="8" name="Picture 7" descr="Leaf Autumn | Free Stock Photo | Illustration of a red autumn leaf ..."/>
            <p:cNvPicPr>
              <a:picLocks noChangeAspect="1"/>
            </p:cNvPicPr>
            <p:nvPr/>
          </p:nvPicPr>
          <p:blipFill>
            <a:blip r:embed="rId5" cstate="email">
              <a:biLevel thresh="50000"/>
              <a:extLst>
                <a:ext uri="{28A0092B-C50C-407E-A947-70E740481C1C}">
                  <a14:useLocalDpi xmlns:a14="http://schemas.microsoft.com/office/drawing/2010/main"/>
                </a:ext>
              </a:extLst>
            </a:blip>
            <a:stretch>
              <a:fillRect/>
            </a:stretch>
          </p:blipFill>
          <p:spPr>
            <a:xfrm>
              <a:off x="3186553" y="1679399"/>
              <a:ext cx="1187714" cy="1087291"/>
            </a:xfrm>
            <a:prstGeom prst="rect">
              <a:avLst/>
            </a:prstGeom>
          </p:spPr>
        </p:pic>
        <p:pic>
          <p:nvPicPr>
            <p:cNvPr id="10" name="Picture 9" descr="Flower by dokjojojo - Flower,dok,in love.ak student"/>
            <p:cNvPicPr>
              <a:picLocks noChangeAspect="1"/>
            </p:cNvPicPr>
            <p:nvPr/>
          </p:nvPicPr>
          <p:blipFill>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a:off x="7810761" y="1497369"/>
              <a:ext cx="1026830" cy="1451350"/>
            </a:xfrm>
            <a:prstGeom prst="rect">
              <a:avLst/>
            </a:prstGeom>
          </p:spPr>
        </p:pic>
      </p:grpSp>
      <p:grpSp>
        <p:nvGrpSpPr>
          <p:cNvPr id="16" name="Group 15"/>
          <p:cNvGrpSpPr/>
          <p:nvPr/>
        </p:nvGrpSpPr>
        <p:grpSpPr>
          <a:xfrm>
            <a:off x="646449" y="2258173"/>
            <a:ext cx="11137188" cy="834162"/>
            <a:chOff x="646449" y="2671641"/>
            <a:chExt cx="11137188" cy="834162"/>
          </a:xfrm>
        </p:grpSpPr>
        <p:sp>
          <p:nvSpPr>
            <p:cNvPr id="12" name="TextBox 11"/>
            <p:cNvSpPr txBox="1"/>
            <p:nvPr/>
          </p:nvSpPr>
          <p:spPr>
            <a:xfrm>
              <a:off x="3432499" y="2674806"/>
              <a:ext cx="1663234" cy="830997"/>
            </a:xfrm>
            <a:prstGeom prst="rect">
              <a:avLst/>
            </a:prstGeom>
            <a:noFill/>
          </p:spPr>
          <p:txBody>
            <a:bodyPr wrap="square" rtlCol="0">
              <a:spAutoFit/>
            </a:bodyPr>
            <a:lstStyle/>
            <a:p>
              <a:pPr algn="ctr"/>
              <a:r>
                <a:rPr lang="en-US" sz="4800" dirty="0"/>
                <a:t>50</a:t>
              </a:r>
              <a:r>
                <a:rPr lang="en-US" sz="3600" dirty="0"/>
                <a:t>°F</a:t>
              </a:r>
              <a:endParaRPr lang="en-US" sz="4800" dirty="0"/>
            </a:p>
          </p:txBody>
        </p:sp>
        <p:sp>
          <p:nvSpPr>
            <p:cNvPr id="18" name="TextBox 17"/>
            <p:cNvSpPr txBox="1"/>
            <p:nvPr/>
          </p:nvSpPr>
          <p:spPr>
            <a:xfrm>
              <a:off x="5806059" y="2671641"/>
              <a:ext cx="1537185" cy="830997"/>
            </a:xfrm>
            <a:prstGeom prst="rect">
              <a:avLst/>
            </a:prstGeom>
            <a:noFill/>
          </p:spPr>
          <p:txBody>
            <a:bodyPr wrap="square" rtlCol="0">
              <a:spAutoFit/>
            </a:bodyPr>
            <a:lstStyle/>
            <a:p>
              <a:pPr algn="ctr"/>
              <a:r>
                <a:rPr lang="en-US" sz="4800" dirty="0"/>
                <a:t>30</a:t>
              </a:r>
              <a:r>
                <a:rPr lang="en-US" sz="3600" dirty="0">
                  <a:solidFill>
                    <a:prstClr val="black"/>
                  </a:solidFill>
                </a:rPr>
                <a:t>°F</a:t>
              </a:r>
              <a:endParaRPr lang="en-US" sz="4800" dirty="0"/>
            </a:p>
          </p:txBody>
        </p:sp>
        <p:sp>
          <p:nvSpPr>
            <p:cNvPr id="19" name="TextBox 18"/>
            <p:cNvSpPr txBox="1"/>
            <p:nvPr/>
          </p:nvSpPr>
          <p:spPr>
            <a:xfrm>
              <a:off x="8035952" y="2671641"/>
              <a:ext cx="1540723" cy="830997"/>
            </a:xfrm>
            <a:prstGeom prst="rect">
              <a:avLst/>
            </a:prstGeom>
            <a:noFill/>
          </p:spPr>
          <p:txBody>
            <a:bodyPr wrap="square" rtlCol="0">
              <a:spAutoFit/>
            </a:bodyPr>
            <a:lstStyle/>
            <a:p>
              <a:pPr algn="ctr"/>
              <a:r>
                <a:rPr lang="en-US" sz="4800" dirty="0"/>
                <a:t>68</a:t>
              </a:r>
              <a:r>
                <a:rPr lang="en-US" sz="3600" dirty="0">
                  <a:solidFill>
                    <a:prstClr val="black"/>
                  </a:solidFill>
                </a:rPr>
                <a:t>°F</a:t>
              </a:r>
              <a:endParaRPr lang="en-US" sz="4800" dirty="0"/>
            </a:p>
          </p:txBody>
        </p:sp>
        <p:sp>
          <p:nvSpPr>
            <p:cNvPr id="20" name="TextBox 19"/>
            <p:cNvSpPr txBox="1"/>
            <p:nvPr/>
          </p:nvSpPr>
          <p:spPr>
            <a:xfrm>
              <a:off x="10189039" y="2671641"/>
              <a:ext cx="1594598" cy="830997"/>
            </a:xfrm>
            <a:prstGeom prst="rect">
              <a:avLst/>
            </a:prstGeom>
            <a:noFill/>
          </p:spPr>
          <p:txBody>
            <a:bodyPr wrap="square" rtlCol="0">
              <a:spAutoFit/>
            </a:bodyPr>
            <a:lstStyle/>
            <a:p>
              <a:pPr algn="ctr"/>
              <a:r>
                <a:rPr lang="en-US" sz="4800" dirty="0"/>
                <a:t>95</a:t>
              </a:r>
              <a:r>
                <a:rPr lang="en-US" sz="3600" dirty="0">
                  <a:solidFill>
                    <a:prstClr val="black"/>
                  </a:solidFill>
                </a:rPr>
                <a:t>°F</a:t>
              </a:r>
              <a:endParaRPr lang="en-US" sz="4800" dirty="0"/>
            </a:p>
          </p:txBody>
        </p:sp>
        <p:sp>
          <p:nvSpPr>
            <p:cNvPr id="15" name="TextBox 14"/>
            <p:cNvSpPr txBox="1"/>
            <p:nvPr/>
          </p:nvSpPr>
          <p:spPr>
            <a:xfrm>
              <a:off x="646449" y="2763974"/>
              <a:ext cx="1223412" cy="707886"/>
            </a:xfrm>
            <a:prstGeom prst="rect">
              <a:avLst/>
            </a:prstGeom>
            <a:noFill/>
          </p:spPr>
          <p:txBody>
            <a:bodyPr wrap="none" rtlCol="0">
              <a:spAutoFit/>
            </a:bodyPr>
            <a:lstStyle/>
            <a:p>
              <a:pPr algn="ctr"/>
              <a:r>
                <a:rPr lang="en-US" sz="4000" dirty="0"/>
                <a:t>1990</a:t>
              </a:r>
            </a:p>
          </p:txBody>
        </p:sp>
      </p:grpSp>
      <p:grpSp>
        <p:nvGrpSpPr>
          <p:cNvPr id="17" name="Group 16"/>
          <p:cNvGrpSpPr/>
          <p:nvPr/>
        </p:nvGrpSpPr>
        <p:grpSpPr>
          <a:xfrm>
            <a:off x="646449" y="3027986"/>
            <a:ext cx="11137188" cy="926495"/>
            <a:chOff x="646449" y="3565828"/>
            <a:chExt cx="11137188" cy="926495"/>
          </a:xfrm>
        </p:grpSpPr>
        <p:sp>
          <p:nvSpPr>
            <p:cNvPr id="24" name="TextBox 23"/>
            <p:cNvSpPr txBox="1"/>
            <p:nvPr/>
          </p:nvSpPr>
          <p:spPr>
            <a:xfrm>
              <a:off x="3432499" y="3568993"/>
              <a:ext cx="1663234" cy="923330"/>
            </a:xfrm>
            <a:prstGeom prst="rect">
              <a:avLst/>
            </a:prstGeom>
            <a:noFill/>
          </p:spPr>
          <p:txBody>
            <a:bodyPr wrap="square" rtlCol="0">
              <a:spAutoFit/>
            </a:bodyPr>
            <a:lstStyle/>
            <a:p>
              <a:pPr algn="ctr"/>
              <a:r>
                <a:rPr lang="en-US" sz="5400" dirty="0"/>
                <a:t>48</a:t>
              </a:r>
              <a:r>
                <a:rPr lang="en-US" sz="4000" dirty="0"/>
                <a:t>°F</a:t>
              </a:r>
              <a:endParaRPr lang="en-US" sz="5400" dirty="0"/>
            </a:p>
          </p:txBody>
        </p:sp>
        <p:sp>
          <p:nvSpPr>
            <p:cNvPr id="25" name="TextBox 24"/>
            <p:cNvSpPr txBox="1"/>
            <p:nvPr/>
          </p:nvSpPr>
          <p:spPr>
            <a:xfrm>
              <a:off x="5806059" y="3565828"/>
              <a:ext cx="1537185" cy="923330"/>
            </a:xfrm>
            <a:prstGeom prst="rect">
              <a:avLst/>
            </a:prstGeom>
            <a:noFill/>
          </p:spPr>
          <p:txBody>
            <a:bodyPr wrap="square" rtlCol="0">
              <a:spAutoFit/>
            </a:bodyPr>
            <a:lstStyle/>
            <a:p>
              <a:pPr algn="ctr"/>
              <a:r>
                <a:rPr lang="en-US" sz="5400" dirty="0"/>
                <a:t>29</a:t>
              </a:r>
              <a:r>
                <a:rPr lang="en-US" sz="4000" dirty="0">
                  <a:solidFill>
                    <a:prstClr val="black"/>
                  </a:solidFill>
                </a:rPr>
                <a:t>°F</a:t>
              </a:r>
              <a:endParaRPr lang="en-US" sz="5400" dirty="0"/>
            </a:p>
          </p:txBody>
        </p:sp>
        <p:sp>
          <p:nvSpPr>
            <p:cNvPr id="26" name="TextBox 25"/>
            <p:cNvSpPr txBox="1"/>
            <p:nvPr/>
          </p:nvSpPr>
          <p:spPr>
            <a:xfrm>
              <a:off x="8035952" y="3565828"/>
              <a:ext cx="1540723" cy="923330"/>
            </a:xfrm>
            <a:prstGeom prst="rect">
              <a:avLst/>
            </a:prstGeom>
            <a:noFill/>
          </p:spPr>
          <p:txBody>
            <a:bodyPr wrap="square" rtlCol="0">
              <a:spAutoFit/>
            </a:bodyPr>
            <a:lstStyle/>
            <a:p>
              <a:pPr algn="ctr"/>
              <a:r>
                <a:rPr lang="en-US" sz="5400" dirty="0"/>
                <a:t>70</a:t>
              </a:r>
              <a:r>
                <a:rPr lang="en-US" sz="4000" dirty="0">
                  <a:solidFill>
                    <a:prstClr val="black"/>
                  </a:solidFill>
                </a:rPr>
                <a:t>°F</a:t>
              </a:r>
              <a:endParaRPr lang="en-US" sz="5400" dirty="0"/>
            </a:p>
          </p:txBody>
        </p:sp>
        <p:sp>
          <p:nvSpPr>
            <p:cNvPr id="27" name="TextBox 26"/>
            <p:cNvSpPr txBox="1"/>
            <p:nvPr/>
          </p:nvSpPr>
          <p:spPr>
            <a:xfrm>
              <a:off x="10189039" y="3565828"/>
              <a:ext cx="1594598" cy="923330"/>
            </a:xfrm>
            <a:prstGeom prst="rect">
              <a:avLst/>
            </a:prstGeom>
            <a:noFill/>
          </p:spPr>
          <p:txBody>
            <a:bodyPr wrap="square" rtlCol="0">
              <a:spAutoFit/>
            </a:bodyPr>
            <a:lstStyle/>
            <a:p>
              <a:pPr algn="ctr"/>
              <a:r>
                <a:rPr lang="en-US" sz="5400" dirty="0"/>
                <a:t>98</a:t>
              </a:r>
              <a:r>
                <a:rPr lang="en-US" sz="4000" dirty="0">
                  <a:solidFill>
                    <a:prstClr val="black"/>
                  </a:solidFill>
                </a:rPr>
                <a:t>°F</a:t>
              </a:r>
              <a:endParaRPr lang="en-US" sz="5400" dirty="0"/>
            </a:p>
          </p:txBody>
        </p:sp>
        <p:sp>
          <p:nvSpPr>
            <p:cNvPr id="28" name="TextBox 27"/>
            <p:cNvSpPr txBox="1"/>
            <p:nvPr/>
          </p:nvSpPr>
          <p:spPr>
            <a:xfrm>
              <a:off x="646449" y="3658161"/>
              <a:ext cx="1326004" cy="769441"/>
            </a:xfrm>
            <a:prstGeom prst="rect">
              <a:avLst/>
            </a:prstGeom>
            <a:noFill/>
          </p:spPr>
          <p:txBody>
            <a:bodyPr wrap="none" rtlCol="0">
              <a:spAutoFit/>
            </a:bodyPr>
            <a:lstStyle/>
            <a:p>
              <a:pPr algn="ctr"/>
              <a:r>
                <a:rPr lang="en-US" sz="4400" dirty="0"/>
                <a:t>2000</a:t>
              </a:r>
            </a:p>
          </p:txBody>
        </p:sp>
      </p:grpSp>
      <p:grpSp>
        <p:nvGrpSpPr>
          <p:cNvPr id="21" name="Group 20"/>
          <p:cNvGrpSpPr/>
          <p:nvPr/>
        </p:nvGrpSpPr>
        <p:grpSpPr>
          <a:xfrm>
            <a:off x="646449" y="3890132"/>
            <a:ext cx="11137188" cy="1018828"/>
            <a:chOff x="646449" y="4475814"/>
            <a:chExt cx="11137188" cy="1018828"/>
          </a:xfrm>
        </p:grpSpPr>
        <p:sp>
          <p:nvSpPr>
            <p:cNvPr id="29" name="TextBox 28"/>
            <p:cNvSpPr txBox="1"/>
            <p:nvPr/>
          </p:nvSpPr>
          <p:spPr>
            <a:xfrm>
              <a:off x="3432499" y="4478979"/>
              <a:ext cx="1663234" cy="1015663"/>
            </a:xfrm>
            <a:prstGeom prst="rect">
              <a:avLst/>
            </a:prstGeom>
            <a:noFill/>
          </p:spPr>
          <p:txBody>
            <a:bodyPr wrap="square" rtlCol="0">
              <a:spAutoFit/>
            </a:bodyPr>
            <a:lstStyle/>
            <a:p>
              <a:pPr algn="ctr"/>
              <a:r>
                <a:rPr lang="en-US" sz="6000" dirty="0"/>
                <a:t>49</a:t>
              </a:r>
              <a:r>
                <a:rPr lang="en-US" sz="4400" dirty="0"/>
                <a:t>°F</a:t>
              </a:r>
              <a:endParaRPr lang="en-US" sz="6000" dirty="0"/>
            </a:p>
          </p:txBody>
        </p:sp>
        <p:sp>
          <p:nvSpPr>
            <p:cNvPr id="30" name="TextBox 29"/>
            <p:cNvSpPr txBox="1"/>
            <p:nvPr/>
          </p:nvSpPr>
          <p:spPr>
            <a:xfrm>
              <a:off x="5806059" y="4475814"/>
              <a:ext cx="1537185" cy="1015663"/>
            </a:xfrm>
            <a:prstGeom prst="rect">
              <a:avLst/>
            </a:prstGeom>
            <a:noFill/>
          </p:spPr>
          <p:txBody>
            <a:bodyPr wrap="square" rtlCol="0">
              <a:spAutoFit/>
            </a:bodyPr>
            <a:lstStyle/>
            <a:p>
              <a:pPr algn="ctr"/>
              <a:r>
                <a:rPr lang="en-US" sz="6000" dirty="0"/>
                <a:t>27</a:t>
              </a:r>
              <a:r>
                <a:rPr lang="en-US" sz="4400" dirty="0">
                  <a:solidFill>
                    <a:prstClr val="black"/>
                  </a:solidFill>
                </a:rPr>
                <a:t>°F</a:t>
              </a:r>
              <a:endParaRPr lang="en-US" sz="6000" dirty="0"/>
            </a:p>
          </p:txBody>
        </p:sp>
        <p:sp>
          <p:nvSpPr>
            <p:cNvPr id="31" name="TextBox 30"/>
            <p:cNvSpPr txBox="1"/>
            <p:nvPr/>
          </p:nvSpPr>
          <p:spPr>
            <a:xfrm>
              <a:off x="8035952" y="4475814"/>
              <a:ext cx="1540723" cy="1015663"/>
            </a:xfrm>
            <a:prstGeom prst="rect">
              <a:avLst/>
            </a:prstGeom>
            <a:noFill/>
          </p:spPr>
          <p:txBody>
            <a:bodyPr wrap="square" rtlCol="0">
              <a:spAutoFit/>
            </a:bodyPr>
            <a:lstStyle/>
            <a:p>
              <a:pPr algn="ctr"/>
              <a:r>
                <a:rPr lang="en-US" sz="6000" dirty="0"/>
                <a:t>67</a:t>
              </a:r>
              <a:r>
                <a:rPr lang="en-US" sz="4400" dirty="0">
                  <a:solidFill>
                    <a:prstClr val="black"/>
                  </a:solidFill>
                </a:rPr>
                <a:t>°F</a:t>
              </a:r>
              <a:endParaRPr lang="en-US" sz="6000" dirty="0"/>
            </a:p>
          </p:txBody>
        </p:sp>
        <p:sp>
          <p:nvSpPr>
            <p:cNvPr id="32" name="TextBox 31"/>
            <p:cNvSpPr txBox="1"/>
            <p:nvPr/>
          </p:nvSpPr>
          <p:spPr>
            <a:xfrm>
              <a:off x="10189039" y="4475814"/>
              <a:ext cx="1594598" cy="1015663"/>
            </a:xfrm>
            <a:prstGeom prst="rect">
              <a:avLst/>
            </a:prstGeom>
            <a:noFill/>
          </p:spPr>
          <p:txBody>
            <a:bodyPr wrap="square" rtlCol="0">
              <a:spAutoFit/>
            </a:bodyPr>
            <a:lstStyle/>
            <a:p>
              <a:pPr algn="ctr"/>
              <a:r>
                <a:rPr lang="en-US" sz="6000" dirty="0"/>
                <a:t>96</a:t>
              </a:r>
              <a:r>
                <a:rPr lang="en-US" sz="4400" dirty="0">
                  <a:solidFill>
                    <a:prstClr val="black"/>
                  </a:solidFill>
                </a:rPr>
                <a:t>°F</a:t>
              </a:r>
              <a:endParaRPr lang="en-US" sz="6000" dirty="0"/>
            </a:p>
          </p:txBody>
        </p:sp>
        <p:sp>
          <p:nvSpPr>
            <p:cNvPr id="33" name="TextBox 32"/>
            <p:cNvSpPr txBox="1"/>
            <p:nvPr/>
          </p:nvSpPr>
          <p:spPr>
            <a:xfrm>
              <a:off x="646449" y="4568147"/>
              <a:ext cx="1435008" cy="830997"/>
            </a:xfrm>
            <a:prstGeom prst="rect">
              <a:avLst/>
            </a:prstGeom>
            <a:noFill/>
          </p:spPr>
          <p:txBody>
            <a:bodyPr wrap="none" rtlCol="0">
              <a:spAutoFit/>
            </a:bodyPr>
            <a:lstStyle/>
            <a:p>
              <a:pPr algn="ctr"/>
              <a:r>
                <a:rPr lang="en-US" sz="4800" dirty="0"/>
                <a:t>2010</a:t>
              </a:r>
            </a:p>
          </p:txBody>
        </p:sp>
      </p:grpSp>
      <p:grpSp>
        <p:nvGrpSpPr>
          <p:cNvPr id="22" name="Group 21"/>
          <p:cNvGrpSpPr/>
          <p:nvPr/>
        </p:nvGrpSpPr>
        <p:grpSpPr>
          <a:xfrm>
            <a:off x="646449" y="4844612"/>
            <a:ext cx="11137188" cy="1111161"/>
            <a:chOff x="646449" y="5353492"/>
            <a:chExt cx="11137188" cy="1111161"/>
          </a:xfrm>
        </p:grpSpPr>
        <p:sp>
          <p:nvSpPr>
            <p:cNvPr id="34" name="TextBox 33"/>
            <p:cNvSpPr txBox="1"/>
            <p:nvPr/>
          </p:nvSpPr>
          <p:spPr>
            <a:xfrm>
              <a:off x="3432499" y="5356657"/>
              <a:ext cx="1663234" cy="1107996"/>
            </a:xfrm>
            <a:prstGeom prst="rect">
              <a:avLst/>
            </a:prstGeom>
            <a:noFill/>
          </p:spPr>
          <p:txBody>
            <a:bodyPr wrap="square" rtlCol="0">
              <a:spAutoFit/>
            </a:bodyPr>
            <a:lstStyle/>
            <a:p>
              <a:pPr algn="ctr"/>
              <a:r>
                <a:rPr lang="en-US" sz="6600" dirty="0">
                  <a:solidFill>
                    <a:srgbClr val="FF0000"/>
                  </a:solidFill>
                </a:rPr>
                <a:t>?</a:t>
              </a:r>
            </a:p>
          </p:txBody>
        </p:sp>
        <p:sp>
          <p:nvSpPr>
            <p:cNvPr id="35" name="TextBox 34"/>
            <p:cNvSpPr txBox="1"/>
            <p:nvPr/>
          </p:nvSpPr>
          <p:spPr>
            <a:xfrm>
              <a:off x="5806059" y="5353492"/>
              <a:ext cx="1537185" cy="1107996"/>
            </a:xfrm>
            <a:prstGeom prst="rect">
              <a:avLst/>
            </a:prstGeom>
            <a:noFill/>
          </p:spPr>
          <p:txBody>
            <a:bodyPr wrap="square" rtlCol="0">
              <a:spAutoFit/>
            </a:bodyPr>
            <a:lstStyle/>
            <a:p>
              <a:pPr algn="ctr"/>
              <a:r>
                <a:rPr lang="en-US" sz="6600" dirty="0">
                  <a:solidFill>
                    <a:srgbClr val="FF0000"/>
                  </a:solidFill>
                </a:rPr>
                <a:t>?</a:t>
              </a:r>
            </a:p>
          </p:txBody>
        </p:sp>
        <p:sp>
          <p:nvSpPr>
            <p:cNvPr id="36" name="TextBox 35"/>
            <p:cNvSpPr txBox="1"/>
            <p:nvPr/>
          </p:nvSpPr>
          <p:spPr>
            <a:xfrm>
              <a:off x="8035952" y="5353492"/>
              <a:ext cx="1540723" cy="1107996"/>
            </a:xfrm>
            <a:prstGeom prst="rect">
              <a:avLst/>
            </a:prstGeom>
            <a:noFill/>
          </p:spPr>
          <p:txBody>
            <a:bodyPr wrap="square" rtlCol="0">
              <a:spAutoFit/>
            </a:bodyPr>
            <a:lstStyle/>
            <a:p>
              <a:pPr algn="ctr"/>
              <a:r>
                <a:rPr lang="en-US" sz="6600" dirty="0">
                  <a:solidFill>
                    <a:srgbClr val="FF0000"/>
                  </a:solidFill>
                </a:rPr>
                <a:t>?</a:t>
              </a:r>
            </a:p>
          </p:txBody>
        </p:sp>
        <p:sp>
          <p:nvSpPr>
            <p:cNvPr id="37" name="TextBox 36"/>
            <p:cNvSpPr txBox="1"/>
            <p:nvPr/>
          </p:nvSpPr>
          <p:spPr>
            <a:xfrm>
              <a:off x="10189039" y="5353492"/>
              <a:ext cx="1594598" cy="1107996"/>
            </a:xfrm>
            <a:prstGeom prst="rect">
              <a:avLst/>
            </a:prstGeom>
            <a:noFill/>
          </p:spPr>
          <p:txBody>
            <a:bodyPr wrap="square" rtlCol="0">
              <a:spAutoFit/>
            </a:bodyPr>
            <a:lstStyle/>
            <a:p>
              <a:pPr algn="ctr"/>
              <a:r>
                <a:rPr lang="en-US" sz="6600" dirty="0">
                  <a:solidFill>
                    <a:srgbClr val="FF0000"/>
                  </a:solidFill>
                </a:rPr>
                <a:t>?</a:t>
              </a:r>
            </a:p>
          </p:txBody>
        </p:sp>
        <p:sp>
          <p:nvSpPr>
            <p:cNvPr id="38" name="TextBox 37"/>
            <p:cNvSpPr txBox="1"/>
            <p:nvPr/>
          </p:nvSpPr>
          <p:spPr>
            <a:xfrm>
              <a:off x="646449" y="5445825"/>
              <a:ext cx="1588897" cy="923330"/>
            </a:xfrm>
            <a:prstGeom prst="rect">
              <a:avLst/>
            </a:prstGeom>
            <a:noFill/>
          </p:spPr>
          <p:txBody>
            <a:bodyPr wrap="none" rtlCol="0">
              <a:spAutoFit/>
            </a:bodyPr>
            <a:lstStyle/>
            <a:p>
              <a:pPr algn="ctr"/>
              <a:r>
                <a:rPr lang="en-US" sz="5400" dirty="0">
                  <a:solidFill>
                    <a:srgbClr val="FF0000"/>
                  </a:solidFill>
                </a:rPr>
                <a:t>2020</a:t>
              </a:r>
            </a:p>
          </p:txBody>
        </p:sp>
      </p:grpSp>
      <p:sp>
        <p:nvSpPr>
          <p:cNvPr id="13" name="Freeform 12"/>
          <p:cNvSpPr/>
          <p:nvPr/>
        </p:nvSpPr>
        <p:spPr>
          <a:xfrm>
            <a:off x="3165550" y="1997351"/>
            <a:ext cx="8450821" cy="1043153"/>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300298">
                <a:moveTo>
                  <a:pt x="0" y="680614"/>
                </a:moveTo>
                <a:cubicBezTo>
                  <a:pt x="1825423" y="450041"/>
                  <a:pt x="1292920" y="285811"/>
                  <a:pt x="2133397" y="365355"/>
                </a:cubicBezTo>
                <a:cubicBezTo>
                  <a:pt x="2973874" y="444899"/>
                  <a:pt x="4324483" y="1719354"/>
                  <a:pt x="5042860" y="1157876"/>
                </a:cubicBezTo>
                <a:cubicBezTo>
                  <a:pt x="5761237" y="596398"/>
                  <a:pt x="6960968" y="621722"/>
                  <a:pt x="7614652" y="431450"/>
                </a:cubicBezTo>
                <a:cubicBezTo>
                  <a:pt x="8268336" y="241178"/>
                  <a:pt x="7984901" y="-75260"/>
                  <a:pt x="8964964" y="16243"/>
                </a:cubicBezTo>
                <a:cubicBezTo>
                  <a:pt x="9945027" y="107746"/>
                  <a:pt x="9353014" y="165404"/>
                  <a:pt x="10371356" y="90996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3181743" y="2568864"/>
            <a:ext cx="8450821" cy="1127417"/>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 name="connsiteX0" fmla="*/ 0 w 10371356"/>
              <a:gd name="connsiteY0" fmla="*/ 680615 h 1159926"/>
              <a:gd name="connsiteX1" fmla="*/ 1899604 w 10371356"/>
              <a:gd name="connsiteY1" fmla="*/ 187261 h 1159926"/>
              <a:gd name="connsiteX2" fmla="*/ 5042860 w 10371356"/>
              <a:gd name="connsiteY2" fmla="*/ 1157877 h 1159926"/>
              <a:gd name="connsiteX3" fmla="*/ 7614652 w 10371356"/>
              <a:gd name="connsiteY3" fmla="*/ 431451 h 1159926"/>
              <a:gd name="connsiteX4" fmla="*/ 8964964 w 10371356"/>
              <a:gd name="connsiteY4" fmla="*/ 16244 h 1159926"/>
              <a:gd name="connsiteX5" fmla="*/ 10371356 w 10371356"/>
              <a:gd name="connsiteY5" fmla="*/ 909965 h 1159926"/>
              <a:gd name="connsiteX0" fmla="*/ 0 w 10371356"/>
              <a:gd name="connsiteY0" fmla="*/ 680615 h 1158155"/>
              <a:gd name="connsiteX1" fmla="*/ 1969742 w 10371356"/>
              <a:gd name="connsiteY1" fmla="*/ 519705 h 1158155"/>
              <a:gd name="connsiteX2" fmla="*/ 5042860 w 10371356"/>
              <a:gd name="connsiteY2" fmla="*/ 1157877 h 1158155"/>
              <a:gd name="connsiteX3" fmla="*/ 7614652 w 10371356"/>
              <a:gd name="connsiteY3" fmla="*/ 431451 h 1158155"/>
              <a:gd name="connsiteX4" fmla="*/ 8964964 w 10371356"/>
              <a:gd name="connsiteY4" fmla="*/ 16244 h 1158155"/>
              <a:gd name="connsiteX5" fmla="*/ 10371356 w 10371356"/>
              <a:gd name="connsiteY5" fmla="*/ 909965 h 1158155"/>
              <a:gd name="connsiteX0" fmla="*/ 0 w 10371356"/>
              <a:gd name="connsiteY0" fmla="*/ 854242 h 1331782"/>
              <a:gd name="connsiteX1" fmla="*/ 1969742 w 10371356"/>
              <a:gd name="connsiteY1" fmla="*/ 693332 h 1331782"/>
              <a:gd name="connsiteX2" fmla="*/ 5042860 w 10371356"/>
              <a:gd name="connsiteY2" fmla="*/ 1331504 h 1331782"/>
              <a:gd name="connsiteX3" fmla="*/ 7614652 w 10371356"/>
              <a:gd name="connsiteY3" fmla="*/ 605078 h 1331782"/>
              <a:gd name="connsiteX4" fmla="*/ 9000033 w 10371356"/>
              <a:gd name="connsiteY4" fmla="*/ 11777 h 1331782"/>
              <a:gd name="connsiteX5" fmla="*/ 10371356 w 10371356"/>
              <a:gd name="connsiteY5" fmla="*/ 1083592 h 1331782"/>
              <a:gd name="connsiteX0" fmla="*/ 0 w 10371356"/>
              <a:gd name="connsiteY0" fmla="*/ 927793 h 1405333"/>
              <a:gd name="connsiteX1" fmla="*/ 1969742 w 10371356"/>
              <a:gd name="connsiteY1" fmla="*/ 766883 h 1405333"/>
              <a:gd name="connsiteX2" fmla="*/ 5042860 w 10371356"/>
              <a:gd name="connsiteY2" fmla="*/ 1405055 h 1405333"/>
              <a:gd name="connsiteX3" fmla="*/ 7614652 w 10371356"/>
              <a:gd name="connsiteY3" fmla="*/ 678629 h 1405333"/>
              <a:gd name="connsiteX4" fmla="*/ 9000033 w 10371356"/>
              <a:gd name="connsiteY4" fmla="*/ 85328 h 1405333"/>
              <a:gd name="connsiteX5" fmla="*/ 10371356 w 10371356"/>
              <a:gd name="connsiteY5" fmla="*/ 1157143 h 140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405333">
                <a:moveTo>
                  <a:pt x="0" y="927793"/>
                </a:moveTo>
                <a:cubicBezTo>
                  <a:pt x="1825423" y="697220"/>
                  <a:pt x="1129265" y="687339"/>
                  <a:pt x="1969742" y="766883"/>
                </a:cubicBezTo>
                <a:cubicBezTo>
                  <a:pt x="2810219" y="846427"/>
                  <a:pt x="4102042" y="1419764"/>
                  <a:pt x="5042860" y="1405055"/>
                </a:cubicBezTo>
                <a:cubicBezTo>
                  <a:pt x="5983678" y="1390346"/>
                  <a:pt x="6955123" y="898583"/>
                  <a:pt x="7614652" y="678629"/>
                </a:cubicBezTo>
                <a:cubicBezTo>
                  <a:pt x="8274181" y="458675"/>
                  <a:pt x="8113487" y="409379"/>
                  <a:pt x="9000033" y="85328"/>
                </a:cubicBezTo>
                <a:cubicBezTo>
                  <a:pt x="9886579" y="-238723"/>
                  <a:pt x="9353014" y="412583"/>
                  <a:pt x="10371356" y="1157143"/>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3181743" y="3650572"/>
            <a:ext cx="8450821" cy="1136823"/>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 name="connsiteX0" fmla="*/ 0 w 10371356"/>
              <a:gd name="connsiteY0" fmla="*/ 680615 h 1159926"/>
              <a:gd name="connsiteX1" fmla="*/ 1899604 w 10371356"/>
              <a:gd name="connsiteY1" fmla="*/ 187261 h 1159926"/>
              <a:gd name="connsiteX2" fmla="*/ 5042860 w 10371356"/>
              <a:gd name="connsiteY2" fmla="*/ 1157877 h 1159926"/>
              <a:gd name="connsiteX3" fmla="*/ 7614652 w 10371356"/>
              <a:gd name="connsiteY3" fmla="*/ 431451 h 1159926"/>
              <a:gd name="connsiteX4" fmla="*/ 8964964 w 10371356"/>
              <a:gd name="connsiteY4" fmla="*/ 16244 h 1159926"/>
              <a:gd name="connsiteX5" fmla="*/ 10371356 w 10371356"/>
              <a:gd name="connsiteY5" fmla="*/ 909965 h 1159926"/>
              <a:gd name="connsiteX0" fmla="*/ 0 w 10371356"/>
              <a:gd name="connsiteY0" fmla="*/ 680615 h 1158155"/>
              <a:gd name="connsiteX1" fmla="*/ 1969742 w 10371356"/>
              <a:gd name="connsiteY1" fmla="*/ 519705 h 1158155"/>
              <a:gd name="connsiteX2" fmla="*/ 5042860 w 10371356"/>
              <a:gd name="connsiteY2" fmla="*/ 1157877 h 1158155"/>
              <a:gd name="connsiteX3" fmla="*/ 7614652 w 10371356"/>
              <a:gd name="connsiteY3" fmla="*/ 431451 h 1158155"/>
              <a:gd name="connsiteX4" fmla="*/ 8964964 w 10371356"/>
              <a:gd name="connsiteY4" fmla="*/ 16244 h 1158155"/>
              <a:gd name="connsiteX5" fmla="*/ 10371356 w 10371356"/>
              <a:gd name="connsiteY5" fmla="*/ 909965 h 1158155"/>
              <a:gd name="connsiteX0" fmla="*/ 0 w 10371356"/>
              <a:gd name="connsiteY0" fmla="*/ 854242 h 1331782"/>
              <a:gd name="connsiteX1" fmla="*/ 1969742 w 10371356"/>
              <a:gd name="connsiteY1" fmla="*/ 693332 h 1331782"/>
              <a:gd name="connsiteX2" fmla="*/ 5042860 w 10371356"/>
              <a:gd name="connsiteY2" fmla="*/ 1331504 h 1331782"/>
              <a:gd name="connsiteX3" fmla="*/ 7614652 w 10371356"/>
              <a:gd name="connsiteY3" fmla="*/ 605078 h 1331782"/>
              <a:gd name="connsiteX4" fmla="*/ 9000033 w 10371356"/>
              <a:gd name="connsiteY4" fmla="*/ 11777 h 1331782"/>
              <a:gd name="connsiteX5" fmla="*/ 10371356 w 10371356"/>
              <a:gd name="connsiteY5" fmla="*/ 1083592 h 1331782"/>
              <a:gd name="connsiteX0" fmla="*/ 0 w 10371356"/>
              <a:gd name="connsiteY0" fmla="*/ 927793 h 1405333"/>
              <a:gd name="connsiteX1" fmla="*/ 1969742 w 10371356"/>
              <a:gd name="connsiteY1" fmla="*/ 766883 h 1405333"/>
              <a:gd name="connsiteX2" fmla="*/ 5042860 w 10371356"/>
              <a:gd name="connsiteY2" fmla="*/ 1405055 h 1405333"/>
              <a:gd name="connsiteX3" fmla="*/ 7614652 w 10371356"/>
              <a:gd name="connsiteY3" fmla="*/ 678629 h 1405333"/>
              <a:gd name="connsiteX4" fmla="*/ 9000033 w 10371356"/>
              <a:gd name="connsiteY4" fmla="*/ 85328 h 1405333"/>
              <a:gd name="connsiteX5" fmla="*/ 10371356 w 10371356"/>
              <a:gd name="connsiteY5" fmla="*/ 1157143 h 1405333"/>
              <a:gd name="connsiteX0" fmla="*/ 0 w 10371356"/>
              <a:gd name="connsiteY0" fmla="*/ 656008 h 1133548"/>
              <a:gd name="connsiteX1" fmla="*/ 1969742 w 10371356"/>
              <a:gd name="connsiteY1" fmla="*/ 495098 h 1133548"/>
              <a:gd name="connsiteX2" fmla="*/ 5042860 w 10371356"/>
              <a:gd name="connsiteY2" fmla="*/ 1133270 h 1133548"/>
              <a:gd name="connsiteX3" fmla="*/ 7614652 w 10371356"/>
              <a:gd name="connsiteY3" fmla="*/ 406844 h 1133548"/>
              <a:gd name="connsiteX4" fmla="*/ 8988344 w 10371356"/>
              <a:gd name="connsiteY4" fmla="*/ 122241 h 1133548"/>
              <a:gd name="connsiteX5" fmla="*/ 10371356 w 10371356"/>
              <a:gd name="connsiteY5" fmla="*/ 885358 h 1133548"/>
              <a:gd name="connsiteX0" fmla="*/ 0 w 10371356"/>
              <a:gd name="connsiteY0" fmla="*/ 556164 h 1033704"/>
              <a:gd name="connsiteX1" fmla="*/ 1969742 w 10371356"/>
              <a:gd name="connsiteY1" fmla="*/ 395254 h 1033704"/>
              <a:gd name="connsiteX2" fmla="*/ 5042860 w 10371356"/>
              <a:gd name="connsiteY2" fmla="*/ 1033426 h 1033704"/>
              <a:gd name="connsiteX3" fmla="*/ 7614652 w 10371356"/>
              <a:gd name="connsiteY3" fmla="*/ 307000 h 1033704"/>
              <a:gd name="connsiteX4" fmla="*/ 8988344 w 10371356"/>
              <a:gd name="connsiteY4" fmla="*/ 22397 h 1033704"/>
              <a:gd name="connsiteX5" fmla="*/ 10371356 w 10371356"/>
              <a:gd name="connsiteY5" fmla="*/ 785514 h 1033704"/>
              <a:gd name="connsiteX0" fmla="*/ 0 w 10371356"/>
              <a:gd name="connsiteY0" fmla="*/ 749717 h 1227257"/>
              <a:gd name="connsiteX1" fmla="*/ 1969742 w 10371356"/>
              <a:gd name="connsiteY1" fmla="*/ 588807 h 1227257"/>
              <a:gd name="connsiteX2" fmla="*/ 5042860 w 10371356"/>
              <a:gd name="connsiteY2" fmla="*/ 1226979 h 1227257"/>
              <a:gd name="connsiteX3" fmla="*/ 7614652 w 10371356"/>
              <a:gd name="connsiteY3" fmla="*/ 500553 h 1227257"/>
              <a:gd name="connsiteX4" fmla="*/ 9245517 w 10371356"/>
              <a:gd name="connsiteY4" fmla="*/ 14110 h 1227257"/>
              <a:gd name="connsiteX5" fmla="*/ 10371356 w 10371356"/>
              <a:gd name="connsiteY5" fmla="*/ 979067 h 1227257"/>
              <a:gd name="connsiteX0" fmla="*/ 0 w 10371356"/>
              <a:gd name="connsiteY0" fmla="*/ 749717 h 1227257"/>
              <a:gd name="connsiteX1" fmla="*/ 1969742 w 10371356"/>
              <a:gd name="connsiteY1" fmla="*/ 588807 h 1227257"/>
              <a:gd name="connsiteX2" fmla="*/ 5042860 w 10371356"/>
              <a:gd name="connsiteY2" fmla="*/ 1226979 h 1227257"/>
              <a:gd name="connsiteX3" fmla="*/ 7614652 w 10371356"/>
              <a:gd name="connsiteY3" fmla="*/ 500553 h 1227257"/>
              <a:gd name="connsiteX4" fmla="*/ 9245517 w 10371356"/>
              <a:gd name="connsiteY4" fmla="*/ 14110 h 1227257"/>
              <a:gd name="connsiteX5" fmla="*/ 10371356 w 10371356"/>
              <a:gd name="connsiteY5" fmla="*/ 979067 h 1227257"/>
              <a:gd name="connsiteX0" fmla="*/ 0 w 10371356"/>
              <a:gd name="connsiteY0" fmla="*/ 803747 h 1281287"/>
              <a:gd name="connsiteX1" fmla="*/ 1969742 w 10371356"/>
              <a:gd name="connsiteY1" fmla="*/ 642837 h 1281287"/>
              <a:gd name="connsiteX2" fmla="*/ 5042860 w 10371356"/>
              <a:gd name="connsiteY2" fmla="*/ 1281009 h 1281287"/>
              <a:gd name="connsiteX3" fmla="*/ 7614652 w 10371356"/>
              <a:gd name="connsiteY3" fmla="*/ 554583 h 1281287"/>
              <a:gd name="connsiteX4" fmla="*/ 9245517 w 10371356"/>
              <a:gd name="connsiteY4" fmla="*/ 68140 h 1281287"/>
              <a:gd name="connsiteX5" fmla="*/ 10371356 w 10371356"/>
              <a:gd name="connsiteY5" fmla="*/ 1033097 h 1281287"/>
              <a:gd name="connsiteX0" fmla="*/ 0 w 10371356"/>
              <a:gd name="connsiteY0" fmla="*/ 892147 h 1369687"/>
              <a:gd name="connsiteX1" fmla="*/ 1969742 w 10371356"/>
              <a:gd name="connsiteY1" fmla="*/ 731237 h 1369687"/>
              <a:gd name="connsiteX2" fmla="*/ 5042860 w 10371356"/>
              <a:gd name="connsiteY2" fmla="*/ 1369409 h 1369687"/>
              <a:gd name="connsiteX3" fmla="*/ 7614652 w 10371356"/>
              <a:gd name="connsiteY3" fmla="*/ 642983 h 1369687"/>
              <a:gd name="connsiteX4" fmla="*/ 9327345 w 10371356"/>
              <a:gd name="connsiteY4" fmla="*/ 61556 h 1369687"/>
              <a:gd name="connsiteX5" fmla="*/ 10371356 w 10371356"/>
              <a:gd name="connsiteY5" fmla="*/ 1121497 h 1369687"/>
              <a:gd name="connsiteX0" fmla="*/ 0 w 10371356"/>
              <a:gd name="connsiteY0" fmla="*/ 888050 h 1365590"/>
              <a:gd name="connsiteX1" fmla="*/ 1969742 w 10371356"/>
              <a:gd name="connsiteY1" fmla="*/ 727140 h 1365590"/>
              <a:gd name="connsiteX2" fmla="*/ 5042860 w 10371356"/>
              <a:gd name="connsiteY2" fmla="*/ 1365312 h 1365590"/>
              <a:gd name="connsiteX3" fmla="*/ 7614652 w 10371356"/>
              <a:gd name="connsiteY3" fmla="*/ 638886 h 1365590"/>
              <a:gd name="connsiteX4" fmla="*/ 9327345 w 10371356"/>
              <a:gd name="connsiteY4" fmla="*/ 57459 h 1365590"/>
              <a:gd name="connsiteX5" fmla="*/ 10371356 w 10371356"/>
              <a:gd name="connsiteY5" fmla="*/ 1117400 h 1365590"/>
              <a:gd name="connsiteX0" fmla="*/ 0 w 10371356"/>
              <a:gd name="connsiteY0" fmla="*/ 888050 h 1406737"/>
              <a:gd name="connsiteX1" fmla="*/ 1969742 w 10371356"/>
              <a:gd name="connsiteY1" fmla="*/ 727140 h 1406737"/>
              <a:gd name="connsiteX2" fmla="*/ 5042860 w 10371356"/>
              <a:gd name="connsiteY2" fmla="*/ 1365312 h 1406737"/>
              <a:gd name="connsiteX3" fmla="*/ 7614652 w 10371356"/>
              <a:gd name="connsiteY3" fmla="*/ 638886 h 1406737"/>
              <a:gd name="connsiteX4" fmla="*/ 9327345 w 10371356"/>
              <a:gd name="connsiteY4" fmla="*/ 57459 h 1406737"/>
              <a:gd name="connsiteX5" fmla="*/ 10371356 w 10371356"/>
              <a:gd name="connsiteY5" fmla="*/ 1117400 h 1406737"/>
              <a:gd name="connsiteX0" fmla="*/ 0 w 10371356"/>
              <a:gd name="connsiteY0" fmla="*/ 888050 h 1411673"/>
              <a:gd name="connsiteX1" fmla="*/ 1969742 w 10371356"/>
              <a:gd name="connsiteY1" fmla="*/ 727140 h 1411673"/>
              <a:gd name="connsiteX2" fmla="*/ 5042860 w 10371356"/>
              <a:gd name="connsiteY2" fmla="*/ 1365312 h 1411673"/>
              <a:gd name="connsiteX3" fmla="*/ 7614652 w 10371356"/>
              <a:gd name="connsiteY3" fmla="*/ 638886 h 1411673"/>
              <a:gd name="connsiteX4" fmla="*/ 9327345 w 10371356"/>
              <a:gd name="connsiteY4" fmla="*/ 57459 h 1411673"/>
              <a:gd name="connsiteX5" fmla="*/ 10371356 w 10371356"/>
              <a:gd name="connsiteY5" fmla="*/ 1117400 h 1411673"/>
              <a:gd name="connsiteX0" fmla="*/ 0 w 10371356"/>
              <a:gd name="connsiteY0" fmla="*/ 888050 h 1417058"/>
              <a:gd name="connsiteX1" fmla="*/ 1969742 w 10371356"/>
              <a:gd name="connsiteY1" fmla="*/ 727140 h 1417058"/>
              <a:gd name="connsiteX2" fmla="*/ 5042860 w 10371356"/>
              <a:gd name="connsiteY2" fmla="*/ 1365312 h 1417058"/>
              <a:gd name="connsiteX3" fmla="*/ 7614652 w 10371356"/>
              <a:gd name="connsiteY3" fmla="*/ 638886 h 1417058"/>
              <a:gd name="connsiteX4" fmla="*/ 9327345 w 10371356"/>
              <a:gd name="connsiteY4" fmla="*/ 57459 h 1417058"/>
              <a:gd name="connsiteX5" fmla="*/ 10371356 w 10371356"/>
              <a:gd name="connsiteY5" fmla="*/ 1117400 h 141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417058">
                <a:moveTo>
                  <a:pt x="0" y="888050"/>
                </a:moveTo>
                <a:cubicBezTo>
                  <a:pt x="1825423" y="657477"/>
                  <a:pt x="1164334" y="445755"/>
                  <a:pt x="1969742" y="727140"/>
                </a:cubicBezTo>
                <a:cubicBezTo>
                  <a:pt x="2775150" y="1008525"/>
                  <a:pt x="4195559" y="1593735"/>
                  <a:pt x="5042860" y="1365312"/>
                </a:cubicBezTo>
                <a:cubicBezTo>
                  <a:pt x="5890161" y="1136889"/>
                  <a:pt x="6900571" y="856861"/>
                  <a:pt x="7614652" y="638886"/>
                </a:cubicBezTo>
                <a:cubicBezTo>
                  <a:pt x="8328733" y="420911"/>
                  <a:pt x="8814867" y="-188394"/>
                  <a:pt x="9327345" y="57459"/>
                </a:cubicBezTo>
                <a:cubicBezTo>
                  <a:pt x="9839823" y="303312"/>
                  <a:pt x="9586808" y="182872"/>
                  <a:pt x="10371356" y="111740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2199449" y="2612064"/>
            <a:ext cx="270880" cy="1842210"/>
            <a:chOff x="2199449" y="2612064"/>
            <a:chExt cx="270880" cy="1842210"/>
          </a:xfrm>
        </p:grpSpPr>
        <p:sp>
          <p:nvSpPr>
            <p:cNvPr id="14" name="Right Bracket 13"/>
            <p:cNvSpPr/>
            <p:nvPr/>
          </p:nvSpPr>
          <p:spPr>
            <a:xfrm>
              <a:off x="2199449" y="2612064"/>
              <a:ext cx="270880" cy="921105"/>
            </a:xfrm>
            <a:prstGeom prst="rightBracket">
              <a:avLst>
                <a:gd name="adj" fmla="val 14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Right Bracket 56"/>
            <p:cNvSpPr/>
            <p:nvPr/>
          </p:nvSpPr>
          <p:spPr>
            <a:xfrm>
              <a:off x="2199449" y="3533169"/>
              <a:ext cx="270880" cy="921105"/>
            </a:xfrm>
            <a:prstGeom prst="rightBracket">
              <a:avLst>
                <a:gd name="adj" fmla="val 14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837617" y="1623640"/>
            <a:ext cx="10794947" cy="800219"/>
            <a:chOff x="988690" y="2671641"/>
            <a:chExt cx="10794947" cy="800219"/>
          </a:xfrm>
        </p:grpSpPr>
        <p:sp>
          <p:nvSpPr>
            <p:cNvPr id="60" name="TextBox 59"/>
            <p:cNvSpPr txBox="1"/>
            <p:nvPr/>
          </p:nvSpPr>
          <p:spPr>
            <a:xfrm>
              <a:off x="3432499" y="2674806"/>
              <a:ext cx="1663234" cy="707886"/>
            </a:xfrm>
            <a:prstGeom prst="rect">
              <a:avLst/>
            </a:prstGeom>
            <a:noFill/>
          </p:spPr>
          <p:txBody>
            <a:bodyPr wrap="square" rtlCol="0">
              <a:spAutoFit/>
            </a:bodyPr>
            <a:lstStyle/>
            <a:p>
              <a:pPr algn="ctr"/>
              <a:r>
                <a:rPr lang="en-US" sz="4000" dirty="0"/>
                <a:t>…</a:t>
              </a:r>
            </a:p>
          </p:txBody>
        </p:sp>
        <p:sp>
          <p:nvSpPr>
            <p:cNvPr id="61" name="TextBox 60"/>
            <p:cNvSpPr txBox="1"/>
            <p:nvPr/>
          </p:nvSpPr>
          <p:spPr>
            <a:xfrm>
              <a:off x="5806059" y="2671641"/>
              <a:ext cx="1537185" cy="707886"/>
            </a:xfrm>
            <a:prstGeom prst="rect">
              <a:avLst/>
            </a:prstGeom>
            <a:noFill/>
          </p:spPr>
          <p:txBody>
            <a:bodyPr wrap="square" rtlCol="0">
              <a:spAutoFit/>
            </a:bodyPr>
            <a:lstStyle/>
            <a:p>
              <a:pPr algn="ctr"/>
              <a:r>
                <a:rPr lang="en-US" sz="4000" dirty="0"/>
                <a:t>…</a:t>
              </a:r>
            </a:p>
          </p:txBody>
        </p:sp>
        <p:sp>
          <p:nvSpPr>
            <p:cNvPr id="62" name="TextBox 61"/>
            <p:cNvSpPr txBox="1"/>
            <p:nvPr/>
          </p:nvSpPr>
          <p:spPr>
            <a:xfrm>
              <a:off x="8035952" y="2671641"/>
              <a:ext cx="1540723" cy="707886"/>
            </a:xfrm>
            <a:prstGeom prst="rect">
              <a:avLst/>
            </a:prstGeom>
            <a:noFill/>
          </p:spPr>
          <p:txBody>
            <a:bodyPr wrap="square" rtlCol="0">
              <a:spAutoFit/>
            </a:bodyPr>
            <a:lstStyle/>
            <a:p>
              <a:pPr algn="ctr"/>
              <a:r>
                <a:rPr lang="en-US" sz="4000" dirty="0"/>
                <a:t>…</a:t>
              </a:r>
            </a:p>
          </p:txBody>
        </p:sp>
        <p:sp>
          <p:nvSpPr>
            <p:cNvPr id="63" name="TextBox 62"/>
            <p:cNvSpPr txBox="1"/>
            <p:nvPr/>
          </p:nvSpPr>
          <p:spPr>
            <a:xfrm>
              <a:off x="10189039" y="2671641"/>
              <a:ext cx="1594598" cy="707886"/>
            </a:xfrm>
            <a:prstGeom prst="rect">
              <a:avLst/>
            </a:prstGeom>
            <a:noFill/>
          </p:spPr>
          <p:txBody>
            <a:bodyPr wrap="square" rtlCol="0">
              <a:spAutoFit/>
            </a:bodyPr>
            <a:lstStyle/>
            <a:p>
              <a:pPr algn="ctr"/>
              <a:r>
                <a:rPr lang="en-US" sz="4000" dirty="0"/>
                <a:t>…</a:t>
              </a:r>
            </a:p>
          </p:txBody>
        </p:sp>
        <p:sp>
          <p:nvSpPr>
            <p:cNvPr id="64" name="TextBox 63"/>
            <p:cNvSpPr txBox="1"/>
            <p:nvPr/>
          </p:nvSpPr>
          <p:spPr>
            <a:xfrm>
              <a:off x="988690" y="2763974"/>
              <a:ext cx="538930" cy="707886"/>
            </a:xfrm>
            <a:prstGeom prst="rect">
              <a:avLst/>
            </a:prstGeom>
            <a:noFill/>
          </p:spPr>
          <p:txBody>
            <a:bodyPr wrap="none" rtlCol="0">
              <a:spAutoFit/>
            </a:bodyPr>
            <a:lstStyle/>
            <a:p>
              <a:pPr algn="ctr"/>
              <a:r>
                <a:rPr lang="en-US" sz="4000" dirty="0"/>
                <a:t>…</a:t>
              </a:r>
            </a:p>
          </p:txBody>
        </p:sp>
      </p:grpSp>
      <p:sp>
        <p:nvSpPr>
          <p:cNvPr id="3" name="TextBox 2"/>
          <p:cNvSpPr txBox="1"/>
          <p:nvPr/>
        </p:nvSpPr>
        <p:spPr>
          <a:xfrm>
            <a:off x="306484" y="163081"/>
            <a:ext cx="1665969" cy="461665"/>
          </a:xfrm>
          <a:prstGeom prst="rect">
            <a:avLst/>
          </a:prstGeom>
          <a:noFill/>
        </p:spPr>
        <p:txBody>
          <a:bodyPr wrap="none" rtlCol="0">
            <a:spAutoFit/>
          </a:bodyPr>
          <a:lstStyle/>
          <a:p>
            <a:r>
              <a:rPr lang="en-US" sz="2400" dirty="0">
                <a:solidFill>
                  <a:srgbClr val="FF0000"/>
                </a:solidFill>
              </a:rPr>
              <a:t>Known data</a:t>
            </a:r>
          </a:p>
        </p:txBody>
      </p:sp>
      <p:sp>
        <p:nvSpPr>
          <p:cNvPr id="71" name="TextBox 70"/>
          <p:cNvSpPr txBox="1"/>
          <p:nvPr/>
        </p:nvSpPr>
        <p:spPr>
          <a:xfrm>
            <a:off x="306484" y="526702"/>
            <a:ext cx="995785" cy="461665"/>
          </a:xfrm>
          <a:prstGeom prst="rect">
            <a:avLst/>
          </a:prstGeom>
          <a:noFill/>
        </p:spPr>
        <p:txBody>
          <a:bodyPr wrap="none" rtlCol="0">
            <a:spAutoFit/>
          </a:bodyPr>
          <a:lstStyle/>
          <a:p>
            <a:r>
              <a:rPr lang="en-US" sz="2400" dirty="0">
                <a:solidFill>
                  <a:srgbClr val="FF0000"/>
                </a:solidFill>
              </a:rPr>
              <a:t>Model</a:t>
            </a:r>
          </a:p>
        </p:txBody>
      </p:sp>
      <p:sp>
        <p:nvSpPr>
          <p:cNvPr id="72" name="TextBox 71"/>
          <p:cNvSpPr txBox="1"/>
          <p:nvPr/>
        </p:nvSpPr>
        <p:spPr>
          <a:xfrm>
            <a:off x="305717" y="885742"/>
            <a:ext cx="2009012" cy="461665"/>
          </a:xfrm>
          <a:prstGeom prst="rect">
            <a:avLst/>
          </a:prstGeom>
          <a:noFill/>
        </p:spPr>
        <p:txBody>
          <a:bodyPr wrap="none" rtlCol="0">
            <a:spAutoFit/>
          </a:bodyPr>
          <a:lstStyle/>
          <a:p>
            <a:r>
              <a:rPr lang="en-US" sz="2400" dirty="0">
                <a:solidFill>
                  <a:srgbClr val="FF0000"/>
                </a:solidFill>
              </a:rPr>
              <a:t>Unknown data</a:t>
            </a:r>
          </a:p>
        </p:txBody>
      </p:sp>
      <p:sp>
        <p:nvSpPr>
          <p:cNvPr id="73" name="Title 1"/>
          <p:cNvSpPr txBox="1">
            <a:spLocks/>
          </p:cNvSpPr>
          <p:nvPr/>
        </p:nvSpPr>
        <p:spPr>
          <a:xfrm>
            <a:off x="3483528" y="3080172"/>
            <a:ext cx="5880100" cy="854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Weather forecast sample</a:t>
            </a:r>
          </a:p>
        </p:txBody>
      </p:sp>
      <p:sp>
        <p:nvSpPr>
          <p:cNvPr id="9" name="Rectangle 8"/>
          <p:cNvSpPr/>
          <p:nvPr/>
        </p:nvSpPr>
        <p:spPr>
          <a:xfrm>
            <a:off x="3259352" y="6305034"/>
            <a:ext cx="6028573" cy="369332"/>
          </a:xfrm>
          <a:prstGeom prst="rect">
            <a:avLst/>
          </a:prstGeom>
        </p:spPr>
        <p:txBody>
          <a:bodyPr wrap="none">
            <a:spAutoFit/>
          </a:bodyPr>
          <a:lstStyle/>
          <a:p>
            <a:pPr algn="ctr"/>
            <a:r>
              <a:rPr lang="en-US" dirty="0"/>
              <a:t>Using </a:t>
            </a:r>
            <a:r>
              <a:rPr lang="en-US" b="1" dirty="0">
                <a:solidFill>
                  <a:srgbClr val="FF0000"/>
                </a:solidFill>
              </a:rPr>
              <a:t>known data</a:t>
            </a:r>
            <a:r>
              <a:rPr lang="en-US" dirty="0"/>
              <a:t>, develop a </a:t>
            </a:r>
            <a:r>
              <a:rPr lang="en-US" b="1" dirty="0">
                <a:solidFill>
                  <a:srgbClr val="FF0000"/>
                </a:solidFill>
              </a:rPr>
              <a:t>model</a:t>
            </a:r>
            <a:r>
              <a:rPr lang="en-US" dirty="0"/>
              <a:t> to </a:t>
            </a:r>
            <a:r>
              <a:rPr lang="en-US" u="sng" dirty="0"/>
              <a:t>predict</a:t>
            </a:r>
            <a:r>
              <a:rPr lang="en-US" dirty="0"/>
              <a:t> </a:t>
            </a:r>
            <a:r>
              <a:rPr lang="en-US" b="1" dirty="0">
                <a:solidFill>
                  <a:srgbClr val="FF0000"/>
                </a:solidFill>
              </a:rPr>
              <a:t>unknown data</a:t>
            </a:r>
            <a:r>
              <a:rPr lang="en-US" dirty="0"/>
              <a:t>.</a:t>
            </a:r>
          </a:p>
        </p:txBody>
      </p:sp>
    </p:spTree>
    <p:extLst>
      <p:ext uri="{BB962C8B-B14F-4D97-AF65-F5344CB8AC3E}">
        <p14:creationId xmlns:p14="http://schemas.microsoft.com/office/powerpoint/2010/main" val="16867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ppt_x"/>
                                          </p:val>
                                        </p:tav>
                                        <p:tav tm="100000">
                                          <p:val>
                                            <p:strVal val="#ppt_x"/>
                                          </p:val>
                                        </p:tav>
                                      </p:tavLst>
                                    </p:anim>
                                    <p:anim calcmode="lin" valueType="num">
                                      <p:cBhvr additive="base">
                                        <p:cTn id="22" dur="500" fill="hold"/>
                                        <p:tgtEl>
                                          <p:spTgt spid="5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 calcmode="lin" valueType="num">
                                      <p:cBhvr additive="base">
                                        <p:cTn id="47" dur="500" fill="hold"/>
                                        <p:tgtEl>
                                          <p:spTgt spid="55"/>
                                        </p:tgtEl>
                                        <p:attrNameLst>
                                          <p:attrName>ppt_x</p:attrName>
                                        </p:attrNameLst>
                                      </p:cBhvr>
                                      <p:tavLst>
                                        <p:tav tm="0">
                                          <p:val>
                                            <p:strVal val="#ppt_x"/>
                                          </p:val>
                                        </p:tav>
                                        <p:tav tm="100000">
                                          <p:val>
                                            <p:strVal val="#ppt_x"/>
                                          </p:val>
                                        </p:tav>
                                      </p:tavLst>
                                    </p:anim>
                                    <p:anim calcmode="lin" valueType="num">
                                      <p:cBhvr additive="base">
                                        <p:cTn id="48" dur="500" fill="hold"/>
                                        <p:tgtEl>
                                          <p:spTgt spid="5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 calcmode="lin" valueType="num">
                                      <p:cBhvr additive="base">
                                        <p:cTn id="51" dur="500" fill="hold"/>
                                        <p:tgtEl>
                                          <p:spTgt spid="56"/>
                                        </p:tgtEl>
                                        <p:attrNameLst>
                                          <p:attrName>ppt_x</p:attrName>
                                        </p:attrNameLst>
                                      </p:cBhvr>
                                      <p:tavLst>
                                        <p:tav tm="0">
                                          <p:val>
                                            <p:strVal val="#ppt_x"/>
                                          </p:val>
                                        </p:tav>
                                        <p:tav tm="100000">
                                          <p:val>
                                            <p:strVal val="#ppt_x"/>
                                          </p:val>
                                        </p:tav>
                                      </p:tavLst>
                                    </p:anim>
                                    <p:anim calcmode="lin" valueType="num">
                                      <p:cBhvr additive="base">
                                        <p:cTn id="52" dur="500" fill="hold"/>
                                        <p:tgtEl>
                                          <p:spTgt spid="5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anim calcmode="lin" valueType="num">
                                      <p:cBhvr additive="base">
                                        <p:cTn id="59" dur="500" fill="hold"/>
                                        <p:tgtEl>
                                          <p:spTgt spid="71"/>
                                        </p:tgtEl>
                                        <p:attrNameLst>
                                          <p:attrName>ppt_x</p:attrName>
                                        </p:attrNameLst>
                                      </p:cBhvr>
                                      <p:tavLst>
                                        <p:tav tm="0">
                                          <p:val>
                                            <p:strVal val="#ppt_x"/>
                                          </p:val>
                                        </p:tav>
                                        <p:tav tm="100000">
                                          <p:val>
                                            <p:strVal val="#ppt_x"/>
                                          </p:val>
                                        </p:tav>
                                      </p:tavLst>
                                    </p:anim>
                                    <p:anim calcmode="lin" valueType="num">
                                      <p:cBhvr additive="base">
                                        <p:cTn id="60"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cBhvr additive="base">
                                        <p:cTn id="65" dur="500" fill="hold"/>
                                        <p:tgtEl>
                                          <p:spTgt spid="22"/>
                                        </p:tgtEl>
                                        <p:attrNameLst>
                                          <p:attrName>ppt_x</p:attrName>
                                        </p:attrNameLst>
                                      </p:cBhvr>
                                      <p:tavLst>
                                        <p:tav tm="0">
                                          <p:val>
                                            <p:strVal val="#ppt_x"/>
                                          </p:val>
                                        </p:tav>
                                        <p:tav tm="100000">
                                          <p:val>
                                            <p:strVal val="#ppt_x"/>
                                          </p:val>
                                        </p:tav>
                                      </p:tavLst>
                                    </p:anim>
                                    <p:anim calcmode="lin" valueType="num">
                                      <p:cBhvr additive="base">
                                        <p:cTn id="66" dur="500" fill="hold"/>
                                        <p:tgtEl>
                                          <p:spTgt spid="22"/>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72"/>
                                        </p:tgtEl>
                                        <p:attrNameLst>
                                          <p:attrName>style.visibility</p:attrName>
                                        </p:attrNameLst>
                                      </p:cBhvr>
                                      <p:to>
                                        <p:strVal val="visible"/>
                                      </p:to>
                                    </p:set>
                                    <p:anim calcmode="lin" valueType="num">
                                      <p:cBhvr additive="base">
                                        <p:cTn id="69" dur="500" fill="hold"/>
                                        <p:tgtEl>
                                          <p:spTgt spid="72"/>
                                        </p:tgtEl>
                                        <p:attrNameLst>
                                          <p:attrName>ppt_x</p:attrName>
                                        </p:attrNameLst>
                                      </p:cBhvr>
                                      <p:tavLst>
                                        <p:tav tm="0">
                                          <p:val>
                                            <p:strVal val="#ppt_x"/>
                                          </p:val>
                                        </p:tav>
                                        <p:tav tm="100000">
                                          <p:val>
                                            <p:strVal val="#ppt_x"/>
                                          </p:val>
                                        </p:tav>
                                      </p:tavLst>
                                    </p:anim>
                                    <p:anim calcmode="lin" valueType="num">
                                      <p:cBhvr additive="base">
                                        <p:cTn id="7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5" grpId="0" animBg="1"/>
      <p:bldP spid="56" grpId="0" animBg="1"/>
      <p:bldP spid="3" grpId="0"/>
      <p:bldP spid="71" grpId="0"/>
      <p:bldP spid="72" grpId="0"/>
      <p:bldP spid="73"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1615787" y="1575882"/>
            <a:ext cx="9147606" cy="3658031"/>
            <a:chOff x="1615787" y="1575882"/>
            <a:chExt cx="9147606" cy="3658031"/>
          </a:xfrm>
        </p:grpSpPr>
        <p:sp>
          <p:nvSpPr>
            <p:cNvPr id="6" name="Freeform 5"/>
            <p:cNvSpPr/>
            <p:nvPr/>
          </p:nvSpPr>
          <p:spPr>
            <a:xfrm>
              <a:off x="1615787" y="1577314"/>
              <a:ext cx="7311880" cy="3656599"/>
            </a:xfrm>
            <a:custGeom>
              <a:avLst/>
              <a:gdLst>
                <a:gd name="connsiteX0" fmla="*/ 0 w 7907481"/>
                <a:gd name="connsiteY0" fmla="*/ 2982336 h 3138200"/>
                <a:gd name="connsiteX1" fmla="*/ 2452254 w 7907481"/>
                <a:gd name="connsiteY1" fmla="*/ 114446 h 3138200"/>
                <a:gd name="connsiteX2" fmla="*/ 4468090 w 7907481"/>
                <a:gd name="connsiteY2" fmla="*/ 2992727 h 3138200"/>
                <a:gd name="connsiteX3" fmla="*/ 5548745 w 7907481"/>
                <a:gd name="connsiteY3" fmla="*/ 146 h 3138200"/>
                <a:gd name="connsiteX4" fmla="*/ 7907481 w 7907481"/>
                <a:gd name="connsiteY4" fmla="*/ 3138200 h 3138200"/>
                <a:gd name="connsiteX0" fmla="*/ 0 w 8510154"/>
                <a:gd name="connsiteY0" fmla="*/ 1548390 h 3138200"/>
                <a:gd name="connsiteX1" fmla="*/ 3054927 w 8510154"/>
                <a:gd name="connsiteY1" fmla="*/ 114446 h 3138200"/>
                <a:gd name="connsiteX2" fmla="*/ 5070763 w 8510154"/>
                <a:gd name="connsiteY2" fmla="*/ 2992727 h 3138200"/>
                <a:gd name="connsiteX3" fmla="*/ 6151418 w 8510154"/>
                <a:gd name="connsiteY3" fmla="*/ 146 h 3138200"/>
                <a:gd name="connsiteX4" fmla="*/ 8510154 w 8510154"/>
                <a:gd name="connsiteY4" fmla="*/ 3138200 h 3138200"/>
                <a:gd name="connsiteX0" fmla="*/ 0 w 8014854"/>
                <a:gd name="connsiteY0" fmla="*/ 1830330 h 3138200"/>
                <a:gd name="connsiteX1" fmla="*/ 2559627 w 8014854"/>
                <a:gd name="connsiteY1" fmla="*/ 114446 h 3138200"/>
                <a:gd name="connsiteX2" fmla="*/ 4575463 w 8014854"/>
                <a:gd name="connsiteY2" fmla="*/ 2992727 h 3138200"/>
                <a:gd name="connsiteX3" fmla="*/ 5656118 w 8014854"/>
                <a:gd name="connsiteY3" fmla="*/ 146 h 3138200"/>
                <a:gd name="connsiteX4" fmla="*/ 8014854 w 8014854"/>
                <a:gd name="connsiteY4" fmla="*/ 3138200 h 3138200"/>
                <a:gd name="connsiteX0" fmla="*/ 0 w 8008504"/>
                <a:gd name="connsiteY0" fmla="*/ 1827155 h 3138200"/>
                <a:gd name="connsiteX1" fmla="*/ 2553277 w 8008504"/>
                <a:gd name="connsiteY1" fmla="*/ 114446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60091 h 3171136"/>
                <a:gd name="connsiteX1" fmla="*/ 1835727 w 8008504"/>
                <a:gd name="connsiteY1" fmla="*/ 36257 h 3171136"/>
                <a:gd name="connsiteX2" fmla="*/ 4569113 w 8008504"/>
                <a:gd name="connsiteY2" fmla="*/ 3025663 h 3171136"/>
                <a:gd name="connsiteX3" fmla="*/ 5649768 w 8008504"/>
                <a:gd name="connsiteY3" fmla="*/ 33082 h 3171136"/>
                <a:gd name="connsiteX4" fmla="*/ 8008504 w 8008504"/>
                <a:gd name="connsiteY4" fmla="*/ 3171136 h 3171136"/>
                <a:gd name="connsiteX0" fmla="*/ 0 w 8008504"/>
                <a:gd name="connsiteY0" fmla="*/ 1827155 h 3138200"/>
                <a:gd name="connsiteX1" fmla="*/ 1835727 w 8008504"/>
                <a:gd name="connsiteY1" fmla="*/ 3321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27169 h 3138214"/>
                <a:gd name="connsiteX1" fmla="*/ 1835727 w 8008504"/>
                <a:gd name="connsiteY1" fmla="*/ 3335 h 3138214"/>
                <a:gd name="connsiteX2" fmla="*/ 3400713 w 8008504"/>
                <a:gd name="connsiteY2" fmla="*/ 1727576 h 3138214"/>
                <a:gd name="connsiteX3" fmla="*/ 4569113 w 8008504"/>
                <a:gd name="connsiteY3" fmla="*/ 2992741 h 3138214"/>
                <a:gd name="connsiteX4" fmla="*/ 5649768 w 8008504"/>
                <a:gd name="connsiteY4" fmla="*/ 160 h 3138214"/>
                <a:gd name="connsiteX5" fmla="*/ 8008504 w 8008504"/>
                <a:gd name="connsiteY5" fmla="*/ 3138214 h 3138214"/>
                <a:gd name="connsiteX0" fmla="*/ 0 w 8008504"/>
                <a:gd name="connsiteY0" fmla="*/ 1827170 h 3138215"/>
                <a:gd name="connsiteX1" fmla="*/ 1835727 w 8008504"/>
                <a:gd name="connsiteY1" fmla="*/ 3336 h 3138215"/>
                <a:gd name="connsiteX2" fmla="*/ 3661063 w 8008504"/>
                <a:gd name="connsiteY2" fmla="*/ 1832352 h 3138215"/>
                <a:gd name="connsiteX3" fmla="*/ 4569113 w 8008504"/>
                <a:gd name="connsiteY3" fmla="*/ 2992742 h 3138215"/>
                <a:gd name="connsiteX4" fmla="*/ 5649768 w 8008504"/>
                <a:gd name="connsiteY4" fmla="*/ 161 h 3138215"/>
                <a:gd name="connsiteX5" fmla="*/ 8008504 w 8008504"/>
                <a:gd name="connsiteY5" fmla="*/ 3138215 h 3138215"/>
                <a:gd name="connsiteX0" fmla="*/ 0 w 8008504"/>
                <a:gd name="connsiteY0" fmla="*/ 1828979 h 3699018"/>
                <a:gd name="connsiteX1" fmla="*/ 1835727 w 8008504"/>
                <a:gd name="connsiteY1" fmla="*/ 5145 h 3699018"/>
                <a:gd name="connsiteX2" fmla="*/ 3661063 w 8008504"/>
                <a:gd name="connsiteY2" fmla="*/ 1834161 h 3699018"/>
                <a:gd name="connsiteX3" fmla="*/ 5488276 w 8008504"/>
                <a:gd name="connsiteY3" fmla="*/ 3661301 h 3699018"/>
                <a:gd name="connsiteX4" fmla="*/ 5649768 w 8008504"/>
                <a:gd name="connsiteY4" fmla="*/ 1970 h 3699018"/>
                <a:gd name="connsiteX5" fmla="*/ 8008504 w 8008504"/>
                <a:gd name="connsiteY5" fmla="*/ 3140024 h 3699018"/>
                <a:gd name="connsiteX0" fmla="*/ 0 w 8008504"/>
                <a:gd name="connsiteY0" fmla="*/ 1828979 h 3661301"/>
                <a:gd name="connsiteX1" fmla="*/ 1835727 w 8008504"/>
                <a:gd name="connsiteY1" fmla="*/ 5145 h 3661301"/>
                <a:gd name="connsiteX2" fmla="*/ 3661063 w 8008504"/>
                <a:gd name="connsiteY2" fmla="*/ 1834161 h 3661301"/>
                <a:gd name="connsiteX3" fmla="*/ 5488276 w 8008504"/>
                <a:gd name="connsiteY3" fmla="*/ 3661301 h 3661301"/>
                <a:gd name="connsiteX4" fmla="*/ 5649768 w 8008504"/>
                <a:gd name="connsiteY4" fmla="*/ 1970 h 3661301"/>
                <a:gd name="connsiteX5" fmla="*/ 8008504 w 8008504"/>
                <a:gd name="connsiteY5" fmla="*/ 3140024 h 3661301"/>
                <a:gd name="connsiteX0" fmla="*/ 0 w 8008504"/>
                <a:gd name="connsiteY0" fmla="*/ 1833738 h 3703945"/>
                <a:gd name="connsiteX1" fmla="*/ 1835727 w 8008504"/>
                <a:gd name="connsiteY1" fmla="*/ 9904 h 3703945"/>
                <a:gd name="connsiteX2" fmla="*/ 3661063 w 8008504"/>
                <a:gd name="connsiteY2" fmla="*/ 1838920 h 3703945"/>
                <a:gd name="connsiteX3" fmla="*/ 5488276 w 8008504"/>
                <a:gd name="connsiteY3" fmla="*/ 3666060 h 3703945"/>
                <a:gd name="connsiteX4" fmla="*/ 7302355 w 8008504"/>
                <a:gd name="connsiteY4" fmla="*/ 1967 h 3703945"/>
                <a:gd name="connsiteX5" fmla="*/ 8008504 w 8008504"/>
                <a:gd name="connsiteY5" fmla="*/ 3144783 h 3703945"/>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02355 w 8008504"/>
                <a:gd name="connsiteY4" fmla="*/ 1 h 3701979"/>
                <a:gd name="connsiteX5" fmla="*/ 8008504 w 8008504"/>
                <a:gd name="connsiteY5" fmla="*/ 3142817 h 3701979"/>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11880 w 8008504"/>
                <a:gd name="connsiteY4" fmla="*/ 1 h 3701979"/>
                <a:gd name="connsiteX5" fmla="*/ 8008504 w 8008504"/>
                <a:gd name="connsiteY5" fmla="*/ 3142817 h 3701979"/>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23836 h 3677806"/>
                <a:gd name="connsiteX1" fmla="*/ 1835727 w 9161029"/>
                <a:gd name="connsiteY1" fmla="*/ 2 h 3677806"/>
                <a:gd name="connsiteX2" fmla="*/ 3661063 w 9161029"/>
                <a:gd name="connsiteY2" fmla="*/ 1829018 h 3677806"/>
                <a:gd name="connsiteX3" fmla="*/ 5488276 w 9161029"/>
                <a:gd name="connsiteY3" fmla="*/ 3656158 h 3677806"/>
                <a:gd name="connsiteX4" fmla="*/ 7311880 w 9161029"/>
                <a:gd name="connsiteY4" fmla="*/ 1839915 h 3677806"/>
                <a:gd name="connsiteX5" fmla="*/ 9161029 w 9161029"/>
                <a:gd name="connsiteY5" fmla="*/ 3677806 h 3677806"/>
                <a:gd name="connsiteX0" fmla="*/ 0 w 9141979"/>
                <a:gd name="connsiteY0" fmla="*/ 2271551 h 4103875"/>
                <a:gd name="connsiteX1" fmla="*/ 1835727 w 9141979"/>
                <a:gd name="connsiteY1" fmla="*/ 447717 h 4103875"/>
                <a:gd name="connsiteX2" fmla="*/ 3661063 w 9141979"/>
                <a:gd name="connsiteY2" fmla="*/ 2276733 h 4103875"/>
                <a:gd name="connsiteX3" fmla="*/ 5488276 w 9141979"/>
                <a:gd name="connsiteY3" fmla="*/ 4103873 h 4103875"/>
                <a:gd name="connsiteX4" fmla="*/ 7311880 w 9141979"/>
                <a:gd name="connsiteY4" fmla="*/ 2287630 h 4103875"/>
                <a:gd name="connsiteX5" fmla="*/ 9141979 w 9141979"/>
                <a:gd name="connsiteY5" fmla="*/ 467921 h 4103875"/>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6747 h 3659070"/>
                <a:gd name="connsiteX1" fmla="*/ 1835727 w 7311880"/>
                <a:gd name="connsiteY1" fmla="*/ 2913 h 3659070"/>
                <a:gd name="connsiteX2" fmla="*/ 3661063 w 7311880"/>
                <a:gd name="connsiteY2" fmla="*/ 1831929 h 3659070"/>
                <a:gd name="connsiteX3" fmla="*/ 5488276 w 7311880"/>
                <a:gd name="connsiteY3" fmla="*/ 3659069 h 3659070"/>
                <a:gd name="connsiteX4" fmla="*/ 7311880 w 7311880"/>
                <a:gd name="connsiteY4" fmla="*/ 1842826 h 3659070"/>
                <a:gd name="connsiteX0" fmla="*/ 0 w 7311880"/>
                <a:gd name="connsiteY0" fmla="*/ 1824252 h 3656575"/>
                <a:gd name="connsiteX1" fmla="*/ 1835727 w 7311880"/>
                <a:gd name="connsiteY1" fmla="*/ 418 h 3656575"/>
                <a:gd name="connsiteX2" fmla="*/ 3661063 w 7311880"/>
                <a:gd name="connsiteY2" fmla="*/ 1829434 h 3656575"/>
                <a:gd name="connsiteX3" fmla="*/ 5488276 w 7311880"/>
                <a:gd name="connsiteY3" fmla="*/ 3656574 h 3656575"/>
                <a:gd name="connsiteX4" fmla="*/ 7311880 w 7311880"/>
                <a:gd name="connsiteY4" fmla="*/ 1840331 h 3656575"/>
                <a:gd name="connsiteX0" fmla="*/ 0 w 7311880"/>
                <a:gd name="connsiteY0" fmla="*/ 1824252 h 3657283"/>
                <a:gd name="connsiteX1" fmla="*/ 1835727 w 7311880"/>
                <a:gd name="connsiteY1" fmla="*/ 418 h 3657283"/>
                <a:gd name="connsiteX2" fmla="*/ 3661063 w 7311880"/>
                <a:gd name="connsiteY2" fmla="*/ 1829434 h 3657283"/>
                <a:gd name="connsiteX3" fmla="*/ 5488276 w 7311880"/>
                <a:gd name="connsiteY3" fmla="*/ 3656574 h 3657283"/>
                <a:gd name="connsiteX4" fmla="*/ 7311880 w 7311880"/>
                <a:gd name="connsiteY4" fmla="*/ 1840331 h 3657283"/>
                <a:gd name="connsiteX0" fmla="*/ 0 w 7311880"/>
                <a:gd name="connsiteY0" fmla="*/ 1824252 h 3657308"/>
                <a:gd name="connsiteX1" fmla="*/ 1835727 w 7311880"/>
                <a:gd name="connsiteY1" fmla="*/ 418 h 3657308"/>
                <a:gd name="connsiteX2" fmla="*/ 3661063 w 7311880"/>
                <a:gd name="connsiteY2" fmla="*/ 1829434 h 3657308"/>
                <a:gd name="connsiteX3" fmla="*/ 5488276 w 7311880"/>
                <a:gd name="connsiteY3" fmla="*/ 3656574 h 3657308"/>
                <a:gd name="connsiteX4" fmla="*/ 7311880 w 7311880"/>
                <a:gd name="connsiteY4" fmla="*/ 1840331 h 3657308"/>
                <a:gd name="connsiteX0" fmla="*/ 0 w 7311880"/>
                <a:gd name="connsiteY0" fmla="*/ 1824266 h 3657322"/>
                <a:gd name="connsiteX1" fmla="*/ 1835727 w 7311880"/>
                <a:gd name="connsiteY1" fmla="*/ 432 h 3657322"/>
                <a:gd name="connsiteX2" fmla="*/ 3661063 w 7311880"/>
                <a:gd name="connsiteY2" fmla="*/ 1829448 h 3657322"/>
                <a:gd name="connsiteX3" fmla="*/ 5488276 w 7311880"/>
                <a:gd name="connsiteY3" fmla="*/ 3656588 h 3657322"/>
                <a:gd name="connsiteX4" fmla="*/ 7311880 w 7311880"/>
                <a:gd name="connsiteY4" fmla="*/ 1840345 h 365732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6599"/>
                <a:gd name="connsiteX1" fmla="*/ 1835727 w 7311880"/>
                <a:gd name="connsiteY1" fmla="*/ 442 h 3656599"/>
                <a:gd name="connsiteX2" fmla="*/ 3661063 w 7311880"/>
                <a:gd name="connsiteY2" fmla="*/ 1829458 h 3656599"/>
                <a:gd name="connsiteX3" fmla="*/ 5488276 w 7311880"/>
                <a:gd name="connsiteY3" fmla="*/ 3656598 h 3656599"/>
                <a:gd name="connsiteX4" fmla="*/ 7311880 w 7311880"/>
                <a:gd name="connsiteY4" fmla="*/ 1840355 h 3656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1880" h="3656599">
                  <a:moveTo>
                    <a:pt x="0" y="1824276"/>
                  </a:moveTo>
                  <a:cubicBezTo>
                    <a:pt x="853786" y="389465"/>
                    <a:pt x="1330325" y="28153"/>
                    <a:pt x="1835727" y="442"/>
                  </a:cubicBezTo>
                  <a:cubicBezTo>
                    <a:pt x="2341129" y="-27269"/>
                    <a:pt x="3215024" y="1255024"/>
                    <a:pt x="3661063" y="1829458"/>
                  </a:cubicBezTo>
                  <a:cubicBezTo>
                    <a:pt x="4059477" y="2375317"/>
                    <a:pt x="4927432" y="3654782"/>
                    <a:pt x="5488276" y="3656598"/>
                  </a:cubicBezTo>
                  <a:cubicBezTo>
                    <a:pt x="6049120" y="3658414"/>
                    <a:pt x="6950580" y="2312997"/>
                    <a:pt x="7311880" y="1840355"/>
                  </a:cubicBezTo>
                </a:path>
              </a:pathLst>
            </a:cu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53"/>
            <p:cNvSpPr/>
            <p:nvPr/>
          </p:nvSpPr>
          <p:spPr>
            <a:xfrm>
              <a:off x="8927666" y="1575882"/>
              <a:ext cx="1835727" cy="1823834"/>
            </a:xfrm>
            <a:custGeom>
              <a:avLst/>
              <a:gdLst>
                <a:gd name="connsiteX0" fmla="*/ 0 w 7907481"/>
                <a:gd name="connsiteY0" fmla="*/ 2982336 h 3138200"/>
                <a:gd name="connsiteX1" fmla="*/ 2452254 w 7907481"/>
                <a:gd name="connsiteY1" fmla="*/ 114446 h 3138200"/>
                <a:gd name="connsiteX2" fmla="*/ 4468090 w 7907481"/>
                <a:gd name="connsiteY2" fmla="*/ 2992727 h 3138200"/>
                <a:gd name="connsiteX3" fmla="*/ 5548745 w 7907481"/>
                <a:gd name="connsiteY3" fmla="*/ 146 h 3138200"/>
                <a:gd name="connsiteX4" fmla="*/ 7907481 w 7907481"/>
                <a:gd name="connsiteY4" fmla="*/ 3138200 h 3138200"/>
                <a:gd name="connsiteX0" fmla="*/ 0 w 8510154"/>
                <a:gd name="connsiteY0" fmla="*/ 1548390 h 3138200"/>
                <a:gd name="connsiteX1" fmla="*/ 3054927 w 8510154"/>
                <a:gd name="connsiteY1" fmla="*/ 114446 h 3138200"/>
                <a:gd name="connsiteX2" fmla="*/ 5070763 w 8510154"/>
                <a:gd name="connsiteY2" fmla="*/ 2992727 h 3138200"/>
                <a:gd name="connsiteX3" fmla="*/ 6151418 w 8510154"/>
                <a:gd name="connsiteY3" fmla="*/ 146 h 3138200"/>
                <a:gd name="connsiteX4" fmla="*/ 8510154 w 8510154"/>
                <a:gd name="connsiteY4" fmla="*/ 3138200 h 3138200"/>
                <a:gd name="connsiteX0" fmla="*/ 0 w 8014854"/>
                <a:gd name="connsiteY0" fmla="*/ 1830330 h 3138200"/>
                <a:gd name="connsiteX1" fmla="*/ 2559627 w 8014854"/>
                <a:gd name="connsiteY1" fmla="*/ 114446 h 3138200"/>
                <a:gd name="connsiteX2" fmla="*/ 4575463 w 8014854"/>
                <a:gd name="connsiteY2" fmla="*/ 2992727 h 3138200"/>
                <a:gd name="connsiteX3" fmla="*/ 5656118 w 8014854"/>
                <a:gd name="connsiteY3" fmla="*/ 146 h 3138200"/>
                <a:gd name="connsiteX4" fmla="*/ 8014854 w 8014854"/>
                <a:gd name="connsiteY4" fmla="*/ 3138200 h 3138200"/>
                <a:gd name="connsiteX0" fmla="*/ 0 w 8008504"/>
                <a:gd name="connsiteY0" fmla="*/ 1827155 h 3138200"/>
                <a:gd name="connsiteX1" fmla="*/ 2553277 w 8008504"/>
                <a:gd name="connsiteY1" fmla="*/ 114446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60091 h 3171136"/>
                <a:gd name="connsiteX1" fmla="*/ 1835727 w 8008504"/>
                <a:gd name="connsiteY1" fmla="*/ 36257 h 3171136"/>
                <a:gd name="connsiteX2" fmla="*/ 4569113 w 8008504"/>
                <a:gd name="connsiteY2" fmla="*/ 3025663 h 3171136"/>
                <a:gd name="connsiteX3" fmla="*/ 5649768 w 8008504"/>
                <a:gd name="connsiteY3" fmla="*/ 33082 h 3171136"/>
                <a:gd name="connsiteX4" fmla="*/ 8008504 w 8008504"/>
                <a:gd name="connsiteY4" fmla="*/ 3171136 h 3171136"/>
                <a:gd name="connsiteX0" fmla="*/ 0 w 8008504"/>
                <a:gd name="connsiteY0" fmla="*/ 1827155 h 3138200"/>
                <a:gd name="connsiteX1" fmla="*/ 1835727 w 8008504"/>
                <a:gd name="connsiteY1" fmla="*/ 3321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27169 h 3138214"/>
                <a:gd name="connsiteX1" fmla="*/ 1835727 w 8008504"/>
                <a:gd name="connsiteY1" fmla="*/ 3335 h 3138214"/>
                <a:gd name="connsiteX2" fmla="*/ 3400713 w 8008504"/>
                <a:gd name="connsiteY2" fmla="*/ 1727576 h 3138214"/>
                <a:gd name="connsiteX3" fmla="*/ 4569113 w 8008504"/>
                <a:gd name="connsiteY3" fmla="*/ 2992741 h 3138214"/>
                <a:gd name="connsiteX4" fmla="*/ 5649768 w 8008504"/>
                <a:gd name="connsiteY4" fmla="*/ 160 h 3138214"/>
                <a:gd name="connsiteX5" fmla="*/ 8008504 w 8008504"/>
                <a:gd name="connsiteY5" fmla="*/ 3138214 h 3138214"/>
                <a:gd name="connsiteX0" fmla="*/ 0 w 8008504"/>
                <a:gd name="connsiteY0" fmla="*/ 1827170 h 3138215"/>
                <a:gd name="connsiteX1" fmla="*/ 1835727 w 8008504"/>
                <a:gd name="connsiteY1" fmla="*/ 3336 h 3138215"/>
                <a:gd name="connsiteX2" fmla="*/ 3661063 w 8008504"/>
                <a:gd name="connsiteY2" fmla="*/ 1832352 h 3138215"/>
                <a:gd name="connsiteX3" fmla="*/ 4569113 w 8008504"/>
                <a:gd name="connsiteY3" fmla="*/ 2992742 h 3138215"/>
                <a:gd name="connsiteX4" fmla="*/ 5649768 w 8008504"/>
                <a:gd name="connsiteY4" fmla="*/ 161 h 3138215"/>
                <a:gd name="connsiteX5" fmla="*/ 8008504 w 8008504"/>
                <a:gd name="connsiteY5" fmla="*/ 3138215 h 3138215"/>
                <a:gd name="connsiteX0" fmla="*/ 0 w 8008504"/>
                <a:gd name="connsiteY0" fmla="*/ 1828979 h 3699018"/>
                <a:gd name="connsiteX1" fmla="*/ 1835727 w 8008504"/>
                <a:gd name="connsiteY1" fmla="*/ 5145 h 3699018"/>
                <a:gd name="connsiteX2" fmla="*/ 3661063 w 8008504"/>
                <a:gd name="connsiteY2" fmla="*/ 1834161 h 3699018"/>
                <a:gd name="connsiteX3" fmla="*/ 5488276 w 8008504"/>
                <a:gd name="connsiteY3" fmla="*/ 3661301 h 3699018"/>
                <a:gd name="connsiteX4" fmla="*/ 5649768 w 8008504"/>
                <a:gd name="connsiteY4" fmla="*/ 1970 h 3699018"/>
                <a:gd name="connsiteX5" fmla="*/ 8008504 w 8008504"/>
                <a:gd name="connsiteY5" fmla="*/ 3140024 h 3699018"/>
                <a:gd name="connsiteX0" fmla="*/ 0 w 8008504"/>
                <a:gd name="connsiteY0" fmla="*/ 1828979 h 3661301"/>
                <a:gd name="connsiteX1" fmla="*/ 1835727 w 8008504"/>
                <a:gd name="connsiteY1" fmla="*/ 5145 h 3661301"/>
                <a:gd name="connsiteX2" fmla="*/ 3661063 w 8008504"/>
                <a:gd name="connsiteY2" fmla="*/ 1834161 h 3661301"/>
                <a:gd name="connsiteX3" fmla="*/ 5488276 w 8008504"/>
                <a:gd name="connsiteY3" fmla="*/ 3661301 h 3661301"/>
                <a:gd name="connsiteX4" fmla="*/ 5649768 w 8008504"/>
                <a:gd name="connsiteY4" fmla="*/ 1970 h 3661301"/>
                <a:gd name="connsiteX5" fmla="*/ 8008504 w 8008504"/>
                <a:gd name="connsiteY5" fmla="*/ 3140024 h 3661301"/>
                <a:gd name="connsiteX0" fmla="*/ 0 w 8008504"/>
                <a:gd name="connsiteY0" fmla="*/ 1833738 h 3703945"/>
                <a:gd name="connsiteX1" fmla="*/ 1835727 w 8008504"/>
                <a:gd name="connsiteY1" fmla="*/ 9904 h 3703945"/>
                <a:gd name="connsiteX2" fmla="*/ 3661063 w 8008504"/>
                <a:gd name="connsiteY2" fmla="*/ 1838920 h 3703945"/>
                <a:gd name="connsiteX3" fmla="*/ 5488276 w 8008504"/>
                <a:gd name="connsiteY3" fmla="*/ 3666060 h 3703945"/>
                <a:gd name="connsiteX4" fmla="*/ 7302355 w 8008504"/>
                <a:gd name="connsiteY4" fmla="*/ 1967 h 3703945"/>
                <a:gd name="connsiteX5" fmla="*/ 8008504 w 8008504"/>
                <a:gd name="connsiteY5" fmla="*/ 3144783 h 3703945"/>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02355 w 8008504"/>
                <a:gd name="connsiteY4" fmla="*/ 1 h 3701979"/>
                <a:gd name="connsiteX5" fmla="*/ 8008504 w 8008504"/>
                <a:gd name="connsiteY5" fmla="*/ 3142817 h 3701979"/>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11880 w 8008504"/>
                <a:gd name="connsiteY4" fmla="*/ 1 h 3701979"/>
                <a:gd name="connsiteX5" fmla="*/ 8008504 w 8008504"/>
                <a:gd name="connsiteY5" fmla="*/ 3142817 h 3701979"/>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23836 h 3677806"/>
                <a:gd name="connsiteX1" fmla="*/ 1835727 w 9161029"/>
                <a:gd name="connsiteY1" fmla="*/ 2 h 3677806"/>
                <a:gd name="connsiteX2" fmla="*/ 3661063 w 9161029"/>
                <a:gd name="connsiteY2" fmla="*/ 1829018 h 3677806"/>
                <a:gd name="connsiteX3" fmla="*/ 5488276 w 9161029"/>
                <a:gd name="connsiteY3" fmla="*/ 3656158 h 3677806"/>
                <a:gd name="connsiteX4" fmla="*/ 7311880 w 9161029"/>
                <a:gd name="connsiteY4" fmla="*/ 1839915 h 3677806"/>
                <a:gd name="connsiteX5" fmla="*/ 9161029 w 9161029"/>
                <a:gd name="connsiteY5" fmla="*/ 3677806 h 3677806"/>
                <a:gd name="connsiteX0" fmla="*/ 0 w 9141979"/>
                <a:gd name="connsiteY0" fmla="*/ 2271551 h 4103875"/>
                <a:gd name="connsiteX1" fmla="*/ 1835727 w 9141979"/>
                <a:gd name="connsiteY1" fmla="*/ 447717 h 4103875"/>
                <a:gd name="connsiteX2" fmla="*/ 3661063 w 9141979"/>
                <a:gd name="connsiteY2" fmla="*/ 2276733 h 4103875"/>
                <a:gd name="connsiteX3" fmla="*/ 5488276 w 9141979"/>
                <a:gd name="connsiteY3" fmla="*/ 4103873 h 4103875"/>
                <a:gd name="connsiteX4" fmla="*/ 7311880 w 9141979"/>
                <a:gd name="connsiteY4" fmla="*/ 2287630 h 4103875"/>
                <a:gd name="connsiteX5" fmla="*/ 9141979 w 9141979"/>
                <a:gd name="connsiteY5" fmla="*/ 467921 h 4103875"/>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6747 h 3659070"/>
                <a:gd name="connsiteX1" fmla="*/ 1835727 w 7311880"/>
                <a:gd name="connsiteY1" fmla="*/ 2913 h 3659070"/>
                <a:gd name="connsiteX2" fmla="*/ 3661063 w 7311880"/>
                <a:gd name="connsiteY2" fmla="*/ 1831929 h 3659070"/>
                <a:gd name="connsiteX3" fmla="*/ 5488276 w 7311880"/>
                <a:gd name="connsiteY3" fmla="*/ 3659069 h 3659070"/>
                <a:gd name="connsiteX4" fmla="*/ 7311880 w 7311880"/>
                <a:gd name="connsiteY4" fmla="*/ 1842826 h 3659070"/>
                <a:gd name="connsiteX0" fmla="*/ 0 w 7311880"/>
                <a:gd name="connsiteY0" fmla="*/ 1824252 h 3656575"/>
                <a:gd name="connsiteX1" fmla="*/ 1835727 w 7311880"/>
                <a:gd name="connsiteY1" fmla="*/ 418 h 3656575"/>
                <a:gd name="connsiteX2" fmla="*/ 3661063 w 7311880"/>
                <a:gd name="connsiteY2" fmla="*/ 1829434 h 3656575"/>
                <a:gd name="connsiteX3" fmla="*/ 5488276 w 7311880"/>
                <a:gd name="connsiteY3" fmla="*/ 3656574 h 3656575"/>
                <a:gd name="connsiteX4" fmla="*/ 7311880 w 7311880"/>
                <a:gd name="connsiteY4" fmla="*/ 1840331 h 3656575"/>
                <a:gd name="connsiteX0" fmla="*/ 0 w 7311880"/>
                <a:gd name="connsiteY0" fmla="*/ 1824252 h 3657283"/>
                <a:gd name="connsiteX1" fmla="*/ 1835727 w 7311880"/>
                <a:gd name="connsiteY1" fmla="*/ 418 h 3657283"/>
                <a:gd name="connsiteX2" fmla="*/ 3661063 w 7311880"/>
                <a:gd name="connsiteY2" fmla="*/ 1829434 h 3657283"/>
                <a:gd name="connsiteX3" fmla="*/ 5488276 w 7311880"/>
                <a:gd name="connsiteY3" fmla="*/ 3656574 h 3657283"/>
                <a:gd name="connsiteX4" fmla="*/ 7311880 w 7311880"/>
                <a:gd name="connsiteY4" fmla="*/ 1840331 h 3657283"/>
                <a:gd name="connsiteX0" fmla="*/ 0 w 7311880"/>
                <a:gd name="connsiteY0" fmla="*/ 1824252 h 3657308"/>
                <a:gd name="connsiteX1" fmla="*/ 1835727 w 7311880"/>
                <a:gd name="connsiteY1" fmla="*/ 418 h 3657308"/>
                <a:gd name="connsiteX2" fmla="*/ 3661063 w 7311880"/>
                <a:gd name="connsiteY2" fmla="*/ 1829434 h 3657308"/>
                <a:gd name="connsiteX3" fmla="*/ 5488276 w 7311880"/>
                <a:gd name="connsiteY3" fmla="*/ 3656574 h 3657308"/>
                <a:gd name="connsiteX4" fmla="*/ 7311880 w 7311880"/>
                <a:gd name="connsiteY4" fmla="*/ 1840331 h 3657308"/>
                <a:gd name="connsiteX0" fmla="*/ 0 w 7311880"/>
                <a:gd name="connsiteY0" fmla="*/ 1824266 h 3657322"/>
                <a:gd name="connsiteX1" fmla="*/ 1835727 w 7311880"/>
                <a:gd name="connsiteY1" fmla="*/ 432 h 3657322"/>
                <a:gd name="connsiteX2" fmla="*/ 3661063 w 7311880"/>
                <a:gd name="connsiteY2" fmla="*/ 1829448 h 3657322"/>
                <a:gd name="connsiteX3" fmla="*/ 5488276 w 7311880"/>
                <a:gd name="connsiteY3" fmla="*/ 3656588 h 3657322"/>
                <a:gd name="connsiteX4" fmla="*/ 7311880 w 7311880"/>
                <a:gd name="connsiteY4" fmla="*/ 1840345 h 365732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6599"/>
                <a:gd name="connsiteX1" fmla="*/ 1835727 w 7311880"/>
                <a:gd name="connsiteY1" fmla="*/ 442 h 3656599"/>
                <a:gd name="connsiteX2" fmla="*/ 3661063 w 7311880"/>
                <a:gd name="connsiteY2" fmla="*/ 1829458 h 3656599"/>
                <a:gd name="connsiteX3" fmla="*/ 5488276 w 7311880"/>
                <a:gd name="connsiteY3" fmla="*/ 3656598 h 3656599"/>
                <a:gd name="connsiteX4" fmla="*/ 7311880 w 7311880"/>
                <a:gd name="connsiteY4" fmla="*/ 1840355 h 3656599"/>
                <a:gd name="connsiteX0" fmla="*/ 0 w 5488276"/>
                <a:gd name="connsiteY0" fmla="*/ 1824276 h 3656598"/>
                <a:gd name="connsiteX1" fmla="*/ 1835727 w 5488276"/>
                <a:gd name="connsiteY1" fmla="*/ 442 h 3656598"/>
                <a:gd name="connsiteX2" fmla="*/ 3661063 w 5488276"/>
                <a:gd name="connsiteY2" fmla="*/ 1829458 h 3656598"/>
                <a:gd name="connsiteX3" fmla="*/ 5488276 w 5488276"/>
                <a:gd name="connsiteY3" fmla="*/ 3656598 h 3656598"/>
                <a:gd name="connsiteX0" fmla="*/ 0 w 3661063"/>
                <a:gd name="connsiteY0" fmla="*/ 1824276 h 1829458"/>
                <a:gd name="connsiteX1" fmla="*/ 1835727 w 3661063"/>
                <a:gd name="connsiteY1" fmla="*/ 442 h 1829458"/>
                <a:gd name="connsiteX2" fmla="*/ 3661063 w 3661063"/>
                <a:gd name="connsiteY2" fmla="*/ 1829458 h 1829458"/>
                <a:gd name="connsiteX0" fmla="*/ 0 w 1835727"/>
                <a:gd name="connsiteY0" fmla="*/ 1823834 h 1823834"/>
                <a:gd name="connsiteX1" fmla="*/ 1835727 w 1835727"/>
                <a:gd name="connsiteY1" fmla="*/ 0 h 1823834"/>
              </a:gdLst>
              <a:ahLst/>
              <a:cxnLst>
                <a:cxn ang="0">
                  <a:pos x="connsiteX0" y="connsiteY0"/>
                </a:cxn>
                <a:cxn ang="0">
                  <a:pos x="connsiteX1" y="connsiteY1"/>
                </a:cxn>
              </a:cxnLst>
              <a:rect l="l" t="t" r="r" b="b"/>
              <a:pathLst>
                <a:path w="1835727" h="1823834">
                  <a:moveTo>
                    <a:pt x="0" y="1823834"/>
                  </a:moveTo>
                  <a:cubicBezTo>
                    <a:pt x="853786" y="389023"/>
                    <a:pt x="1330325" y="27711"/>
                    <a:pt x="1835727" y="0"/>
                  </a:cubicBezTo>
                </a:path>
              </a:pathLst>
            </a:custGeom>
            <a:noFill/>
            <a:ln w="730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5" name="Title 54"/>
          <p:cNvSpPr>
            <a:spLocks noGrp="1"/>
          </p:cNvSpPr>
          <p:nvPr>
            <p:ph type="title"/>
          </p:nvPr>
        </p:nvSpPr>
        <p:spPr/>
        <p:txBody>
          <a:bodyPr/>
          <a:lstStyle/>
          <a:p>
            <a:r>
              <a:rPr lang="en-US" dirty="0"/>
              <a:t>Model (Regression)</a:t>
            </a:r>
          </a:p>
        </p:txBody>
      </p:sp>
      <p:grpSp>
        <p:nvGrpSpPr>
          <p:cNvPr id="122" name="Group 121"/>
          <p:cNvGrpSpPr/>
          <p:nvPr/>
        </p:nvGrpSpPr>
        <p:grpSpPr>
          <a:xfrm>
            <a:off x="152400" y="1346636"/>
            <a:ext cx="10930777" cy="4979573"/>
            <a:chOff x="152400" y="1346636"/>
            <a:chExt cx="10930777" cy="4979573"/>
          </a:xfrm>
        </p:grpSpPr>
        <p:grpSp>
          <p:nvGrpSpPr>
            <p:cNvPr id="69" name="Group 68"/>
            <p:cNvGrpSpPr/>
            <p:nvPr/>
          </p:nvGrpSpPr>
          <p:grpSpPr>
            <a:xfrm>
              <a:off x="152400" y="1346636"/>
              <a:ext cx="10614314" cy="4115080"/>
              <a:chOff x="152400" y="1346636"/>
              <a:chExt cx="10614314" cy="4115080"/>
            </a:xfrm>
          </p:grpSpPr>
          <p:grpSp>
            <p:nvGrpSpPr>
              <p:cNvPr id="68" name="Group 67"/>
              <p:cNvGrpSpPr/>
              <p:nvPr/>
            </p:nvGrpSpPr>
            <p:grpSpPr>
              <a:xfrm>
                <a:off x="1622714" y="1574439"/>
                <a:ext cx="9144000" cy="3657600"/>
                <a:chOff x="1622714" y="1574439"/>
                <a:chExt cx="9144000" cy="3657600"/>
              </a:xfrm>
            </p:grpSpPr>
            <p:grpSp>
              <p:nvGrpSpPr>
                <p:cNvPr id="13" name="Group 12"/>
                <p:cNvGrpSpPr/>
                <p:nvPr/>
              </p:nvGrpSpPr>
              <p:grpSpPr>
                <a:xfrm>
                  <a:off x="1622714" y="3403239"/>
                  <a:ext cx="9144000" cy="0"/>
                  <a:chOff x="3127664" y="5673436"/>
                  <a:chExt cx="9144000" cy="0"/>
                </a:xfrm>
              </p:grpSpPr>
              <p:cxnSp>
                <p:nvCxnSpPr>
                  <p:cNvPr id="8" name="Straight Connector 7"/>
                  <p:cNvCxnSpPr/>
                  <p:nvPr/>
                </p:nvCxnSpPr>
                <p:spPr>
                  <a:xfrm>
                    <a:off x="31276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9564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7852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6140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4428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622714" y="1574439"/>
                  <a:ext cx="1949" cy="3657600"/>
                  <a:chOff x="1470314" y="1558564"/>
                  <a:chExt cx="1949" cy="3657600"/>
                </a:xfrm>
              </p:grpSpPr>
              <p:cxnSp>
                <p:nvCxnSpPr>
                  <p:cNvPr id="18" name="Straight Connector 17"/>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3447616" y="1574439"/>
                  <a:ext cx="1949" cy="3657600"/>
                  <a:chOff x="1470314" y="1558564"/>
                  <a:chExt cx="1949" cy="3657600"/>
                </a:xfrm>
              </p:grpSpPr>
              <p:cxnSp>
                <p:nvCxnSpPr>
                  <p:cNvPr id="40" name="Straight Connector 39"/>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5278144" y="1574439"/>
                  <a:ext cx="1949" cy="3657600"/>
                  <a:chOff x="1470314" y="1558564"/>
                  <a:chExt cx="1949" cy="3657600"/>
                </a:xfrm>
              </p:grpSpPr>
              <p:cxnSp>
                <p:nvCxnSpPr>
                  <p:cNvPr id="43" name="Straight Connector 42"/>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7109114" y="1574439"/>
                  <a:ext cx="1949" cy="3657600"/>
                  <a:chOff x="1470314" y="1558564"/>
                  <a:chExt cx="1949" cy="3657600"/>
                </a:xfrm>
              </p:grpSpPr>
              <p:cxnSp>
                <p:nvCxnSpPr>
                  <p:cNvPr id="46" name="Straight Connector 45"/>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8935753" y="1574439"/>
                  <a:ext cx="1949" cy="3657600"/>
                  <a:chOff x="1470314" y="1558564"/>
                  <a:chExt cx="1949" cy="3657600"/>
                </a:xfrm>
              </p:grpSpPr>
              <p:cxnSp>
                <p:nvCxnSpPr>
                  <p:cNvPr id="49" name="Straight Connector 48"/>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10764764" y="1574439"/>
                  <a:ext cx="1949" cy="3657600"/>
                  <a:chOff x="1470314" y="1558564"/>
                  <a:chExt cx="1949" cy="3657600"/>
                </a:xfrm>
              </p:grpSpPr>
              <p:cxnSp>
                <p:nvCxnSpPr>
                  <p:cNvPr id="52" name="Straight Connector 51"/>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sp>
            <p:nvSpPr>
              <p:cNvPr id="56" name="TextBox 55"/>
              <p:cNvSpPr txBox="1"/>
              <p:nvPr/>
            </p:nvSpPr>
            <p:spPr>
              <a:xfrm>
                <a:off x="152400" y="1346636"/>
                <a:ext cx="1594598" cy="769441"/>
              </a:xfrm>
              <a:prstGeom prst="rect">
                <a:avLst/>
              </a:prstGeom>
              <a:noFill/>
            </p:spPr>
            <p:txBody>
              <a:bodyPr wrap="square" rtlCol="0">
                <a:spAutoFit/>
              </a:bodyPr>
              <a:lstStyle/>
              <a:p>
                <a:pPr algn="ctr"/>
                <a:r>
                  <a:rPr lang="en-US" sz="4400" dirty="0"/>
                  <a:t>90</a:t>
                </a:r>
                <a:r>
                  <a:rPr lang="en-US" sz="3200" dirty="0">
                    <a:solidFill>
                      <a:prstClr val="black"/>
                    </a:solidFill>
                  </a:rPr>
                  <a:t>°F</a:t>
                </a:r>
                <a:endParaRPr lang="en-US" sz="6000" dirty="0"/>
              </a:p>
            </p:txBody>
          </p:sp>
          <p:sp>
            <p:nvSpPr>
              <p:cNvPr id="57" name="TextBox 56"/>
              <p:cNvSpPr txBox="1"/>
              <p:nvPr/>
            </p:nvSpPr>
            <p:spPr>
              <a:xfrm>
                <a:off x="152400" y="4692275"/>
                <a:ext cx="1594598" cy="769441"/>
              </a:xfrm>
              <a:prstGeom prst="rect">
                <a:avLst/>
              </a:prstGeom>
              <a:noFill/>
            </p:spPr>
            <p:txBody>
              <a:bodyPr wrap="square" rtlCol="0">
                <a:spAutoFit/>
              </a:bodyPr>
              <a:lstStyle/>
              <a:p>
                <a:pPr algn="ctr"/>
                <a:r>
                  <a:rPr lang="en-US" sz="4400" dirty="0"/>
                  <a:t>-26</a:t>
                </a:r>
                <a:r>
                  <a:rPr lang="en-US" sz="3200" dirty="0">
                    <a:solidFill>
                      <a:prstClr val="black"/>
                    </a:solidFill>
                  </a:rPr>
                  <a:t>°F</a:t>
                </a:r>
                <a:endParaRPr lang="en-US" sz="6000" dirty="0"/>
              </a:p>
            </p:txBody>
          </p:sp>
        </p:grpSp>
        <p:grpSp>
          <p:nvGrpSpPr>
            <p:cNvPr id="66" name="Group 65"/>
            <p:cNvGrpSpPr/>
            <p:nvPr/>
          </p:nvGrpSpPr>
          <p:grpSpPr>
            <a:xfrm>
              <a:off x="1298983" y="5430651"/>
              <a:ext cx="9784194" cy="895558"/>
              <a:chOff x="1298983" y="5430651"/>
              <a:chExt cx="9784194" cy="895558"/>
            </a:xfrm>
          </p:grpSpPr>
          <p:pic>
            <p:nvPicPr>
              <p:cNvPr id="59" name="Picture 58" descr="Snowflake, Snow, Winter, Cold, Ice, Frozen, Black"/>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764968" y="5516204"/>
                <a:ext cx="690490" cy="724448"/>
              </a:xfrm>
              <a:prstGeom prst="rect">
                <a:avLst/>
              </a:prstGeom>
            </p:spPr>
          </p:pic>
          <p:pic>
            <p:nvPicPr>
              <p:cNvPr id="60" name="Picture 59" descr="sun icon by MrTossum"/>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3212073" y="5565048"/>
                <a:ext cx="626764" cy="626763"/>
              </a:xfrm>
              <a:prstGeom prst="rect">
                <a:avLst/>
              </a:prstGeom>
            </p:spPr>
          </p:pic>
          <p:pic>
            <p:nvPicPr>
              <p:cNvPr id="61" name="Picture 60" descr="Leaf Autumn | Free Stock Photo | Illustration of a red autumn leaf ..."/>
              <p:cNvPicPr>
                <a:picLocks noChangeAspect="1"/>
              </p:cNvPicPr>
              <p:nvPr/>
            </p:nvPicPr>
            <p:blipFill>
              <a:blip r:embed="rId5" cstate="email">
                <a:biLevel thresh="50000"/>
                <a:extLst>
                  <a:ext uri="{28A0092B-C50C-407E-A947-70E740481C1C}">
                    <a14:useLocalDpi xmlns:a14="http://schemas.microsoft.com/office/drawing/2010/main"/>
                  </a:ext>
                </a:extLst>
              </a:blip>
              <a:stretch>
                <a:fillRect/>
              </a:stretch>
            </p:blipFill>
            <p:spPr>
              <a:xfrm flipH="1">
                <a:off x="4935462" y="5542971"/>
                <a:ext cx="732881" cy="670915"/>
              </a:xfrm>
              <a:prstGeom prst="rect">
                <a:avLst/>
              </a:prstGeom>
            </p:spPr>
          </p:pic>
          <p:pic>
            <p:nvPicPr>
              <p:cNvPr id="62" name="Picture 61" descr="Flower by dokjojojo - Flower,dok,in love.ak student"/>
              <p:cNvPicPr>
                <a:picLocks noChangeAspect="1"/>
              </p:cNvPicPr>
              <p:nvPr/>
            </p:nvPicPr>
            <p:blipFill>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flipH="1">
                <a:off x="1298983" y="5430651"/>
                <a:ext cx="633608" cy="895558"/>
              </a:xfrm>
              <a:prstGeom prst="rect">
                <a:avLst/>
              </a:prstGeom>
            </p:spPr>
          </p:pic>
          <p:pic>
            <p:nvPicPr>
              <p:cNvPr id="64" name="Picture 63" descr="sun icon by MrTossum"/>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10456413" y="5565048"/>
                <a:ext cx="626764" cy="626763"/>
              </a:xfrm>
              <a:prstGeom prst="rect">
                <a:avLst/>
              </a:prstGeom>
            </p:spPr>
          </p:pic>
          <p:pic>
            <p:nvPicPr>
              <p:cNvPr id="65" name="Picture 64" descr="Flower by dokjojojo - Flower,dok,in love.ak student"/>
              <p:cNvPicPr>
                <a:picLocks noChangeAspect="1"/>
              </p:cNvPicPr>
              <p:nvPr/>
            </p:nvPicPr>
            <p:blipFill>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flipH="1">
                <a:off x="8577049" y="5430651"/>
                <a:ext cx="633608" cy="895558"/>
              </a:xfrm>
              <a:prstGeom prst="rect">
                <a:avLst/>
              </a:prstGeom>
            </p:spPr>
          </p:pic>
        </p:grpSp>
      </p:grpSp>
      <p:grpSp>
        <p:nvGrpSpPr>
          <p:cNvPr id="98" name="Group 97"/>
          <p:cNvGrpSpPr/>
          <p:nvPr/>
        </p:nvGrpSpPr>
        <p:grpSpPr>
          <a:xfrm>
            <a:off x="646449" y="2258173"/>
            <a:ext cx="11137188" cy="834162"/>
            <a:chOff x="646449" y="2671641"/>
            <a:chExt cx="11137188" cy="834162"/>
          </a:xfrm>
        </p:grpSpPr>
        <p:sp>
          <p:nvSpPr>
            <p:cNvPr id="99" name="TextBox 98"/>
            <p:cNvSpPr txBox="1"/>
            <p:nvPr/>
          </p:nvSpPr>
          <p:spPr>
            <a:xfrm>
              <a:off x="3432499" y="2674806"/>
              <a:ext cx="1663234" cy="830997"/>
            </a:xfrm>
            <a:prstGeom prst="rect">
              <a:avLst/>
            </a:prstGeom>
            <a:noFill/>
          </p:spPr>
          <p:txBody>
            <a:bodyPr wrap="square" rtlCol="0">
              <a:spAutoFit/>
            </a:bodyPr>
            <a:lstStyle/>
            <a:p>
              <a:pPr algn="ctr"/>
              <a:r>
                <a:rPr lang="en-US" sz="4800" dirty="0"/>
                <a:t>50</a:t>
              </a:r>
              <a:r>
                <a:rPr lang="en-US" sz="3600" dirty="0"/>
                <a:t>°F</a:t>
              </a:r>
              <a:endParaRPr lang="en-US" sz="4800" dirty="0"/>
            </a:p>
          </p:txBody>
        </p:sp>
        <p:sp>
          <p:nvSpPr>
            <p:cNvPr id="100" name="TextBox 99"/>
            <p:cNvSpPr txBox="1"/>
            <p:nvPr/>
          </p:nvSpPr>
          <p:spPr>
            <a:xfrm>
              <a:off x="5806059" y="2671641"/>
              <a:ext cx="1537185" cy="830997"/>
            </a:xfrm>
            <a:prstGeom prst="rect">
              <a:avLst/>
            </a:prstGeom>
            <a:noFill/>
          </p:spPr>
          <p:txBody>
            <a:bodyPr wrap="square" rtlCol="0">
              <a:spAutoFit/>
            </a:bodyPr>
            <a:lstStyle/>
            <a:p>
              <a:pPr algn="ctr"/>
              <a:r>
                <a:rPr lang="en-US" sz="4800" dirty="0"/>
                <a:t>30</a:t>
              </a:r>
              <a:r>
                <a:rPr lang="en-US" sz="3600" dirty="0">
                  <a:solidFill>
                    <a:prstClr val="black"/>
                  </a:solidFill>
                </a:rPr>
                <a:t>°F</a:t>
              </a:r>
              <a:endParaRPr lang="en-US" sz="4800" dirty="0"/>
            </a:p>
          </p:txBody>
        </p:sp>
        <p:sp>
          <p:nvSpPr>
            <p:cNvPr id="101" name="TextBox 100"/>
            <p:cNvSpPr txBox="1"/>
            <p:nvPr/>
          </p:nvSpPr>
          <p:spPr>
            <a:xfrm>
              <a:off x="8035952" y="2671641"/>
              <a:ext cx="1540723" cy="830997"/>
            </a:xfrm>
            <a:prstGeom prst="rect">
              <a:avLst/>
            </a:prstGeom>
            <a:noFill/>
          </p:spPr>
          <p:txBody>
            <a:bodyPr wrap="square" rtlCol="0">
              <a:spAutoFit/>
            </a:bodyPr>
            <a:lstStyle/>
            <a:p>
              <a:pPr algn="ctr"/>
              <a:r>
                <a:rPr lang="en-US" sz="4800" dirty="0"/>
                <a:t>68</a:t>
              </a:r>
              <a:r>
                <a:rPr lang="en-US" sz="3600" dirty="0">
                  <a:solidFill>
                    <a:prstClr val="black"/>
                  </a:solidFill>
                </a:rPr>
                <a:t>°F</a:t>
              </a:r>
              <a:endParaRPr lang="en-US" sz="4800" dirty="0"/>
            </a:p>
          </p:txBody>
        </p:sp>
        <p:sp>
          <p:nvSpPr>
            <p:cNvPr id="102" name="TextBox 101"/>
            <p:cNvSpPr txBox="1"/>
            <p:nvPr/>
          </p:nvSpPr>
          <p:spPr>
            <a:xfrm>
              <a:off x="10189039" y="2671641"/>
              <a:ext cx="1594598" cy="830997"/>
            </a:xfrm>
            <a:prstGeom prst="rect">
              <a:avLst/>
            </a:prstGeom>
            <a:noFill/>
          </p:spPr>
          <p:txBody>
            <a:bodyPr wrap="square" rtlCol="0">
              <a:spAutoFit/>
            </a:bodyPr>
            <a:lstStyle/>
            <a:p>
              <a:pPr algn="ctr"/>
              <a:r>
                <a:rPr lang="en-US" sz="4800" dirty="0"/>
                <a:t>95</a:t>
              </a:r>
              <a:r>
                <a:rPr lang="en-US" sz="3600" dirty="0">
                  <a:solidFill>
                    <a:prstClr val="black"/>
                  </a:solidFill>
                </a:rPr>
                <a:t>°F</a:t>
              </a:r>
              <a:endParaRPr lang="en-US" sz="4800" dirty="0"/>
            </a:p>
          </p:txBody>
        </p:sp>
        <p:sp>
          <p:nvSpPr>
            <p:cNvPr id="103" name="TextBox 102"/>
            <p:cNvSpPr txBox="1"/>
            <p:nvPr/>
          </p:nvSpPr>
          <p:spPr>
            <a:xfrm>
              <a:off x="646449" y="2763974"/>
              <a:ext cx="1223412" cy="707886"/>
            </a:xfrm>
            <a:prstGeom prst="rect">
              <a:avLst/>
            </a:prstGeom>
            <a:noFill/>
          </p:spPr>
          <p:txBody>
            <a:bodyPr wrap="none" rtlCol="0">
              <a:spAutoFit/>
            </a:bodyPr>
            <a:lstStyle/>
            <a:p>
              <a:pPr algn="ctr"/>
              <a:r>
                <a:rPr lang="en-US" sz="4000" dirty="0"/>
                <a:t>1990</a:t>
              </a:r>
            </a:p>
          </p:txBody>
        </p:sp>
      </p:grpSp>
      <p:grpSp>
        <p:nvGrpSpPr>
          <p:cNvPr id="104" name="Group 103"/>
          <p:cNvGrpSpPr/>
          <p:nvPr/>
        </p:nvGrpSpPr>
        <p:grpSpPr>
          <a:xfrm>
            <a:off x="646449" y="3027986"/>
            <a:ext cx="11137188" cy="926495"/>
            <a:chOff x="646449" y="3565828"/>
            <a:chExt cx="11137188" cy="926495"/>
          </a:xfrm>
        </p:grpSpPr>
        <p:sp>
          <p:nvSpPr>
            <p:cNvPr id="105" name="TextBox 104"/>
            <p:cNvSpPr txBox="1"/>
            <p:nvPr/>
          </p:nvSpPr>
          <p:spPr>
            <a:xfrm>
              <a:off x="3432499" y="3568993"/>
              <a:ext cx="1663234" cy="923330"/>
            </a:xfrm>
            <a:prstGeom prst="rect">
              <a:avLst/>
            </a:prstGeom>
            <a:noFill/>
          </p:spPr>
          <p:txBody>
            <a:bodyPr wrap="square" rtlCol="0">
              <a:spAutoFit/>
            </a:bodyPr>
            <a:lstStyle/>
            <a:p>
              <a:pPr algn="ctr"/>
              <a:r>
                <a:rPr lang="en-US" sz="5400" dirty="0"/>
                <a:t>48</a:t>
              </a:r>
              <a:r>
                <a:rPr lang="en-US" sz="4000" dirty="0"/>
                <a:t>°F</a:t>
              </a:r>
              <a:endParaRPr lang="en-US" sz="5400" dirty="0"/>
            </a:p>
          </p:txBody>
        </p:sp>
        <p:sp>
          <p:nvSpPr>
            <p:cNvPr id="106" name="TextBox 105"/>
            <p:cNvSpPr txBox="1"/>
            <p:nvPr/>
          </p:nvSpPr>
          <p:spPr>
            <a:xfrm>
              <a:off x="5806059" y="3565828"/>
              <a:ext cx="1537185" cy="923330"/>
            </a:xfrm>
            <a:prstGeom prst="rect">
              <a:avLst/>
            </a:prstGeom>
            <a:noFill/>
          </p:spPr>
          <p:txBody>
            <a:bodyPr wrap="square" rtlCol="0">
              <a:spAutoFit/>
            </a:bodyPr>
            <a:lstStyle/>
            <a:p>
              <a:pPr algn="ctr"/>
              <a:r>
                <a:rPr lang="en-US" sz="5400" dirty="0"/>
                <a:t>29</a:t>
              </a:r>
              <a:r>
                <a:rPr lang="en-US" sz="4000" dirty="0">
                  <a:solidFill>
                    <a:prstClr val="black"/>
                  </a:solidFill>
                </a:rPr>
                <a:t>°F</a:t>
              </a:r>
              <a:endParaRPr lang="en-US" sz="5400" dirty="0"/>
            </a:p>
          </p:txBody>
        </p:sp>
        <p:sp>
          <p:nvSpPr>
            <p:cNvPr id="107" name="TextBox 106"/>
            <p:cNvSpPr txBox="1"/>
            <p:nvPr/>
          </p:nvSpPr>
          <p:spPr>
            <a:xfrm>
              <a:off x="8035952" y="3565828"/>
              <a:ext cx="1540723" cy="923330"/>
            </a:xfrm>
            <a:prstGeom prst="rect">
              <a:avLst/>
            </a:prstGeom>
            <a:noFill/>
          </p:spPr>
          <p:txBody>
            <a:bodyPr wrap="square" rtlCol="0">
              <a:spAutoFit/>
            </a:bodyPr>
            <a:lstStyle/>
            <a:p>
              <a:pPr algn="ctr"/>
              <a:r>
                <a:rPr lang="en-US" sz="5400" dirty="0"/>
                <a:t>70</a:t>
              </a:r>
              <a:r>
                <a:rPr lang="en-US" sz="4000" dirty="0">
                  <a:solidFill>
                    <a:prstClr val="black"/>
                  </a:solidFill>
                </a:rPr>
                <a:t>°F</a:t>
              </a:r>
              <a:endParaRPr lang="en-US" sz="5400" dirty="0"/>
            </a:p>
          </p:txBody>
        </p:sp>
        <p:sp>
          <p:nvSpPr>
            <p:cNvPr id="108" name="TextBox 107"/>
            <p:cNvSpPr txBox="1"/>
            <p:nvPr/>
          </p:nvSpPr>
          <p:spPr>
            <a:xfrm>
              <a:off x="10189039" y="3565828"/>
              <a:ext cx="1594598" cy="923330"/>
            </a:xfrm>
            <a:prstGeom prst="rect">
              <a:avLst/>
            </a:prstGeom>
            <a:noFill/>
          </p:spPr>
          <p:txBody>
            <a:bodyPr wrap="square" rtlCol="0">
              <a:spAutoFit/>
            </a:bodyPr>
            <a:lstStyle/>
            <a:p>
              <a:pPr algn="ctr"/>
              <a:r>
                <a:rPr lang="en-US" sz="5400" dirty="0"/>
                <a:t>98</a:t>
              </a:r>
              <a:r>
                <a:rPr lang="en-US" sz="4000" dirty="0">
                  <a:solidFill>
                    <a:prstClr val="black"/>
                  </a:solidFill>
                </a:rPr>
                <a:t>°F</a:t>
              </a:r>
              <a:endParaRPr lang="en-US" sz="5400" dirty="0"/>
            </a:p>
          </p:txBody>
        </p:sp>
        <p:sp>
          <p:nvSpPr>
            <p:cNvPr id="109" name="TextBox 108"/>
            <p:cNvSpPr txBox="1"/>
            <p:nvPr/>
          </p:nvSpPr>
          <p:spPr>
            <a:xfrm>
              <a:off x="646449" y="3658161"/>
              <a:ext cx="1326004" cy="769441"/>
            </a:xfrm>
            <a:prstGeom prst="rect">
              <a:avLst/>
            </a:prstGeom>
            <a:noFill/>
          </p:spPr>
          <p:txBody>
            <a:bodyPr wrap="none" rtlCol="0">
              <a:spAutoFit/>
            </a:bodyPr>
            <a:lstStyle/>
            <a:p>
              <a:pPr algn="ctr"/>
              <a:r>
                <a:rPr lang="en-US" sz="4400" dirty="0"/>
                <a:t>2000</a:t>
              </a:r>
            </a:p>
          </p:txBody>
        </p:sp>
      </p:grpSp>
      <p:grpSp>
        <p:nvGrpSpPr>
          <p:cNvPr id="110" name="Group 109"/>
          <p:cNvGrpSpPr/>
          <p:nvPr/>
        </p:nvGrpSpPr>
        <p:grpSpPr>
          <a:xfrm>
            <a:off x="646449" y="3890132"/>
            <a:ext cx="11137188" cy="1018828"/>
            <a:chOff x="646449" y="4475814"/>
            <a:chExt cx="11137188" cy="1018828"/>
          </a:xfrm>
        </p:grpSpPr>
        <p:sp>
          <p:nvSpPr>
            <p:cNvPr id="111" name="TextBox 110"/>
            <p:cNvSpPr txBox="1"/>
            <p:nvPr/>
          </p:nvSpPr>
          <p:spPr>
            <a:xfrm>
              <a:off x="3432499" y="4478979"/>
              <a:ext cx="1663234" cy="1015663"/>
            </a:xfrm>
            <a:prstGeom prst="rect">
              <a:avLst/>
            </a:prstGeom>
            <a:noFill/>
          </p:spPr>
          <p:txBody>
            <a:bodyPr wrap="square" rtlCol="0">
              <a:spAutoFit/>
            </a:bodyPr>
            <a:lstStyle/>
            <a:p>
              <a:pPr algn="ctr"/>
              <a:r>
                <a:rPr lang="en-US" sz="6000" dirty="0"/>
                <a:t>49</a:t>
              </a:r>
              <a:r>
                <a:rPr lang="en-US" sz="4400" dirty="0"/>
                <a:t>°F</a:t>
              </a:r>
              <a:endParaRPr lang="en-US" sz="6000" dirty="0"/>
            </a:p>
          </p:txBody>
        </p:sp>
        <p:sp>
          <p:nvSpPr>
            <p:cNvPr id="112" name="TextBox 111"/>
            <p:cNvSpPr txBox="1"/>
            <p:nvPr/>
          </p:nvSpPr>
          <p:spPr>
            <a:xfrm>
              <a:off x="5806059" y="4475814"/>
              <a:ext cx="1537185" cy="1015663"/>
            </a:xfrm>
            <a:prstGeom prst="rect">
              <a:avLst/>
            </a:prstGeom>
            <a:noFill/>
          </p:spPr>
          <p:txBody>
            <a:bodyPr wrap="square" rtlCol="0">
              <a:spAutoFit/>
            </a:bodyPr>
            <a:lstStyle/>
            <a:p>
              <a:pPr algn="ctr"/>
              <a:r>
                <a:rPr lang="en-US" sz="6000" dirty="0"/>
                <a:t>27</a:t>
              </a:r>
              <a:r>
                <a:rPr lang="en-US" sz="4400" dirty="0">
                  <a:solidFill>
                    <a:prstClr val="black"/>
                  </a:solidFill>
                </a:rPr>
                <a:t>°F</a:t>
              </a:r>
              <a:endParaRPr lang="en-US" sz="6000" dirty="0"/>
            </a:p>
          </p:txBody>
        </p:sp>
        <p:sp>
          <p:nvSpPr>
            <p:cNvPr id="113" name="TextBox 112"/>
            <p:cNvSpPr txBox="1"/>
            <p:nvPr/>
          </p:nvSpPr>
          <p:spPr>
            <a:xfrm>
              <a:off x="8035952" y="4475814"/>
              <a:ext cx="1540723" cy="1015663"/>
            </a:xfrm>
            <a:prstGeom prst="rect">
              <a:avLst/>
            </a:prstGeom>
            <a:noFill/>
          </p:spPr>
          <p:txBody>
            <a:bodyPr wrap="square" rtlCol="0">
              <a:spAutoFit/>
            </a:bodyPr>
            <a:lstStyle/>
            <a:p>
              <a:pPr algn="ctr"/>
              <a:r>
                <a:rPr lang="en-US" sz="6000" dirty="0"/>
                <a:t>67</a:t>
              </a:r>
              <a:r>
                <a:rPr lang="en-US" sz="4400" dirty="0">
                  <a:solidFill>
                    <a:prstClr val="black"/>
                  </a:solidFill>
                </a:rPr>
                <a:t>°F</a:t>
              </a:r>
              <a:endParaRPr lang="en-US" sz="6000" dirty="0"/>
            </a:p>
          </p:txBody>
        </p:sp>
        <p:sp>
          <p:nvSpPr>
            <p:cNvPr id="114" name="TextBox 113"/>
            <p:cNvSpPr txBox="1"/>
            <p:nvPr/>
          </p:nvSpPr>
          <p:spPr>
            <a:xfrm>
              <a:off x="10189039" y="4475814"/>
              <a:ext cx="1594598" cy="1015663"/>
            </a:xfrm>
            <a:prstGeom prst="rect">
              <a:avLst/>
            </a:prstGeom>
            <a:noFill/>
          </p:spPr>
          <p:txBody>
            <a:bodyPr wrap="square" rtlCol="0">
              <a:spAutoFit/>
            </a:bodyPr>
            <a:lstStyle/>
            <a:p>
              <a:pPr algn="ctr"/>
              <a:r>
                <a:rPr lang="en-US" sz="6000" dirty="0"/>
                <a:t>96</a:t>
              </a:r>
              <a:r>
                <a:rPr lang="en-US" sz="4400" dirty="0">
                  <a:solidFill>
                    <a:prstClr val="black"/>
                  </a:solidFill>
                </a:rPr>
                <a:t>°F</a:t>
              </a:r>
              <a:endParaRPr lang="en-US" sz="6000" dirty="0"/>
            </a:p>
          </p:txBody>
        </p:sp>
        <p:sp>
          <p:nvSpPr>
            <p:cNvPr id="115" name="TextBox 114"/>
            <p:cNvSpPr txBox="1"/>
            <p:nvPr/>
          </p:nvSpPr>
          <p:spPr>
            <a:xfrm>
              <a:off x="646449" y="4568147"/>
              <a:ext cx="1435008" cy="830997"/>
            </a:xfrm>
            <a:prstGeom prst="rect">
              <a:avLst/>
            </a:prstGeom>
            <a:noFill/>
          </p:spPr>
          <p:txBody>
            <a:bodyPr wrap="none" rtlCol="0">
              <a:spAutoFit/>
            </a:bodyPr>
            <a:lstStyle/>
            <a:p>
              <a:pPr algn="ctr"/>
              <a:r>
                <a:rPr lang="en-US" sz="4800" dirty="0"/>
                <a:t>2010</a:t>
              </a:r>
            </a:p>
          </p:txBody>
        </p:sp>
      </p:grpSp>
      <p:sp>
        <p:nvSpPr>
          <p:cNvPr id="116" name="Freeform 115"/>
          <p:cNvSpPr/>
          <p:nvPr/>
        </p:nvSpPr>
        <p:spPr>
          <a:xfrm>
            <a:off x="3165550" y="1997351"/>
            <a:ext cx="8450821" cy="1043153"/>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300298">
                <a:moveTo>
                  <a:pt x="0" y="680614"/>
                </a:moveTo>
                <a:cubicBezTo>
                  <a:pt x="1825423" y="450041"/>
                  <a:pt x="1292920" y="285811"/>
                  <a:pt x="2133397" y="365355"/>
                </a:cubicBezTo>
                <a:cubicBezTo>
                  <a:pt x="2973874" y="444899"/>
                  <a:pt x="4324483" y="1719354"/>
                  <a:pt x="5042860" y="1157876"/>
                </a:cubicBezTo>
                <a:cubicBezTo>
                  <a:pt x="5761237" y="596398"/>
                  <a:pt x="6960968" y="621722"/>
                  <a:pt x="7614652" y="431450"/>
                </a:cubicBezTo>
                <a:cubicBezTo>
                  <a:pt x="8268336" y="241178"/>
                  <a:pt x="7984901" y="-75260"/>
                  <a:pt x="8964964" y="16243"/>
                </a:cubicBezTo>
                <a:cubicBezTo>
                  <a:pt x="9945027" y="107746"/>
                  <a:pt x="9353014" y="165404"/>
                  <a:pt x="10371356" y="90996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a:off x="3181743" y="2568864"/>
            <a:ext cx="8450821" cy="1127417"/>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 name="connsiteX0" fmla="*/ 0 w 10371356"/>
              <a:gd name="connsiteY0" fmla="*/ 680615 h 1159926"/>
              <a:gd name="connsiteX1" fmla="*/ 1899604 w 10371356"/>
              <a:gd name="connsiteY1" fmla="*/ 187261 h 1159926"/>
              <a:gd name="connsiteX2" fmla="*/ 5042860 w 10371356"/>
              <a:gd name="connsiteY2" fmla="*/ 1157877 h 1159926"/>
              <a:gd name="connsiteX3" fmla="*/ 7614652 w 10371356"/>
              <a:gd name="connsiteY3" fmla="*/ 431451 h 1159926"/>
              <a:gd name="connsiteX4" fmla="*/ 8964964 w 10371356"/>
              <a:gd name="connsiteY4" fmla="*/ 16244 h 1159926"/>
              <a:gd name="connsiteX5" fmla="*/ 10371356 w 10371356"/>
              <a:gd name="connsiteY5" fmla="*/ 909965 h 1159926"/>
              <a:gd name="connsiteX0" fmla="*/ 0 w 10371356"/>
              <a:gd name="connsiteY0" fmla="*/ 680615 h 1158155"/>
              <a:gd name="connsiteX1" fmla="*/ 1969742 w 10371356"/>
              <a:gd name="connsiteY1" fmla="*/ 519705 h 1158155"/>
              <a:gd name="connsiteX2" fmla="*/ 5042860 w 10371356"/>
              <a:gd name="connsiteY2" fmla="*/ 1157877 h 1158155"/>
              <a:gd name="connsiteX3" fmla="*/ 7614652 w 10371356"/>
              <a:gd name="connsiteY3" fmla="*/ 431451 h 1158155"/>
              <a:gd name="connsiteX4" fmla="*/ 8964964 w 10371356"/>
              <a:gd name="connsiteY4" fmla="*/ 16244 h 1158155"/>
              <a:gd name="connsiteX5" fmla="*/ 10371356 w 10371356"/>
              <a:gd name="connsiteY5" fmla="*/ 909965 h 1158155"/>
              <a:gd name="connsiteX0" fmla="*/ 0 w 10371356"/>
              <a:gd name="connsiteY0" fmla="*/ 854242 h 1331782"/>
              <a:gd name="connsiteX1" fmla="*/ 1969742 w 10371356"/>
              <a:gd name="connsiteY1" fmla="*/ 693332 h 1331782"/>
              <a:gd name="connsiteX2" fmla="*/ 5042860 w 10371356"/>
              <a:gd name="connsiteY2" fmla="*/ 1331504 h 1331782"/>
              <a:gd name="connsiteX3" fmla="*/ 7614652 w 10371356"/>
              <a:gd name="connsiteY3" fmla="*/ 605078 h 1331782"/>
              <a:gd name="connsiteX4" fmla="*/ 9000033 w 10371356"/>
              <a:gd name="connsiteY4" fmla="*/ 11777 h 1331782"/>
              <a:gd name="connsiteX5" fmla="*/ 10371356 w 10371356"/>
              <a:gd name="connsiteY5" fmla="*/ 1083592 h 1331782"/>
              <a:gd name="connsiteX0" fmla="*/ 0 w 10371356"/>
              <a:gd name="connsiteY0" fmla="*/ 927793 h 1405333"/>
              <a:gd name="connsiteX1" fmla="*/ 1969742 w 10371356"/>
              <a:gd name="connsiteY1" fmla="*/ 766883 h 1405333"/>
              <a:gd name="connsiteX2" fmla="*/ 5042860 w 10371356"/>
              <a:gd name="connsiteY2" fmla="*/ 1405055 h 1405333"/>
              <a:gd name="connsiteX3" fmla="*/ 7614652 w 10371356"/>
              <a:gd name="connsiteY3" fmla="*/ 678629 h 1405333"/>
              <a:gd name="connsiteX4" fmla="*/ 9000033 w 10371356"/>
              <a:gd name="connsiteY4" fmla="*/ 85328 h 1405333"/>
              <a:gd name="connsiteX5" fmla="*/ 10371356 w 10371356"/>
              <a:gd name="connsiteY5" fmla="*/ 1157143 h 140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405333">
                <a:moveTo>
                  <a:pt x="0" y="927793"/>
                </a:moveTo>
                <a:cubicBezTo>
                  <a:pt x="1825423" y="697220"/>
                  <a:pt x="1129265" y="687339"/>
                  <a:pt x="1969742" y="766883"/>
                </a:cubicBezTo>
                <a:cubicBezTo>
                  <a:pt x="2810219" y="846427"/>
                  <a:pt x="4102042" y="1419764"/>
                  <a:pt x="5042860" y="1405055"/>
                </a:cubicBezTo>
                <a:cubicBezTo>
                  <a:pt x="5983678" y="1390346"/>
                  <a:pt x="6955123" y="898583"/>
                  <a:pt x="7614652" y="678629"/>
                </a:cubicBezTo>
                <a:cubicBezTo>
                  <a:pt x="8274181" y="458675"/>
                  <a:pt x="8113487" y="409379"/>
                  <a:pt x="9000033" y="85328"/>
                </a:cubicBezTo>
                <a:cubicBezTo>
                  <a:pt x="9886579" y="-238723"/>
                  <a:pt x="9353014" y="412583"/>
                  <a:pt x="10371356" y="1157143"/>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p:cNvSpPr/>
          <p:nvPr/>
        </p:nvSpPr>
        <p:spPr>
          <a:xfrm>
            <a:off x="3181743" y="3650572"/>
            <a:ext cx="8450821" cy="1136823"/>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 name="connsiteX0" fmla="*/ 0 w 10371356"/>
              <a:gd name="connsiteY0" fmla="*/ 680615 h 1159926"/>
              <a:gd name="connsiteX1" fmla="*/ 1899604 w 10371356"/>
              <a:gd name="connsiteY1" fmla="*/ 187261 h 1159926"/>
              <a:gd name="connsiteX2" fmla="*/ 5042860 w 10371356"/>
              <a:gd name="connsiteY2" fmla="*/ 1157877 h 1159926"/>
              <a:gd name="connsiteX3" fmla="*/ 7614652 w 10371356"/>
              <a:gd name="connsiteY3" fmla="*/ 431451 h 1159926"/>
              <a:gd name="connsiteX4" fmla="*/ 8964964 w 10371356"/>
              <a:gd name="connsiteY4" fmla="*/ 16244 h 1159926"/>
              <a:gd name="connsiteX5" fmla="*/ 10371356 w 10371356"/>
              <a:gd name="connsiteY5" fmla="*/ 909965 h 1159926"/>
              <a:gd name="connsiteX0" fmla="*/ 0 w 10371356"/>
              <a:gd name="connsiteY0" fmla="*/ 680615 h 1158155"/>
              <a:gd name="connsiteX1" fmla="*/ 1969742 w 10371356"/>
              <a:gd name="connsiteY1" fmla="*/ 519705 h 1158155"/>
              <a:gd name="connsiteX2" fmla="*/ 5042860 w 10371356"/>
              <a:gd name="connsiteY2" fmla="*/ 1157877 h 1158155"/>
              <a:gd name="connsiteX3" fmla="*/ 7614652 w 10371356"/>
              <a:gd name="connsiteY3" fmla="*/ 431451 h 1158155"/>
              <a:gd name="connsiteX4" fmla="*/ 8964964 w 10371356"/>
              <a:gd name="connsiteY4" fmla="*/ 16244 h 1158155"/>
              <a:gd name="connsiteX5" fmla="*/ 10371356 w 10371356"/>
              <a:gd name="connsiteY5" fmla="*/ 909965 h 1158155"/>
              <a:gd name="connsiteX0" fmla="*/ 0 w 10371356"/>
              <a:gd name="connsiteY0" fmla="*/ 854242 h 1331782"/>
              <a:gd name="connsiteX1" fmla="*/ 1969742 w 10371356"/>
              <a:gd name="connsiteY1" fmla="*/ 693332 h 1331782"/>
              <a:gd name="connsiteX2" fmla="*/ 5042860 w 10371356"/>
              <a:gd name="connsiteY2" fmla="*/ 1331504 h 1331782"/>
              <a:gd name="connsiteX3" fmla="*/ 7614652 w 10371356"/>
              <a:gd name="connsiteY3" fmla="*/ 605078 h 1331782"/>
              <a:gd name="connsiteX4" fmla="*/ 9000033 w 10371356"/>
              <a:gd name="connsiteY4" fmla="*/ 11777 h 1331782"/>
              <a:gd name="connsiteX5" fmla="*/ 10371356 w 10371356"/>
              <a:gd name="connsiteY5" fmla="*/ 1083592 h 1331782"/>
              <a:gd name="connsiteX0" fmla="*/ 0 w 10371356"/>
              <a:gd name="connsiteY0" fmla="*/ 927793 h 1405333"/>
              <a:gd name="connsiteX1" fmla="*/ 1969742 w 10371356"/>
              <a:gd name="connsiteY1" fmla="*/ 766883 h 1405333"/>
              <a:gd name="connsiteX2" fmla="*/ 5042860 w 10371356"/>
              <a:gd name="connsiteY2" fmla="*/ 1405055 h 1405333"/>
              <a:gd name="connsiteX3" fmla="*/ 7614652 w 10371356"/>
              <a:gd name="connsiteY3" fmla="*/ 678629 h 1405333"/>
              <a:gd name="connsiteX4" fmla="*/ 9000033 w 10371356"/>
              <a:gd name="connsiteY4" fmla="*/ 85328 h 1405333"/>
              <a:gd name="connsiteX5" fmla="*/ 10371356 w 10371356"/>
              <a:gd name="connsiteY5" fmla="*/ 1157143 h 1405333"/>
              <a:gd name="connsiteX0" fmla="*/ 0 w 10371356"/>
              <a:gd name="connsiteY0" fmla="*/ 656008 h 1133548"/>
              <a:gd name="connsiteX1" fmla="*/ 1969742 w 10371356"/>
              <a:gd name="connsiteY1" fmla="*/ 495098 h 1133548"/>
              <a:gd name="connsiteX2" fmla="*/ 5042860 w 10371356"/>
              <a:gd name="connsiteY2" fmla="*/ 1133270 h 1133548"/>
              <a:gd name="connsiteX3" fmla="*/ 7614652 w 10371356"/>
              <a:gd name="connsiteY3" fmla="*/ 406844 h 1133548"/>
              <a:gd name="connsiteX4" fmla="*/ 8988344 w 10371356"/>
              <a:gd name="connsiteY4" fmla="*/ 122241 h 1133548"/>
              <a:gd name="connsiteX5" fmla="*/ 10371356 w 10371356"/>
              <a:gd name="connsiteY5" fmla="*/ 885358 h 1133548"/>
              <a:gd name="connsiteX0" fmla="*/ 0 w 10371356"/>
              <a:gd name="connsiteY0" fmla="*/ 556164 h 1033704"/>
              <a:gd name="connsiteX1" fmla="*/ 1969742 w 10371356"/>
              <a:gd name="connsiteY1" fmla="*/ 395254 h 1033704"/>
              <a:gd name="connsiteX2" fmla="*/ 5042860 w 10371356"/>
              <a:gd name="connsiteY2" fmla="*/ 1033426 h 1033704"/>
              <a:gd name="connsiteX3" fmla="*/ 7614652 w 10371356"/>
              <a:gd name="connsiteY3" fmla="*/ 307000 h 1033704"/>
              <a:gd name="connsiteX4" fmla="*/ 8988344 w 10371356"/>
              <a:gd name="connsiteY4" fmla="*/ 22397 h 1033704"/>
              <a:gd name="connsiteX5" fmla="*/ 10371356 w 10371356"/>
              <a:gd name="connsiteY5" fmla="*/ 785514 h 1033704"/>
              <a:gd name="connsiteX0" fmla="*/ 0 w 10371356"/>
              <a:gd name="connsiteY0" fmla="*/ 749717 h 1227257"/>
              <a:gd name="connsiteX1" fmla="*/ 1969742 w 10371356"/>
              <a:gd name="connsiteY1" fmla="*/ 588807 h 1227257"/>
              <a:gd name="connsiteX2" fmla="*/ 5042860 w 10371356"/>
              <a:gd name="connsiteY2" fmla="*/ 1226979 h 1227257"/>
              <a:gd name="connsiteX3" fmla="*/ 7614652 w 10371356"/>
              <a:gd name="connsiteY3" fmla="*/ 500553 h 1227257"/>
              <a:gd name="connsiteX4" fmla="*/ 9245517 w 10371356"/>
              <a:gd name="connsiteY4" fmla="*/ 14110 h 1227257"/>
              <a:gd name="connsiteX5" fmla="*/ 10371356 w 10371356"/>
              <a:gd name="connsiteY5" fmla="*/ 979067 h 1227257"/>
              <a:gd name="connsiteX0" fmla="*/ 0 w 10371356"/>
              <a:gd name="connsiteY0" fmla="*/ 749717 h 1227257"/>
              <a:gd name="connsiteX1" fmla="*/ 1969742 w 10371356"/>
              <a:gd name="connsiteY1" fmla="*/ 588807 h 1227257"/>
              <a:gd name="connsiteX2" fmla="*/ 5042860 w 10371356"/>
              <a:gd name="connsiteY2" fmla="*/ 1226979 h 1227257"/>
              <a:gd name="connsiteX3" fmla="*/ 7614652 w 10371356"/>
              <a:gd name="connsiteY3" fmla="*/ 500553 h 1227257"/>
              <a:gd name="connsiteX4" fmla="*/ 9245517 w 10371356"/>
              <a:gd name="connsiteY4" fmla="*/ 14110 h 1227257"/>
              <a:gd name="connsiteX5" fmla="*/ 10371356 w 10371356"/>
              <a:gd name="connsiteY5" fmla="*/ 979067 h 1227257"/>
              <a:gd name="connsiteX0" fmla="*/ 0 w 10371356"/>
              <a:gd name="connsiteY0" fmla="*/ 803747 h 1281287"/>
              <a:gd name="connsiteX1" fmla="*/ 1969742 w 10371356"/>
              <a:gd name="connsiteY1" fmla="*/ 642837 h 1281287"/>
              <a:gd name="connsiteX2" fmla="*/ 5042860 w 10371356"/>
              <a:gd name="connsiteY2" fmla="*/ 1281009 h 1281287"/>
              <a:gd name="connsiteX3" fmla="*/ 7614652 w 10371356"/>
              <a:gd name="connsiteY3" fmla="*/ 554583 h 1281287"/>
              <a:gd name="connsiteX4" fmla="*/ 9245517 w 10371356"/>
              <a:gd name="connsiteY4" fmla="*/ 68140 h 1281287"/>
              <a:gd name="connsiteX5" fmla="*/ 10371356 w 10371356"/>
              <a:gd name="connsiteY5" fmla="*/ 1033097 h 1281287"/>
              <a:gd name="connsiteX0" fmla="*/ 0 w 10371356"/>
              <a:gd name="connsiteY0" fmla="*/ 892147 h 1369687"/>
              <a:gd name="connsiteX1" fmla="*/ 1969742 w 10371356"/>
              <a:gd name="connsiteY1" fmla="*/ 731237 h 1369687"/>
              <a:gd name="connsiteX2" fmla="*/ 5042860 w 10371356"/>
              <a:gd name="connsiteY2" fmla="*/ 1369409 h 1369687"/>
              <a:gd name="connsiteX3" fmla="*/ 7614652 w 10371356"/>
              <a:gd name="connsiteY3" fmla="*/ 642983 h 1369687"/>
              <a:gd name="connsiteX4" fmla="*/ 9327345 w 10371356"/>
              <a:gd name="connsiteY4" fmla="*/ 61556 h 1369687"/>
              <a:gd name="connsiteX5" fmla="*/ 10371356 w 10371356"/>
              <a:gd name="connsiteY5" fmla="*/ 1121497 h 1369687"/>
              <a:gd name="connsiteX0" fmla="*/ 0 w 10371356"/>
              <a:gd name="connsiteY0" fmla="*/ 888050 h 1365590"/>
              <a:gd name="connsiteX1" fmla="*/ 1969742 w 10371356"/>
              <a:gd name="connsiteY1" fmla="*/ 727140 h 1365590"/>
              <a:gd name="connsiteX2" fmla="*/ 5042860 w 10371356"/>
              <a:gd name="connsiteY2" fmla="*/ 1365312 h 1365590"/>
              <a:gd name="connsiteX3" fmla="*/ 7614652 w 10371356"/>
              <a:gd name="connsiteY3" fmla="*/ 638886 h 1365590"/>
              <a:gd name="connsiteX4" fmla="*/ 9327345 w 10371356"/>
              <a:gd name="connsiteY4" fmla="*/ 57459 h 1365590"/>
              <a:gd name="connsiteX5" fmla="*/ 10371356 w 10371356"/>
              <a:gd name="connsiteY5" fmla="*/ 1117400 h 1365590"/>
              <a:gd name="connsiteX0" fmla="*/ 0 w 10371356"/>
              <a:gd name="connsiteY0" fmla="*/ 888050 h 1406737"/>
              <a:gd name="connsiteX1" fmla="*/ 1969742 w 10371356"/>
              <a:gd name="connsiteY1" fmla="*/ 727140 h 1406737"/>
              <a:gd name="connsiteX2" fmla="*/ 5042860 w 10371356"/>
              <a:gd name="connsiteY2" fmla="*/ 1365312 h 1406737"/>
              <a:gd name="connsiteX3" fmla="*/ 7614652 w 10371356"/>
              <a:gd name="connsiteY3" fmla="*/ 638886 h 1406737"/>
              <a:gd name="connsiteX4" fmla="*/ 9327345 w 10371356"/>
              <a:gd name="connsiteY4" fmla="*/ 57459 h 1406737"/>
              <a:gd name="connsiteX5" fmla="*/ 10371356 w 10371356"/>
              <a:gd name="connsiteY5" fmla="*/ 1117400 h 1406737"/>
              <a:gd name="connsiteX0" fmla="*/ 0 w 10371356"/>
              <a:gd name="connsiteY0" fmla="*/ 888050 h 1411673"/>
              <a:gd name="connsiteX1" fmla="*/ 1969742 w 10371356"/>
              <a:gd name="connsiteY1" fmla="*/ 727140 h 1411673"/>
              <a:gd name="connsiteX2" fmla="*/ 5042860 w 10371356"/>
              <a:gd name="connsiteY2" fmla="*/ 1365312 h 1411673"/>
              <a:gd name="connsiteX3" fmla="*/ 7614652 w 10371356"/>
              <a:gd name="connsiteY3" fmla="*/ 638886 h 1411673"/>
              <a:gd name="connsiteX4" fmla="*/ 9327345 w 10371356"/>
              <a:gd name="connsiteY4" fmla="*/ 57459 h 1411673"/>
              <a:gd name="connsiteX5" fmla="*/ 10371356 w 10371356"/>
              <a:gd name="connsiteY5" fmla="*/ 1117400 h 1411673"/>
              <a:gd name="connsiteX0" fmla="*/ 0 w 10371356"/>
              <a:gd name="connsiteY0" fmla="*/ 888050 h 1417058"/>
              <a:gd name="connsiteX1" fmla="*/ 1969742 w 10371356"/>
              <a:gd name="connsiteY1" fmla="*/ 727140 h 1417058"/>
              <a:gd name="connsiteX2" fmla="*/ 5042860 w 10371356"/>
              <a:gd name="connsiteY2" fmla="*/ 1365312 h 1417058"/>
              <a:gd name="connsiteX3" fmla="*/ 7614652 w 10371356"/>
              <a:gd name="connsiteY3" fmla="*/ 638886 h 1417058"/>
              <a:gd name="connsiteX4" fmla="*/ 9327345 w 10371356"/>
              <a:gd name="connsiteY4" fmla="*/ 57459 h 1417058"/>
              <a:gd name="connsiteX5" fmla="*/ 10371356 w 10371356"/>
              <a:gd name="connsiteY5" fmla="*/ 1117400 h 141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417058">
                <a:moveTo>
                  <a:pt x="0" y="888050"/>
                </a:moveTo>
                <a:cubicBezTo>
                  <a:pt x="1825423" y="657477"/>
                  <a:pt x="1164334" y="445755"/>
                  <a:pt x="1969742" y="727140"/>
                </a:cubicBezTo>
                <a:cubicBezTo>
                  <a:pt x="2775150" y="1008525"/>
                  <a:pt x="4195559" y="1593735"/>
                  <a:pt x="5042860" y="1365312"/>
                </a:cubicBezTo>
                <a:cubicBezTo>
                  <a:pt x="5890161" y="1136889"/>
                  <a:pt x="6900571" y="856861"/>
                  <a:pt x="7614652" y="638886"/>
                </a:cubicBezTo>
                <a:cubicBezTo>
                  <a:pt x="8328733" y="420911"/>
                  <a:pt x="8814867" y="-188394"/>
                  <a:pt x="9327345" y="57459"/>
                </a:cubicBezTo>
                <a:cubicBezTo>
                  <a:pt x="9839823" y="303312"/>
                  <a:pt x="9586808" y="182872"/>
                  <a:pt x="10371356" y="111740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p:cNvGrpSpPr/>
          <p:nvPr/>
        </p:nvGrpSpPr>
        <p:grpSpPr>
          <a:xfrm>
            <a:off x="2199449" y="2612064"/>
            <a:ext cx="270880" cy="1842210"/>
            <a:chOff x="2199449" y="2612064"/>
            <a:chExt cx="270880" cy="1842210"/>
          </a:xfrm>
        </p:grpSpPr>
        <p:sp>
          <p:nvSpPr>
            <p:cNvPr id="120" name="Right Bracket 119"/>
            <p:cNvSpPr/>
            <p:nvPr/>
          </p:nvSpPr>
          <p:spPr>
            <a:xfrm>
              <a:off x="2199449" y="2612064"/>
              <a:ext cx="270880" cy="921105"/>
            </a:xfrm>
            <a:prstGeom prst="rightBracket">
              <a:avLst>
                <a:gd name="adj" fmla="val 14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1" name="Right Bracket 120"/>
            <p:cNvSpPr/>
            <p:nvPr/>
          </p:nvSpPr>
          <p:spPr>
            <a:xfrm>
              <a:off x="2199449" y="3533169"/>
              <a:ext cx="270880" cy="921105"/>
            </a:xfrm>
            <a:prstGeom prst="rightBracket">
              <a:avLst>
                <a:gd name="adj" fmla="val 14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4" name="Rectangle 123"/>
          <p:cNvSpPr/>
          <p:nvPr/>
        </p:nvSpPr>
        <p:spPr>
          <a:xfrm>
            <a:off x="3259352" y="6305034"/>
            <a:ext cx="6028573" cy="369332"/>
          </a:xfrm>
          <a:prstGeom prst="rect">
            <a:avLst/>
          </a:prstGeom>
        </p:spPr>
        <p:txBody>
          <a:bodyPr wrap="none">
            <a:spAutoFit/>
          </a:bodyPr>
          <a:lstStyle/>
          <a:p>
            <a:pPr algn="ctr"/>
            <a:r>
              <a:rPr lang="en-US" dirty="0"/>
              <a:t>Using </a:t>
            </a:r>
            <a:r>
              <a:rPr lang="en-US" b="1" dirty="0"/>
              <a:t>known data</a:t>
            </a:r>
            <a:r>
              <a:rPr lang="en-US" dirty="0"/>
              <a:t>, develop a </a:t>
            </a:r>
            <a:r>
              <a:rPr lang="en-US" b="1" dirty="0"/>
              <a:t>model</a:t>
            </a:r>
            <a:r>
              <a:rPr lang="en-US" dirty="0"/>
              <a:t> to </a:t>
            </a:r>
            <a:r>
              <a:rPr lang="en-US" b="1" u="sng" dirty="0">
                <a:solidFill>
                  <a:srgbClr val="FF0000"/>
                </a:solidFill>
              </a:rPr>
              <a:t>predict</a:t>
            </a:r>
            <a:r>
              <a:rPr lang="en-US" dirty="0"/>
              <a:t> </a:t>
            </a:r>
            <a:r>
              <a:rPr lang="en-US" b="1" dirty="0"/>
              <a:t>unknown data</a:t>
            </a:r>
            <a:r>
              <a:rPr lang="en-US" dirty="0"/>
              <a:t>.</a:t>
            </a:r>
          </a:p>
        </p:txBody>
      </p:sp>
      <p:grpSp>
        <p:nvGrpSpPr>
          <p:cNvPr id="128" name="Group 127"/>
          <p:cNvGrpSpPr/>
          <p:nvPr/>
        </p:nvGrpSpPr>
        <p:grpSpPr>
          <a:xfrm>
            <a:off x="9467063" y="1654932"/>
            <a:ext cx="2237151" cy="1519326"/>
            <a:chOff x="11781132" y="1785659"/>
            <a:chExt cx="2237151" cy="1519326"/>
          </a:xfrm>
        </p:grpSpPr>
        <p:cxnSp>
          <p:nvCxnSpPr>
            <p:cNvPr id="126" name="Straight Arrow Connector 125"/>
            <p:cNvCxnSpPr/>
            <p:nvPr/>
          </p:nvCxnSpPr>
          <p:spPr>
            <a:xfrm flipV="1">
              <a:off x="12886660" y="1785659"/>
              <a:ext cx="25400" cy="11296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11781132" y="2935653"/>
              <a:ext cx="2237151" cy="369332"/>
            </a:xfrm>
            <a:prstGeom prst="rect">
              <a:avLst/>
            </a:prstGeom>
            <a:noFill/>
            <a:ln w="25400">
              <a:solidFill>
                <a:srgbClr val="FF0000"/>
              </a:solidFill>
            </a:ln>
          </p:spPr>
          <p:txBody>
            <a:bodyPr wrap="none" rtlCol="0">
              <a:spAutoFit/>
            </a:bodyPr>
            <a:lstStyle/>
            <a:p>
              <a:r>
                <a:rPr lang="en-US" b="1" dirty="0">
                  <a:solidFill>
                    <a:srgbClr val="FF0000"/>
                  </a:solidFill>
                </a:rPr>
                <a:t>Predict</a:t>
              </a:r>
              <a:r>
                <a:rPr lang="en-US" b="1" dirty="0"/>
                <a:t> 2020 Summer</a:t>
              </a:r>
            </a:p>
          </p:txBody>
        </p:sp>
      </p:grpSp>
    </p:spTree>
    <p:extLst>
      <p:ext uri="{BB962C8B-B14F-4D97-AF65-F5344CB8AC3E}">
        <p14:creationId xmlns:p14="http://schemas.microsoft.com/office/powerpoint/2010/main" val="50802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8"/>
                                        </p:tgtEl>
                                      </p:cBhvr>
                                    </p:animEffect>
                                    <p:set>
                                      <p:cBhvr>
                                        <p:cTn id="7" dur="1" fill="hold">
                                          <p:stCondLst>
                                            <p:cond delay="499"/>
                                          </p:stCondLst>
                                        </p:cTn>
                                        <p:tgtEl>
                                          <p:spTgt spid="9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4"/>
                                        </p:tgtEl>
                                      </p:cBhvr>
                                    </p:animEffect>
                                    <p:set>
                                      <p:cBhvr>
                                        <p:cTn id="10" dur="1" fill="hold">
                                          <p:stCondLst>
                                            <p:cond delay="499"/>
                                          </p:stCondLst>
                                        </p:cTn>
                                        <p:tgtEl>
                                          <p:spTgt spid="10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10"/>
                                        </p:tgtEl>
                                      </p:cBhvr>
                                    </p:animEffect>
                                    <p:set>
                                      <p:cBhvr>
                                        <p:cTn id="13" dur="1" fill="hold">
                                          <p:stCondLst>
                                            <p:cond delay="499"/>
                                          </p:stCondLst>
                                        </p:cTn>
                                        <p:tgtEl>
                                          <p:spTgt spid="110"/>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500"/>
                                        <p:tgtEl>
                                          <p:spTgt spid="12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0" nodeType="clickEffect">
                                  <p:stCondLst>
                                    <p:cond delay="0"/>
                                  </p:stCondLst>
                                  <p:childTnLst>
                                    <p:animMotion origin="layout" path="M 2.08333E-7 3.7037E-7 L 0.00273 0.10995 " pathEditMode="relative" rAng="0" ptsTypes="AA">
                                      <p:cBhvr>
                                        <p:cTn id="21" dur="2000" fill="hold"/>
                                        <p:tgtEl>
                                          <p:spTgt spid="116"/>
                                        </p:tgtEl>
                                        <p:attrNameLst>
                                          <p:attrName>ppt_x</p:attrName>
                                          <p:attrName>ppt_y</p:attrName>
                                        </p:attrNameLst>
                                      </p:cBhvr>
                                      <p:rCtr x="130" y="5486"/>
                                    </p:animMotion>
                                  </p:childTnLst>
                                </p:cTn>
                              </p:par>
                              <p:par>
                                <p:cTn id="22" presetID="42" presetClass="path" presetSubtype="0" accel="50000" decel="50000" fill="hold" grpId="0" nodeType="withEffect">
                                  <p:stCondLst>
                                    <p:cond delay="0"/>
                                  </p:stCondLst>
                                  <p:childTnLst>
                                    <p:animMotion origin="layout" path="M -2.08333E-6 2.22222E-6 L -0.00104 -0.16922 " pathEditMode="relative" rAng="0" ptsTypes="AA">
                                      <p:cBhvr>
                                        <p:cTn id="23" dur="2000" fill="hold"/>
                                        <p:tgtEl>
                                          <p:spTgt spid="118"/>
                                        </p:tgtEl>
                                        <p:attrNameLst>
                                          <p:attrName>ppt_x</p:attrName>
                                          <p:attrName>ppt_y</p:attrName>
                                        </p:attrNameLst>
                                      </p:cBhvr>
                                      <p:rCtr x="-52" y="-8472"/>
                                    </p:animMotion>
                                  </p:childTnLst>
                                </p:cTn>
                              </p:par>
                              <p:par>
                                <p:cTn id="24" presetID="42" presetClass="path" presetSubtype="0" accel="50000" decel="50000" fill="hold" nodeType="withEffect">
                                  <p:stCondLst>
                                    <p:cond delay="0"/>
                                  </p:stCondLst>
                                  <p:childTnLst>
                                    <p:animMotion origin="layout" path="M 3.75E-6 3.7037E-6 L 0.39166 0.01481 " pathEditMode="relative" rAng="0" ptsTypes="AA">
                                      <p:cBhvr>
                                        <p:cTn id="25" dur="2000" fill="hold"/>
                                        <p:tgtEl>
                                          <p:spTgt spid="119"/>
                                        </p:tgtEl>
                                        <p:attrNameLst>
                                          <p:attrName>ppt_x</p:attrName>
                                          <p:attrName>ppt_y</p:attrName>
                                        </p:attrNameLst>
                                      </p:cBhvr>
                                      <p:rCtr x="19583" y="741"/>
                                    </p:animMotion>
                                  </p:childTnLst>
                                </p:cTn>
                              </p:par>
                            </p:childTnLst>
                          </p:cTn>
                        </p:par>
                        <p:par>
                          <p:cTn id="26" fill="hold">
                            <p:stCondLst>
                              <p:cond delay="2000"/>
                            </p:stCondLst>
                            <p:childTnLst>
                              <p:par>
                                <p:cTn id="27" presetID="53" presetClass="exit" presetSubtype="32" fill="hold" grpId="1" nodeType="afterEffect">
                                  <p:stCondLst>
                                    <p:cond delay="0"/>
                                  </p:stCondLst>
                                  <p:childTnLst>
                                    <p:anim calcmode="lin" valueType="num">
                                      <p:cBhvr>
                                        <p:cTn id="28" dur="500"/>
                                        <p:tgtEl>
                                          <p:spTgt spid="116"/>
                                        </p:tgtEl>
                                        <p:attrNameLst>
                                          <p:attrName>ppt_w</p:attrName>
                                        </p:attrNameLst>
                                      </p:cBhvr>
                                      <p:tavLst>
                                        <p:tav tm="0">
                                          <p:val>
                                            <p:strVal val="ppt_w"/>
                                          </p:val>
                                        </p:tav>
                                        <p:tav tm="100000">
                                          <p:val>
                                            <p:fltVal val="0"/>
                                          </p:val>
                                        </p:tav>
                                      </p:tavLst>
                                    </p:anim>
                                    <p:anim calcmode="lin" valueType="num">
                                      <p:cBhvr>
                                        <p:cTn id="29" dur="500"/>
                                        <p:tgtEl>
                                          <p:spTgt spid="116"/>
                                        </p:tgtEl>
                                        <p:attrNameLst>
                                          <p:attrName>ppt_h</p:attrName>
                                        </p:attrNameLst>
                                      </p:cBhvr>
                                      <p:tavLst>
                                        <p:tav tm="0">
                                          <p:val>
                                            <p:strVal val="ppt_h"/>
                                          </p:val>
                                        </p:tav>
                                        <p:tav tm="100000">
                                          <p:val>
                                            <p:fltVal val="0"/>
                                          </p:val>
                                        </p:tav>
                                      </p:tavLst>
                                    </p:anim>
                                    <p:animEffect transition="out" filter="fade">
                                      <p:cBhvr>
                                        <p:cTn id="30" dur="500"/>
                                        <p:tgtEl>
                                          <p:spTgt spid="116"/>
                                        </p:tgtEl>
                                      </p:cBhvr>
                                    </p:animEffect>
                                    <p:set>
                                      <p:cBhvr>
                                        <p:cTn id="31" dur="1" fill="hold">
                                          <p:stCondLst>
                                            <p:cond delay="499"/>
                                          </p:stCondLst>
                                        </p:cTn>
                                        <p:tgtEl>
                                          <p:spTgt spid="116"/>
                                        </p:tgtEl>
                                        <p:attrNameLst>
                                          <p:attrName>style.visibility</p:attrName>
                                        </p:attrNameLst>
                                      </p:cBhvr>
                                      <p:to>
                                        <p:strVal val="hidden"/>
                                      </p:to>
                                    </p:set>
                                  </p:childTnLst>
                                </p:cTn>
                              </p:par>
                              <p:par>
                                <p:cTn id="32" presetID="53" presetClass="exit" presetSubtype="32" fill="hold" grpId="1" nodeType="withEffect">
                                  <p:stCondLst>
                                    <p:cond delay="0"/>
                                  </p:stCondLst>
                                  <p:childTnLst>
                                    <p:anim calcmode="lin" valueType="num">
                                      <p:cBhvr>
                                        <p:cTn id="33" dur="500"/>
                                        <p:tgtEl>
                                          <p:spTgt spid="118"/>
                                        </p:tgtEl>
                                        <p:attrNameLst>
                                          <p:attrName>ppt_w</p:attrName>
                                        </p:attrNameLst>
                                      </p:cBhvr>
                                      <p:tavLst>
                                        <p:tav tm="0">
                                          <p:val>
                                            <p:strVal val="ppt_w"/>
                                          </p:val>
                                        </p:tav>
                                        <p:tav tm="100000">
                                          <p:val>
                                            <p:fltVal val="0"/>
                                          </p:val>
                                        </p:tav>
                                      </p:tavLst>
                                    </p:anim>
                                    <p:anim calcmode="lin" valueType="num">
                                      <p:cBhvr>
                                        <p:cTn id="34" dur="500"/>
                                        <p:tgtEl>
                                          <p:spTgt spid="118"/>
                                        </p:tgtEl>
                                        <p:attrNameLst>
                                          <p:attrName>ppt_h</p:attrName>
                                        </p:attrNameLst>
                                      </p:cBhvr>
                                      <p:tavLst>
                                        <p:tav tm="0">
                                          <p:val>
                                            <p:strVal val="ppt_h"/>
                                          </p:val>
                                        </p:tav>
                                        <p:tav tm="100000">
                                          <p:val>
                                            <p:fltVal val="0"/>
                                          </p:val>
                                        </p:tav>
                                      </p:tavLst>
                                    </p:anim>
                                    <p:animEffect transition="out" filter="fade">
                                      <p:cBhvr>
                                        <p:cTn id="35" dur="500"/>
                                        <p:tgtEl>
                                          <p:spTgt spid="118"/>
                                        </p:tgtEl>
                                      </p:cBhvr>
                                    </p:animEffect>
                                    <p:set>
                                      <p:cBhvr>
                                        <p:cTn id="36" dur="1" fill="hold">
                                          <p:stCondLst>
                                            <p:cond delay="499"/>
                                          </p:stCondLst>
                                        </p:cTn>
                                        <p:tgtEl>
                                          <p:spTgt spid="118"/>
                                        </p:tgtEl>
                                        <p:attrNameLst>
                                          <p:attrName>style.visibility</p:attrName>
                                        </p:attrNameLst>
                                      </p:cBhvr>
                                      <p:to>
                                        <p:strVal val="hidden"/>
                                      </p:to>
                                    </p:set>
                                  </p:childTnLst>
                                </p:cTn>
                              </p:par>
                              <p:par>
                                <p:cTn id="37" presetID="53" presetClass="exit" presetSubtype="32" fill="hold" nodeType="withEffect">
                                  <p:stCondLst>
                                    <p:cond delay="0"/>
                                  </p:stCondLst>
                                  <p:childTnLst>
                                    <p:anim calcmode="lin" valueType="num">
                                      <p:cBhvr>
                                        <p:cTn id="38" dur="500"/>
                                        <p:tgtEl>
                                          <p:spTgt spid="119"/>
                                        </p:tgtEl>
                                        <p:attrNameLst>
                                          <p:attrName>ppt_w</p:attrName>
                                        </p:attrNameLst>
                                      </p:cBhvr>
                                      <p:tavLst>
                                        <p:tav tm="0">
                                          <p:val>
                                            <p:strVal val="ppt_w"/>
                                          </p:val>
                                        </p:tav>
                                        <p:tav tm="100000">
                                          <p:val>
                                            <p:fltVal val="0"/>
                                          </p:val>
                                        </p:tav>
                                      </p:tavLst>
                                    </p:anim>
                                    <p:anim calcmode="lin" valueType="num">
                                      <p:cBhvr>
                                        <p:cTn id="39" dur="500"/>
                                        <p:tgtEl>
                                          <p:spTgt spid="119"/>
                                        </p:tgtEl>
                                        <p:attrNameLst>
                                          <p:attrName>ppt_h</p:attrName>
                                        </p:attrNameLst>
                                      </p:cBhvr>
                                      <p:tavLst>
                                        <p:tav tm="0">
                                          <p:val>
                                            <p:strVal val="ppt_h"/>
                                          </p:val>
                                        </p:tav>
                                        <p:tav tm="100000">
                                          <p:val>
                                            <p:fltVal val="0"/>
                                          </p:val>
                                        </p:tav>
                                      </p:tavLst>
                                    </p:anim>
                                    <p:animEffect transition="out" filter="fade">
                                      <p:cBhvr>
                                        <p:cTn id="40" dur="500"/>
                                        <p:tgtEl>
                                          <p:spTgt spid="119"/>
                                        </p:tgtEl>
                                      </p:cBhvr>
                                    </p:animEffect>
                                    <p:set>
                                      <p:cBhvr>
                                        <p:cTn id="41" dur="1" fill="hold">
                                          <p:stCondLst>
                                            <p:cond delay="499"/>
                                          </p:stCondLst>
                                        </p:cTn>
                                        <p:tgtEl>
                                          <p:spTgt spid="119"/>
                                        </p:tgtEl>
                                        <p:attrNameLst>
                                          <p:attrName>style.visibility</p:attrName>
                                        </p:attrNameLst>
                                      </p:cBhvr>
                                      <p:to>
                                        <p:strVal val="hidden"/>
                                      </p:to>
                                    </p:set>
                                  </p:childTnLst>
                                </p:cTn>
                              </p:par>
                              <p:par>
                                <p:cTn id="42" presetID="53" presetClass="exit" presetSubtype="32" fill="hold" grpId="0" nodeType="withEffect">
                                  <p:stCondLst>
                                    <p:cond delay="0"/>
                                  </p:stCondLst>
                                  <p:childTnLst>
                                    <p:anim calcmode="lin" valueType="num">
                                      <p:cBhvr>
                                        <p:cTn id="43" dur="500"/>
                                        <p:tgtEl>
                                          <p:spTgt spid="117"/>
                                        </p:tgtEl>
                                        <p:attrNameLst>
                                          <p:attrName>ppt_w</p:attrName>
                                        </p:attrNameLst>
                                      </p:cBhvr>
                                      <p:tavLst>
                                        <p:tav tm="0">
                                          <p:val>
                                            <p:strVal val="ppt_w"/>
                                          </p:val>
                                        </p:tav>
                                        <p:tav tm="100000">
                                          <p:val>
                                            <p:fltVal val="0"/>
                                          </p:val>
                                        </p:tav>
                                      </p:tavLst>
                                    </p:anim>
                                    <p:anim calcmode="lin" valueType="num">
                                      <p:cBhvr>
                                        <p:cTn id="44" dur="500"/>
                                        <p:tgtEl>
                                          <p:spTgt spid="117"/>
                                        </p:tgtEl>
                                        <p:attrNameLst>
                                          <p:attrName>ppt_h</p:attrName>
                                        </p:attrNameLst>
                                      </p:cBhvr>
                                      <p:tavLst>
                                        <p:tav tm="0">
                                          <p:val>
                                            <p:strVal val="ppt_h"/>
                                          </p:val>
                                        </p:tav>
                                        <p:tav tm="100000">
                                          <p:val>
                                            <p:fltVal val="0"/>
                                          </p:val>
                                        </p:tav>
                                      </p:tavLst>
                                    </p:anim>
                                    <p:animEffect transition="out" filter="fade">
                                      <p:cBhvr>
                                        <p:cTn id="45" dur="500"/>
                                        <p:tgtEl>
                                          <p:spTgt spid="117"/>
                                        </p:tgtEl>
                                      </p:cBhvr>
                                    </p:animEffect>
                                    <p:set>
                                      <p:cBhvr>
                                        <p:cTn id="46" dur="1" fill="hold">
                                          <p:stCondLst>
                                            <p:cond delay="499"/>
                                          </p:stCondLst>
                                        </p:cTn>
                                        <p:tgtEl>
                                          <p:spTgt spid="117"/>
                                        </p:tgtEl>
                                        <p:attrNameLst>
                                          <p:attrName>style.visibility</p:attrName>
                                        </p:attrNameLst>
                                      </p:cBhvr>
                                      <p:to>
                                        <p:strVal val="hidden"/>
                                      </p:to>
                                    </p:set>
                                  </p:childTnLst>
                                </p:cTn>
                              </p:par>
                              <p:par>
                                <p:cTn id="47" presetID="53" presetClass="entr" presetSubtype="16"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anim calcmode="lin" valueType="num">
                                      <p:cBhvr>
                                        <p:cTn id="49" dur="500" fill="hold"/>
                                        <p:tgtEl>
                                          <p:spTgt spid="67"/>
                                        </p:tgtEl>
                                        <p:attrNameLst>
                                          <p:attrName>ppt_w</p:attrName>
                                        </p:attrNameLst>
                                      </p:cBhvr>
                                      <p:tavLst>
                                        <p:tav tm="0">
                                          <p:val>
                                            <p:fltVal val="0"/>
                                          </p:val>
                                        </p:tav>
                                        <p:tav tm="100000">
                                          <p:val>
                                            <p:strVal val="#ppt_w"/>
                                          </p:val>
                                        </p:tav>
                                      </p:tavLst>
                                    </p:anim>
                                    <p:anim calcmode="lin" valueType="num">
                                      <p:cBhvr>
                                        <p:cTn id="50" dur="500" fill="hold"/>
                                        <p:tgtEl>
                                          <p:spTgt spid="67"/>
                                        </p:tgtEl>
                                        <p:attrNameLst>
                                          <p:attrName>ppt_h</p:attrName>
                                        </p:attrNameLst>
                                      </p:cBhvr>
                                      <p:tavLst>
                                        <p:tav tm="0">
                                          <p:val>
                                            <p:fltVal val="0"/>
                                          </p:val>
                                        </p:tav>
                                        <p:tav tm="100000">
                                          <p:val>
                                            <p:strVal val="#ppt_h"/>
                                          </p:val>
                                        </p:tav>
                                      </p:tavLst>
                                    </p:anim>
                                    <p:animEffect transition="in" filter="fade">
                                      <p:cBhvr>
                                        <p:cTn id="51" dur="500"/>
                                        <p:tgtEl>
                                          <p:spTgt spid="6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6" grpId="1" animBg="1"/>
      <p:bldP spid="117" grpId="0" animBg="1"/>
      <p:bldP spid="118" grpId="0" animBg="1"/>
      <p:bldP spid="118"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A164282-434E-41D4-9582-783D542A7B68}" type="slidenum">
              <a:rPr lang="en-US" smtClean="0"/>
              <a:pPr/>
              <a:t>5</a:t>
            </a:fld>
            <a:endParaRPr lang="en-US" dirty="0"/>
          </a:p>
        </p:txBody>
      </p:sp>
      <p:sp>
        <p:nvSpPr>
          <p:cNvPr id="3" name="TextBox 2"/>
          <p:cNvSpPr txBox="1"/>
          <p:nvPr/>
        </p:nvSpPr>
        <p:spPr>
          <a:xfrm>
            <a:off x="962025" y="866775"/>
            <a:ext cx="10439400" cy="4832092"/>
          </a:xfrm>
          <a:prstGeom prst="rect">
            <a:avLst/>
          </a:prstGeom>
          <a:noFill/>
        </p:spPr>
        <p:txBody>
          <a:bodyPr wrap="square" rtlCol="0">
            <a:spAutoFit/>
          </a:bodyPr>
          <a:lstStyle/>
          <a:p>
            <a:r>
              <a:rPr lang="en-US" sz="4400" dirty="0"/>
              <a:t>Christopher Bishop published a research paper in 1995 called </a:t>
            </a:r>
            <a:r>
              <a:rPr lang="en-US" sz="4400" i="1" dirty="0">
                <a:hlinkClick r:id="rId3"/>
              </a:rPr>
              <a:t>Neural Networks for Pattern Recognition</a:t>
            </a:r>
            <a:endParaRPr lang="en-US" sz="4400" dirty="0"/>
          </a:p>
          <a:p>
            <a:endParaRPr lang="en-US" sz="4400" dirty="0"/>
          </a:p>
          <a:p>
            <a:endParaRPr lang="en-US" sz="4400" dirty="0"/>
          </a:p>
          <a:p>
            <a:r>
              <a:rPr lang="en-US" sz="4400" dirty="0"/>
              <a:t>When Bishop published </a:t>
            </a:r>
            <a:r>
              <a:rPr lang="en-US" sz="4400" dirty="0">
                <a:hlinkClick r:id="rId4"/>
              </a:rPr>
              <a:t>his 2006 paper</a:t>
            </a:r>
            <a:r>
              <a:rPr lang="en-US" sz="4400" dirty="0"/>
              <a:t> he was at Microsoft research.</a:t>
            </a:r>
          </a:p>
        </p:txBody>
      </p:sp>
    </p:spTree>
    <p:extLst>
      <p:ext uri="{BB962C8B-B14F-4D97-AF65-F5344CB8AC3E}">
        <p14:creationId xmlns:p14="http://schemas.microsoft.com/office/powerpoint/2010/main" val="40398811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14334472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(Decision Tree)</a:t>
            </a:r>
          </a:p>
        </p:txBody>
      </p:sp>
      <p:graphicFrame>
        <p:nvGraphicFramePr>
          <p:cNvPr id="3" name="Content Placeholder 7"/>
          <p:cNvGraphicFramePr>
            <a:graphicFrameLocks/>
          </p:cNvGraphicFramePr>
          <p:nvPr>
            <p:extLst>
              <p:ext uri="{D42A27DB-BD31-4B8C-83A1-F6EECF244321}">
                <p14:modId xmlns:p14="http://schemas.microsoft.com/office/powerpoint/2010/main" val="1908017592"/>
              </p:ext>
            </p:extLst>
          </p:nvPr>
        </p:nvGraphicFramePr>
        <p:xfrm>
          <a:off x="2292889" y="510540"/>
          <a:ext cx="7606222" cy="64287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89731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431240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1137920" y="1494536"/>
            <a:ext cx="10058400" cy="4455619"/>
            <a:chOff x="1069847" y="2093976"/>
            <a:chExt cx="10058400" cy="4455619"/>
          </a:xfrm>
        </p:grpSpPr>
        <p:sp>
          <p:nvSpPr>
            <p:cNvPr id="28" name="Content Placeholder 6"/>
            <p:cNvSpPr txBox="1">
              <a:spLocks/>
            </p:cNvSpPr>
            <p:nvPr/>
          </p:nvSpPr>
          <p:spPr>
            <a:xfrm>
              <a:off x="1069847" y="2093976"/>
              <a:ext cx="10058400" cy="40507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t>Classify a news article as (politics, sports, technology, health, …)</a:t>
              </a:r>
              <a:endParaRPr lang="en-US" dirty="0"/>
            </a:p>
          </p:txBody>
        </p:sp>
        <p:pic>
          <p:nvPicPr>
            <p:cNvPr id="29" name="Picture 2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49443" y="2585457"/>
              <a:ext cx="1899209" cy="1670609"/>
            </a:xfrm>
            <a:prstGeom prst="rect">
              <a:avLst/>
            </a:prstGeom>
          </p:spPr>
        </p:pic>
        <p:pic>
          <p:nvPicPr>
            <p:cNvPr id="30" name="Picture 2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06530" y="4633361"/>
              <a:ext cx="511260" cy="511260"/>
            </a:xfrm>
            <a:prstGeom prst="rect">
              <a:avLst/>
            </a:prstGeom>
            <a:noFill/>
            <a:ln>
              <a:noFill/>
            </a:ln>
          </p:spPr>
        </p:pic>
        <p:cxnSp>
          <p:nvCxnSpPr>
            <p:cNvPr id="31" name="Straight Arrow Connector 30"/>
            <p:cNvCxnSpPr>
              <a:stCxn id="29" idx="2"/>
            </p:cNvCxnSpPr>
            <p:nvPr/>
          </p:nvCxnSpPr>
          <p:spPr>
            <a:xfrm>
              <a:off x="6099048" y="4256066"/>
              <a:ext cx="5190" cy="373599"/>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30" idx="2"/>
            </p:cNvCxnSpPr>
            <p:nvPr/>
          </p:nvCxnSpPr>
          <p:spPr>
            <a:xfrm flipH="1">
              <a:off x="4654378" y="5144621"/>
              <a:ext cx="1507782" cy="893714"/>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30" idx="2"/>
            </p:cNvCxnSpPr>
            <p:nvPr/>
          </p:nvCxnSpPr>
          <p:spPr>
            <a:xfrm flipH="1">
              <a:off x="5758764" y="5144621"/>
              <a:ext cx="403396" cy="918428"/>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30" idx="2"/>
            </p:cNvCxnSpPr>
            <p:nvPr/>
          </p:nvCxnSpPr>
          <p:spPr>
            <a:xfrm>
              <a:off x="6162160" y="5156978"/>
              <a:ext cx="914400" cy="914400"/>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cxnSp>
          <p:nvCxnSpPr>
            <p:cNvPr id="35" name="Straight Arrow Connector 34"/>
            <p:cNvCxnSpPr>
              <a:stCxn id="30" idx="2"/>
            </p:cNvCxnSpPr>
            <p:nvPr/>
          </p:nvCxnSpPr>
          <p:spPr>
            <a:xfrm>
              <a:off x="6162160" y="5144621"/>
              <a:ext cx="1779116" cy="888555"/>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4002832" y="6180263"/>
              <a:ext cx="940835" cy="369332"/>
            </a:xfrm>
            <a:prstGeom prst="rect">
              <a:avLst/>
            </a:prstGeom>
            <a:noFill/>
          </p:spPr>
          <p:txBody>
            <a:bodyPr wrap="none" rtlCol="0">
              <a:spAutoFit/>
            </a:bodyPr>
            <a:lstStyle/>
            <a:p>
              <a:r>
                <a:rPr lang="en-US" dirty="0"/>
                <a:t>Politics</a:t>
              </a:r>
            </a:p>
          </p:txBody>
        </p:sp>
        <p:sp>
          <p:nvSpPr>
            <p:cNvPr id="37" name="TextBox 36"/>
            <p:cNvSpPr txBox="1"/>
            <p:nvPr/>
          </p:nvSpPr>
          <p:spPr>
            <a:xfrm>
              <a:off x="5221325" y="6174234"/>
              <a:ext cx="858184" cy="369332"/>
            </a:xfrm>
            <a:prstGeom prst="rect">
              <a:avLst/>
            </a:prstGeom>
            <a:noFill/>
          </p:spPr>
          <p:txBody>
            <a:bodyPr wrap="none" rtlCol="0">
              <a:spAutoFit/>
            </a:bodyPr>
            <a:lstStyle/>
            <a:p>
              <a:r>
                <a:rPr lang="en-US" dirty="0"/>
                <a:t>Sports</a:t>
              </a:r>
            </a:p>
          </p:txBody>
        </p:sp>
        <p:sp>
          <p:nvSpPr>
            <p:cNvPr id="38" name="TextBox 37"/>
            <p:cNvSpPr txBox="1"/>
            <p:nvPr/>
          </p:nvSpPr>
          <p:spPr>
            <a:xfrm>
              <a:off x="6578234" y="6174234"/>
              <a:ext cx="692562" cy="369332"/>
            </a:xfrm>
            <a:prstGeom prst="rect">
              <a:avLst/>
            </a:prstGeom>
            <a:noFill/>
          </p:spPr>
          <p:txBody>
            <a:bodyPr wrap="none" rtlCol="0">
              <a:spAutoFit/>
            </a:bodyPr>
            <a:lstStyle/>
            <a:p>
              <a:r>
                <a:rPr lang="en-US" dirty="0"/>
                <a:t>Tech</a:t>
              </a:r>
            </a:p>
          </p:txBody>
        </p:sp>
        <p:sp>
          <p:nvSpPr>
            <p:cNvPr id="39" name="TextBox 38"/>
            <p:cNvSpPr txBox="1"/>
            <p:nvPr/>
          </p:nvSpPr>
          <p:spPr>
            <a:xfrm>
              <a:off x="7470858" y="6174234"/>
              <a:ext cx="872355" cy="369332"/>
            </a:xfrm>
            <a:prstGeom prst="rect">
              <a:avLst/>
            </a:prstGeom>
            <a:noFill/>
          </p:spPr>
          <p:txBody>
            <a:bodyPr wrap="none" rtlCol="0">
              <a:spAutoFit/>
            </a:bodyPr>
            <a:lstStyle/>
            <a:p>
              <a:r>
                <a:rPr lang="en-US" dirty="0"/>
                <a:t>Health</a:t>
              </a:r>
            </a:p>
          </p:txBody>
        </p:sp>
      </p:grpSp>
      <p:sp>
        <p:nvSpPr>
          <p:cNvPr id="41" name="Title 40"/>
          <p:cNvSpPr>
            <a:spLocks noGrp="1"/>
          </p:cNvSpPr>
          <p:nvPr>
            <p:ph type="title"/>
          </p:nvPr>
        </p:nvSpPr>
        <p:spPr/>
        <p:txBody>
          <a:bodyPr/>
          <a:lstStyle/>
          <a:p>
            <a:r>
              <a:rPr lang="en-US" dirty="0"/>
              <a:t>Model (Classification)</a:t>
            </a:r>
          </a:p>
        </p:txBody>
      </p:sp>
      <p:sp>
        <p:nvSpPr>
          <p:cNvPr id="42" name="Rectangle 41"/>
          <p:cNvSpPr/>
          <p:nvPr/>
        </p:nvSpPr>
        <p:spPr>
          <a:xfrm>
            <a:off x="3259352" y="6305034"/>
            <a:ext cx="6028573" cy="369332"/>
          </a:xfrm>
          <a:prstGeom prst="rect">
            <a:avLst/>
          </a:prstGeom>
        </p:spPr>
        <p:txBody>
          <a:bodyPr wrap="none">
            <a:spAutoFit/>
          </a:bodyPr>
          <a:lstStyle/>
          <a:p>
            <a:pPr algn="ctr"/>
            <a:r>
              <a:rPr lang="en-US" dirty="0">
                <a:solidFill>
                  <a:schemeClr val="bg2">
                    <a:lumMod val="75000"/>
                  </a:schemeClr>
                </a:solidFill>
              </a:rPr>
              <a:t>Using </a:t>
            </a:r>
            <a:r>
              <a:rPr lang="en-US" b="1" dirty="0">
                <a:solidFill>
                  <a:schemeClr val="bg2">
                    <a:lumMod val="75000"/>
                  </a:schemeClr>
                </a:solidFill>
              </a:rPr>
              <a:t>known data</a:t>
            </a:r>
            <a:r>
              <a:rPr lang="en-US" dirty="0">
                <a:solidFill>
                  <a:schemeClr val="bg2">
                    <a:lumMod val="75000"/>
                  </a:schemeClr>
                </a:solidFill>
              </a:rPr>
              <a:t>, develop a </a:t>
            </a:r>
            <a:r>
              <a:rPr lang="en-US" b="1" dirty="0">
                <a:solidFill>
                  <a:schemeClr val="bg2">
                    <a:lumMod val="75000"/>
                  </a:schemeClr>
                </a:solidFill>
              </a:rPr>
              <a:t>model</a:t>
            </a:r>
            <a:r>
              <a:rPr lang="en-US" dirty="0">
                <a:solidFill>
                  <a:schemeClr val="bg2">
                    <a:lumMod val="75000"/>
                  </a:schemeClr>
                </a:solidFill>
              </a:rPr>
              <a:t> to </a:t>
            </a:r>
            <a:r>
              <a:rPr lang="en-US" u="sng" dirty="0">
                <a:solidFill>
                  <a:schemeClr val="bg2">
                    <a:lumMod val="75000"/>
                  </a:schemeClr>
                </a:solidFill>
              </a:rPr>
              <a:t>predict</a:t>
            </a:r>
            <a:r>
              <a:rPr lang="en-US" dirty="0">
                <a:solidFill>
                  <a:schemeClr val="bg2">
                    <a:lumMod val="75000"/>
                  </a:schemeClr>
                </a:solidFill>
              </a:rPr>
              <a:t> </a:t>
            </a:r>
            <a:r>
              <a:rPr lang="en-US" b="1" dirty="0">
                <a:solidFill>
                  <a:schemeClr val="bg2">
                    <a:lumMod val="75000"/>
                  </a:schemeClr>
                </a:solidFill>
              </a:rPr>
              <a:t>unknown data</a:t>
            </a:r>
            <a:r>
              <a:rPr lang="en-US" dirty="0">
                <a:solidFill>
                  <a:schemeClr val="bg2">
                    <a:lumMod val="75000"/>
                  </a:schemeClr>
                </a:solidFill>
              </a:rPr>
              <a:t>.</a:t>
            </a:r>
          </a:p>
        </p:txBody>
      </p:sp>
    </p:spTree>
    <p:extLst>
      <p:ext uri="{BB962C8B-B14F-4D97-AF65-F5344CB8AC3E}">
        <p14:creationId xmlns:p14="http://schemas.microsoft.com/office/powerpoint/2010/main" val="4139254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Known data (Training data)</a:t>
            </a:r>
          </a:p>
        </p:txBody>
      </p:sp>
      <p:sp>
        <p:nvSpPr>
          <p:cNvPr id="6" name="Rectangle 5"/>
          <p:cNvSpPr/>
          <p:nvPr/>
        </p:nvSpPr>
        <p:spPr>
          <a:xfrm>
            <a:off x="3259352" y="6305034"/>
            <a:ext cx="6028573" cy="369332"/>
          </a:xfrm>
          <a:prstGeom prst="rect">
            <a:avLst/>
          </a:prstGeom>
        </p:spPr>
        <p:txBody>
          <a:bodyPr wrap="none">
            <a:spAutoFit/>
          </a:bodyPr>
          <a:lstStyle/>
          <a:p>
            <a:pPr algn="ctr"/>
            <a:r>
              <a:rPr lang="en-US" dirty="0">
                <a:solidFill>
                  <a:schemeClr val="bg2">
                    <a:lumMod val="75000"/>
                  </a:schemeClr>
                </a:solidFill>
              </a:rPr>
              <a:t>Using </a:t>
            </a:r>
            <a:r>
              <a:rPr lang="en-US" b="1" dirty="0">
                <a:solidFill>
                  <a:schemeClr val="bg2">
                    <a:lumMod val="75000"/>
                  </a:schemeClr>
                </a:solidFill>
              </a:rPr>
              <a:t>known data</a:t>
            </a:r>
            <a:r>
              <a:rPr lang="en-US" dirty="0">
                <a:solidFill>
                  <a:schemeClr val="bg2">
                    <a:lumMod val="75000"/>
                  </a:schemeClr>
                </a:solidFill>
              </a:rPr>
              <a:t>, develop a </a:t>
            </a:r>
            <a:r>
              <a:rPr lang="en-US" b="1" dirty="0">
                <a:solidFill>
                  <a:schemeClr val="bg2">
                    <a:lumMod val="75000"/>
                  </a:schemeClr>
                </a:solidFill>
              </a:rPr>
              <a:t>model</a:t>
            </a:r>
            <a:r>
              <a:rPr lang="en-US" dirty="0">
                <a:solidFill>
                  <a:schemeClr val="bg2">
                    <a:lumMod val="75000"/>
                  </a:schemeClr>
                </a:solidFill>
              </a:rPr>
              <a:t> to </a:t>
            </a:r>
            <a:r>
              <a:rPr lang="en-US" u="sng" dirty="0">
                <a:solidFill>
                  <a:schemeClr val="bg2">
                    <a:lumMod val="75000"/>
                  </a:schemeClr>
                </a:solidFill>
              </a:rPr>
              <a:t>predict</a:t>
            </a:r>
            <a:r>
              <a:rPr lang="en-US" dirty="0">
                <a:solidFill>
                  <a:schemeClr val="bg2">
                    <a:lumMod val="75000"/>
                  </a:schemeClr>
                </a:solidFill>
              </a:rPr>
              <a:t> </a:t>
            </a:r>
            <a:r>
              <a:rPr lang="en-US" b="1" dirty="0">
                <a:solidFill>
                  <a:schemeClr val="bg2">
                    <a:lumMod val="75000"/>
                  </a:schemeClr>
                </a:solidFill>
              </a:rPr>
              <a:t>unknown data</a:t>
            </a:r>
            <a:r>
              <a:rPr lang="en-US" dirty="0">
                <a:solidFill>
                  <a:schemeClr val="bg2">
                    <a:lumMod val="75000"/>
                  </a:schemeClr>
                </a:solidFill>
              </a:rPr>
              <a:t>.</a:t>
            </a:r>
          </a:p>
        </p:txBody>
      </p:sp>
      <p:grpSp>
        <p:nvGrpSpPr>
          <p:cNvPr id="21" name="Group 20"/>
          <p:cNvGrpSpPr/>
          <p:nvPr/>
        </p:nvGrpSpPr>
        <p:grpSpPr>
          <a:xfrm>
            <a:off x="4887629" y="1028700"/>
            <a:ext cx="2416742" cy="5144536"/>
            <a:chOff x="4457735" y="1160498"/>
            <a:chExt cx="2416742" cy="5144536"/>
          </a:xfrm>
        </p:grpSpPr>
        <p:pic>
          <p:nvPicPr>
            <p:cNvPr id="7"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1749279"/>
              <a:ext cx="784158" cy="689772"/>
            </a:xfrm>
            <a:prstGeom prst="rect">
              <a:avLst/>
            </a:prstGeom>
          </p:spPr>
        </p:pic>
        <p:pic>
          <p:nvPicPr>
            <p:cNvPr id="8"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2439051"/>
              <a:ext cx="784158" cy="689772"/>
            </a:xfrm>
            <a:prstGeom prst="rect">
              <a:avLst/>
            </a:prstGeom>
          </p:spPr>
        </p:pic>
        <p:pic>
          <p:nvPicPr>
            <p:cNvPr id="9"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3128823"/>
              <a:ext cx="784158" cy="689772"/>
            </a:xfrm>
            <a:prstGeom prst="rect">
              <a:avLst/>
            </a:prstGeom>
          </p:spPr>
        </p:pic>
        <p:pic>
          <p:nvPicPr>
            <p:cNvPr id="10"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3818595"/>
              <a:ext cx="784158" cy="689772"/>
            </a:xfrm>
            <a:prstGeom prst="rect">
              <a:avLst/>
            </a:prstGeom>
          </p:spPr>
        </p:pic>
        <p:pic>
          <p:nvPicPr>
            <p:cNvPr id="11"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5615262"/>
              <a:ext cx="784158" cy="689772"/>
            </a:xfrm>
            <a:prstGeom prst="rect">
              <a:avLst/>
            </a:prstGeom>
          </p:spPr>
        </p:pic>
        <p:sp>
          <p:nvSpPr>
            <p:cNvPr id="12" name="TextBox 11"/>
            <p:cNvSpPr txBox="1"/>
            <p:nvPr/>
          </p:nvSpPr>
          <p:spPr>
            <a:xfrm>
              <a:off x="4457735" y="1160498"/>
              <a:ext cx="1377300" cy="369332"/>
            </a:xfrm>
            <a:prstGeom prst="rect">
              <a:avLst/>
            </a:prstGeom>
            <a:noFill/>
          </p:spPr>
          <p:txBody>
            <a:bodyPr wrap="none" rtlCol="0">
              <a:spAutoFit/>
            </a:bodyPr>
            <a:lstStyle/>
            <a:p>
              <a:r>
                <a:rPr lang="en-US" u="sng" dirty="0"/>
                <a:t>Documents</a:t>
              </a:r>
            </a:p>
          </p:txBody>
        </p:sp>
        <p:sp>
          <p:nvSpPr>
            <p:cNvPr id="13" name="TextBox 12"/>
            <p:cNvSpPr txBox="1"/>
            <p:nvPr/>
          </p:nvSpPr>
          <p:spPr>
            <a:xfrm>
              <a:off x="5963074" y="1160498"/>
              <a:ext cx="881973" cy="369332"/>
            </a:xfrm>
            <a:prstGeom prst="rect">
              <a:avLst/>
            </a:prstGeom>
            <a:noFill/>
          </p:spPr>
          <p:txBody>
            <a:bodyPr wrap="none" rtlCol="0">
              <a:spAutoFit/>
            </a:bodyPr>
            <a:lstStyle/>
            <a:p>
              <a:r>
                <a:rPr lang="en-US" u="sng" dirty="0"/>
                <a:t>Labels</a:t>
              </a:r>
            </a:p>
          </p:txBody>
        </p:sp>
        <p:sp>
          <p:nvSpPr>
            <p:cNvPr id="14" name="TextBox 13"/>
            <p:cNvSpPr txBox="1"/>
            <p:nvPr/>
          </p:nvSpPr>
          <p:spPr>
            <a:xfrm>
              <a:off x="6057779" y="1758482"/>
              <a:ext cx="692562" cy="369332"/>
            </a:xfrm>
            <a:prstGeom prst="rect">
              <a:avLst/>
            </a:prstGeom>
            <a:noFill/>
          </p:spPr>
          <p:txBody>
            <a:bodyPr wrap="none" rtlCol="0">
              <a:spAutoFit/>
            </a:bodyPr>
            <a:lstStyle/>
            <a:p>
              <a:r>
                <a:rPr lang="en-US" dirty="0"/>
                <a:t>Tech</a:t>
              </a:r>
            </a:p>
          </p:txBody>
        </p:sp>
        <p:sp>
          <p:nvSpPr>
            <p:cNvPr id="15" name="TextBox 14"/>
            <p:cNvSpPr txBox="1"/>
            <p:nvPr/>
          </p:nvSpPr>
          <p:spPr>
            <a:xfrm>
              <a:off x="5972692" y="2599271"/>
              <a:ext cx="872355" cy="369332"/>
            </a:xfrm>
            <a:prstGeom prst="rect">
              <a:avLst/>
            </a:prstGeom>
            <a:noFill/>
          </p:spPr>
          <p:txBody>
            <a:bodyPr wrap="none" rtlCol="0">
              <a:spAutoFit/>
            </a:bodyPr>
            <a:lstStyle/>
            <a:p>
              <a:pPr algn="ctr"/>
              <a:r>
                <a:rPr lang="en-US" dirty="0"/>
                <a:t>Health</a:t>
              </a:r>
            </a:p>
          </p:txBody>
        </p:sp>
        <p:sp>
          <p:nvSpPr>
            <p:cNvPr id="16" name="TextBox 15"/>
            <p:cNvSpPr txBox="1"/>
            <p:nvPr/>
          </p:nvSpPr>
          <p:spPr>
            <a:xfrm>
              <a:off x="5933642" y="3255394"/>
              <a:ext cx="940835" cy="369332"/>
            </a:xfrm>
            <a:prstGeom prst="rect">
              <a:avLst/>
            </a:prstGeom>
            <a:noFill/>
          </p:spPr>
          <p:txBody>
            <a:bodyPr wrap="none" rtlCol="0">
              <a:spAutoFit/>
            </a:bodyPr>
            <a:lstStyle/>
            <a:p>
              <a:r>
                <a:rPr lang="en-US" dirty="0"/>
                <a:t>Politics</a:t>
              </a:r>
            </a:p>
          </p:txBody>
        </p:sp>
        <p:sp>
          <p:nvSpPr>
            <p:cNvPr id="17" name="TextBox 16"/>
            <p:cNvSpPr txBox="1"/>
            <p:nvPr/>
          </p:nvSpPr>
          <p:spPr>
            <a:xfrm>
              <a:off x="5904212" y="3863288"/>
              <a:ext cx="940835" cy="369332"/>
            </a:xfrm>
            <a:prstGeom prst="rect">
              <a:avLst/>
            </a:prstGeom>
            <a:noFill/>
          </p:spPr>
          <p:txBody>
            <a:bodyPr wrap="none" rtlCol="0">
              <a:spAutoFit/>
            </a:bodyPr>
            <a:lstStyle/>
            <a:p>
              <a:r>
                <a:rPr lang="en-US" dirty="0"/>
                <a:t>Politics</a:t>
              </a:r>
            </a:p>
          </p:txBody>
        </p:sp>
        <p:sp>
          <p:nvSpPr>
            <p:cNvPr id="18" name="TextBox 17"/>
            <p:cNvSpPr txBox="1"/>
            <p:nvPr/>
          </p:nvSpPr>
          <p:spPr>
            <a:xfrm>
              <a:off x="5986863" y="5775482"/>
              <a:ext cx="858184" cy="369332"/>
            </a:xfrm>
            <a:prstGeom prst="rect">
              <a:avLst/>
            </a:prstGeom>
            <a:noFill/>
          </p:spPr>
          <p:txBody>
            <a:bodyPr wrap="none" rtlCol="0">
              <a:spAutoFit/>
            </a:bodyPr>
            <a:lstStyle/>
            <a:p>
              <a:r>
                <a:rPr lang="en-US" dirty="0"/>
                <a:t>Sports</a:t>
              </a:r>
            </a:p>
          </p:txBody>
        </p:sp>
        <p:cxnSp>
          <p:nvCxnSpPr>
            <p:cNvPr id="19" name="Straight Connector 18"/>
            <p:cNvCxnSpPr>
              <a:stCxn id="10" idx="2"/>
            </p:cNvCxnSpPr>
            <p:nvPr/>
          </p:nvCxnSpPr>
          <p:spPr>
            <a:xfrm>
              <a:off x="5146385"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6372382"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sp>
        <p:nvSpPr>
          <p:cNvPr id="22" name="Rectangular Callout 21"/>
          <p:cNvSpPr/>
          <p:nvPr/>
        </p:nvSpPr>
        <p:spPr>
          <a:xfrm>
            <a:off x="547926" y="3016306"/>
            <a:ext cx="3144417" cy="2030754"/>
          </a:xfrm>
          <a:prstGeom prst="wedgeRectCallout">
            <a:avLst>
              <a:gd name="adj1" fmla="val 95650"/>
              <a:gd name="adj2" fmla="val -3507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Documents consist of unstructured text. Machine learning typically assumes a more structured format of examples</a:t>
            </a:r>
          </a:p>
        </p:txBody>
      </p:sp>
      <p:sp>
        <p:nvSpPr>
          <p:cNvPr id="2" name="TextBox 1"/>
          <p:cNvSpPr txBox="1"/>
          <p:nvPr/>
        </p:nvSpPr>
        <p:spPr>
          <a:xfrm>
            <a:off x="547926" y="5298798"/>
            <a:ext cx="3276942" cy="523220"/>
          </a:xfrm>
          <a:prstGeom prst="rect">
            <a:avLst/>
          </a:prstGeom>
          <a:noFill/>
        </p:spPr>
        <p:txBody>
          <a:bodyPr wrap="square" rtlCol="0">
            <a:spAutoFit/>
          </a:bodyPr>
          <a:lstStyle/>
          <a:p>
            <a:r>
              <a:rPr lang="en-US" sz="2800" dirty="0">
                <a:solidFill>
                  <a:srgbClr val="FF0000"/>
                </a:solidFill>
              </a:rPr>
              <a:t>Process the raw data</a:t>
            </a:r>
          </a:p>
        </p:txBody>
      </p:sp>
    </p:spTree>
    <p:extLst>
      <p:ext uri="{BB962C8B-B14F-4D97-AF65-F5344CB8AC3E}">
        <p14:creationId xmlns:p14="http://schemas.microsoft.com/office/powerpoint/2010/main" val="43741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Known data (Training data)</a:t>
            </a:r>
          </a:p>
        </p:txBody>
      </p:sp>
      <p:sp>
        <p:nvSpPr>
          <p:cNvPr id="6" name="Rectangle 5"/>
          <p:cNvSpPr/>
          <p:nvPr/>
        </p:nvSpPr>
        <p:spPr>
          <a:xfrm>
            <a:off x="3259352" y="6305034"/>
            <a:ext cx="6028573" cy="369332"/>
          </a:xfrm>
          <a:prstGeom prst="rect">
            <a:avLst/>
          </a:prstGeom>
        </p:spPr>
        <p:txBody>
          <a:bodyPr wrap="none">
            <a:spAutoFit/>
          </a:bodyPr>
          <a:lstStyle/>
          <a:p>
            <a:pPr algn="ctr"/>
            <a:r>
              <a:rPr lang="en-US" dirty="0">
                <a:solidFill>
                  <a:schemeClr val="bg2">
                    <a:lumMod val="75000"/>
                  </a:schemeClr>
                </a:solidFill>
              </a:rPr>
              <a:t>Using </a:t>
            </a:r>
            <a:r>
              <a:rPr lang="en-US" b="1" dirty="0">
                <a:solidFill>
                  <a:schemeClr val="bg2">
                    <a:lumMod val="75000"/>
                  </a:schemeClr>
                </a:solidFill>
              </a:rPr>
              <a:t>known data</a:t>
            </a:r>
            <a:r>
              <a:rPr lang="en-US" dirty="0">
                <a:solidFill>
                  <a:schemeClr val="bg2">
                    <a:lumMod val="75000"/>
                  </a:schemeClr>
                </a:solidFill>
              </a:rPr>
              <a:t>, develop a </a:t>
            </a:r>
            <a:r>
              <a:rPr lang="en-US" b="1" dirty="0">
                <a:solidFill>
                  <a:schemeClr val="bg2">
                    <a:lumMod val="75000"/>
                  </a:schemeClr>
                </a:solidFill>
              </a:rPr>
              <a:t>model</a:t>
            </a:r>
            <a:r>
              <a:rPr lang="en-US" dirty="0">
                <a:solidFill>
                  <a:schemeClr val="bg2">
                    <a:lumMod val="75000"/>
                  </a:schemeClr>
                </a:solidFill>
              </a:rPr>
              <a:t> to </a:t>
            </a:r>
            <a:r>
              <a:rPr lang="en-US" u="sng" dirty="0">
                <a:solidFill>
                  <a:schemeClr val="bg2">
                    <a:lumMod val="75000"/>
                  </a:schemeClr>
                </a:solidFill>
              </a:rPr>
              <a:t>predict</a:t>
            </a:r>
            <a:r>
              <a:rPr lang="en-US" dirty="0">
                <a:solidFill>
                  <a:schemeClr val="bg2">
                    <a:lumMod val="75000"/>
                  </a:schemeClr>
                </a:solidFill>
              </a:rPr>
              <a:t> </a:t>
            </a:r>
            <a:r>
              <a:rPr lang="en-US" b="1" dirty="0">
                <a:solidFill>
                  <a:schemeClr val="bg2">
                    <a:lumMod val="75000"/>
                  </a:schemeClr>
                </a:solidFill>
              </a:rPr>
              <a:t>unknown data</a:t>
            </a:r>
            <a:r>
              <a:rPr lang="en-US" dirty="0">
                <a:solidFill>
                  <a:schemeClr val="bg2">
                    <a:lumMod val="75000"/>
                  </a:schemeClr>
                </a:solidFill>
              </a:rPr>
              <a:t>.</a:t>
            </a:r>
          </a:p>
        </p:txBody>
      </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63891" y="2253071"/>
            <a:ext cx="4805108" cy="3383781"/>
          </a:xfrm>
          <a:prstGeom prst="rect">
            <a:avLst/>
          </a:prstGeom>
        </p:spPr>
      </p:pic>
      <p:sp>
        <p:nvSpPr>
          <p:cNvPr id="22" name="Right Arrow 21"/>
          <p:cNvSpPr/>
          <p:nvPr/>
        </p:nvSpPr>
        <p:spPr>
          <a:xfrm>
            <a:off x="4727058" y="363613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Terminator 22"/>
          <p:cNvSpPr/>
          <p:nvPr/>
        </p:nvSpPr>
        <p:spPr>
          <a:xfrm rot="5400000">
            <a:off x="9003629" y="3806012"/>
            <a:ext cx="3511050" cy="301752"/>
          </a:xfrm>
          <a:prstGeom prst="flowChartTerminator">
            <a:avLst/>
          </a:prstGeom>
          <a:noFill/>
          <a:ln w="476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0302587" y="1887646"/>
            <a:ext cx="838691" cy="400110"/>
          </a:xfrm>
          <a:prstGeom prst="rect">
            <a:avLst/>
          </a:prstGeom>
          <a:noFill/>
        </p:spPr>
        <p:txBody>
          <a:bodyPr wrap="none" rtlCol="0">
            <a:spAutoFit/>
          </a:bodyPr>
          <a:lstStyle/>
          <a:p>
            <a:r>
              <a:rPr lang="en-US" sz="2000" u="sng" dirty="0"/>
              <a:t>Labels</a:t>
            </a:r>
          </a:p>
        </p:txBody>
      </p:sp>
      <p:sp>
        <p:nvSpPr>
          <p:cNvPr id="25" name="Flowchart: Terminator 24"/>
          <p:cNvSpPr/>
          <p:nvPr/>
        </p:nvSpPr>
        <p:spPr>
          <a:xfrm>
            <a:off x="6149979" y="2726145"/>
            <a:ext cx="4467630" cy="108139"/>
          </a:xfrm>
          <a:prstGeom prst="flowChartTerminator">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385837" y="1881552"/>
            <a:ext cx="1373325" cy="400110"/>
          </a:xfrm>
          <a:prstGeom prst="rect">
            <a:avLst/>
          </a:prstGeom>
          <a:noFill/>
        </p:spPr>
        <p:txBody>
          <a:bodyPr wrap="none" rtlCol="0">
            <a:spAutoFit/>
          </a:bodyPr>
          <a:lstStyle/>
          <a:p>
            <a:r>
              <a:rPr lang="en-US" sz="2000" u="sng" dirty="0"/>
              <a:t>Documents</a:t>
            </a:r>
          </a:p>
        </p:txBody>
      </p:sp>
      <p:sp>
        <p:nvSpPr>
          <p:cNvPr id="27" name="Rectangle 26"/>
          <p:cNvSpPr/>
          <p:nvPr/>
        </p:nvSpPr>
        <p:spPr>
          <a:xfrm>
            <a:off x="7941547" y="3218555"/>
            <a:ext cx="270587" cy="83975"/>
          </a:xfrm>
          <a:prstGeom prst="rect">
            <a:avLst/>
          </a:prstGeom>
          <a:solidFill>
            <a:schemeClr val="accent1"/>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ular Callout 27"/>
          <p:cNvSpPr/>
          <p:nvPr/>
        </p:nvSpPr>
        <p:spPr>
          <a:xfrm>
            <a:off x="4592316" y="2507866"/>
            <a:ext cx="1146439" cy="612648"/>
          </a:xfrm>
          <a:prstGeom prst="wedgeRectCallout">
            <a:avLst>
              <a:gd name="adj1" fmla="val 237477"/>
              <a:gd name="adj2" fmla="val 731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a:t>
            </a:r>
          </a:p>
        </p:txBody>
      </p:sp>
      <p:grpSp>
        <p:nvGrpSpPr>
          <p:cNvPr id="31" name="Group 30"/>
          <p:cNvGrpSpPr/>
          <p:nvPr/>
        </p:nvGrpSpPr>
        <p:grpSpPr>
          <a:xfrm>
            <a:off x="581874" y="1028700"/>
            <a:ext cx="2416742" cy="5144536"/>
            <a:chOff x="4457735" y="1160498"/>
            <a:chExt cx="2416742" cy="5144536"/>
          </a:xfrm>
        </p:grpSpPr>
        <p:pic>
          <p:nvPicPr>
            <p:cNvPr id="32"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1749279"/>
              <a:ext cx="784158" cy="689772"/>
            </a:xfrm>
            <a:prstGeom prst="rect">
              <a:avLst/>
            </a:prstGeom>
          </p:spPr>
        </p:pic>
        <p:pic>
          <p:nvPicPr>
            <p:cNvPr id="33"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2439051"/>
              <a:ext cx="784158" cy="689772"/>
            </a:xfrm>
            <a:prstGeom prst="rect">
              <a:avLst/>
            </a:prstGeom>
          </p:spPr>
        </p:pic>
        <p:pic>
          <p:nvPicPr>
            <p:cNvPr id="34"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3128823"/>
              <a:ext cx="784158" cy="689772"/>
            </a:xfrm>
            <a:prstGeom prst="rect">
              <a:avLst/>
            </a:prstGeom>
          </p:spPr>
        </p:pic>
        <p:pic>
          <p:nvPicPr>
            <p:cNvPr id="35"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3818595"/>
              <a:ext cx="784158" cy="689772"/>
            </a:xfrm>
            <a:prstGeom prst="rect">
              <a:avLst/>
            </a:prstGeom>
          </p:spPr>
        </p:pic>
        <p:pic>
          <p:nvPicPr>
            <p:cNvPr id="36"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5615262"/>
              <a:ext cx="784158" cy="689772"/>
            </a:xfrm>
            <a:prstGeom prst="rect">
              <a:avLst/>
            </a:prstGeom>
          </p:spPr>
        </p:pic>
        <p:sp>
          <p:nvSpPr>
            <p:cNvPr id="37" name="TextBox 36"/>
            <p:cNvSpPr txBox="1"/>
            <p:nvPr/>
          </p:nvSpPr>
          <p:spPr>
            <a:xfrm>
              <a:off x="4457735" y="1160498"/>
              <a:ext cx="1377300" cy="369332"/>
            </a:xfrm>
            <a:prstGeom prst="rect">
              <a:avLst/>
            </a:prstGeom>
            <a:noFill/>
          </p:spPr>
          <p:txBody>
            <a:bodyPr wrap="none" rtlCol="0">
              <a:spAutoFit/>
            </a:bodyPr>
            <a:lstStyle/>
            <a:p>
              <a:r>
                <a:rPr lang="en-US" u="sng" dirty="0"/>
                <a:t>Documents</a:t>
              </a:r>
            </a:p>
          </p:txBody>
        </p:sp>
        <p:sp>
          <p:nvSpPr>
            <p:cNvPr id="38" name="TextBox 37"/>
            <p:cNvSpPr txBox="1"/>
            <p:nvPr/>
          </p:nvSpPr>
          <p:spPr>
            <a:xfrm>
              <a:off x="5963074" y="1160498"/>
              <a:ext cx="881973" cy="369332"/>
            </a:xfrm>
            <a:prstGeom prst="rect">
              <a:avLst/>
            </a:prstGeom>
            <a:noFill/>
          </p:spPr>
          <p:txBody>
            <a:bodyPr wrap="none" rtlCol="0">
              <a:spAutoFit/>
            </a:bodyPr>
            <a:lstStyle/>
            <a:p>
              <a:r>
                <a:rPr lang="en-US" u="sng" dirty="0"/>
                <a:t>Labels</a:t>
              </a:r>
            </a:p>
          </p:txBody>
        </p:sp>
        <p:sp>
          <p:nvSpPr>
            <p:cNvPr id="39" name="TextBox 38"/>
            <p:cNvSpPr txBox="1"/>
            <p:nvPr/>
          </p:nvSpPr>
          <p:spPr>
            <a:xfrm>
              <a:off x="6057779" y="1758482"/>
              <a:ext cx="692562" cy="369332"/>
            </a:xfrm>
            <a:prstGeom prst="rect">
              <a:avLst/>
            </a:prstGeom>
            <a:noFill/>
          </p:spPr>
          <p:txBody>
            <a:bodyPr wrap="none" rtlCol="0">
              <a:spAutoFit/>
            </a:bodyPr>
            <a:lstStyle/>
            <a:p>
              <a:r>
                <a:rPr lang="en-US" dirty="0"/>
                <a:t>Tech</a:t>
              </a:r>
            </a:p>
          </p:txBody>
        </p:sp>
        <p:sp>
          <p:nvSpPr>
            <p:cNvPr id="40" name="TextBox 39"/>
            <p:cNvSpPr txBox="1"/>
            <p:nvPr/>
          </p:nvSpPr>
          <p:spPr>
            <a:xfrm>
              <a:off x="5972692" y="2599271"/>
              <a:ext cx="872355" cy="369332"/>
            </a:xfrm>
            <a:prstGeom prst="rect">
              <a:avLst/>
            </a:prstGeom>
            <a:noFill/>
          </p:spPr>
          <p:txBody>
            <a:bodyPr wrap="none" rtlCol="0">
              <a:spAutoFit/>
            </a:bodyPr>
            <a:lstStyle/>
            <a:p>
              <a:pPr algn="ctr"/>
              <a:r>
                <a:rPr lang="en-US" dirty="0"/>
                <a:t>Health</a:t>
              </a:r>
            </a:p>
          </p:txBody>
        </p:sp>
        <p:sp>
          <p:nvSpPr>
            <p:cNvPr id="41" name="TextBox 40"/>
            <p:cNvSpPr txBox="1"/>
            <p:nvPr/>
          </p:nvSpPr>
          <p:spPr>
            <a:xfrm>
              <a:off x="5933642" y="3255394"/>
              <a:ext cx="940835" cy="369332"/>
            </a:xfrm>
            <a:prstGeom prst="rect">
              <a:avLst/>
            </a:prstGeom>
            <a:noFill/>
          </p:spPr>
          <p:txBody>
            <a:bodyPr wrap="none" rtlCol="0">
              <a:spAutoFit/>
            </a:bodyPr>
            <a:lstStyle/>
            <a:p>
              <a:r>
                <a:rPr lang="en-US" dirty="0"/>
                <a:t>Politics</a:t>
              </a:r>
            </a:p>
          </p:txBody>
        </p:sp>
        <p:sp>
          <p:nvSpPr>
            <p:cNvPr id="42" name="TextBox 41"/>
            <p:cNvSpPr txBox="1"/>
            <p:nvPr/>
          </p:nvSpPr>
          <p:spPr>
            <a:xfrm>
              <a:off x="5904212" y="3863288"/>
              <a:ext cx="940835" cy="369332"/>
            </a:xfrm>
            <a:prstGeom prst="rect">
              <a:avLst/>
            </a:prstGeom>
            <a:noFill/>
          </p:spPr>
          <p:txBody>
            <a:bodyPr wrap="none" rtlCol="0">
              <a:spAutoFit/>
            </a:bodyPr>
            <a:lstStyle/>
            <a:p>
              <a:r>
                <a:rPr lang="en-US" dirty="0"/>
                <a:t>Politics</a:t>
              </a:r>
            </a:p>
          </p:txBody>
        </p:sp>
        <p:sp>
          <p:nvSpPr>
            <p:cNvPr id="43" name="TextBox 42"/>
            <p:cNvSpPr txBox="1"/>
            <p:nvPr/>
          </p:nvSpPr>
          <p:spPr>
            <a:xfrm>
              <a:off x="5986863" y="5775482"/>
              <a:ext cx="858184" cy="369332"/>
            </a:xfrm>
            <a:prstGeom prst="rect">
              <a:avLst/>
            </a:prstGeom>
            <a:noFill/>
          </p:spPr>
          <p:txBody>
            <a:bodyPr wrap="none" rtlCol="0">
              <a:spAutoFit/>
            </a:bodyPr>
            <a:lstStyle/>
            <a:p>
              <a:r>
                <a:rPr lang="en-US" dirty="0"/>
                <a:t>Sports</a:t>
              </a:r>
            </a:p>
          </p:txBody>
        </p:sp>
        <p:cxnSp>
          <p:nvCxnSpPr>
            <p:cNvPr id="44" name="Straight Connector 43"/>
            <p:cNvCxnSpPr>
              <a:stCxn id="35" idx="2"/>
            </p:cNvCxnSpPr>
            <p:nvPr/>
          </p:nvCxnSpPr>
          <p:spPr>
            <a:xfrm>
              <a:off x="5146385"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6372382"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sp>
        <p:nvSpPr>
          <p:cNvPr id="46" name="TextBox 45"/>
          <p:cNvSpPr txBox="1"/>
          <p:nvPr/>
        </p:nvSpPr>
        <p:spPr>
          <a:xfrm>
            <a:off x="3259352" y="1127889"/>
            <a:ext cx="8976732" cy="523220"/>
          </a:xfrm>
          <a:prstGeom prst="rect">
            <a:avLst/>
          </a:prstGeom>
          <a:noFill/>
        </p:spPr>
        <p:txBody>
          <a:bodyPr wrap="square" rtlCol="0">
            <a:spAutoFit/>
          </a:bodyPr>
          <a:lstStyle/>
          <a:p>
            <a:r>
              <a:rPr lang="en-US" sz="2800" dirty="0">
                <a:solidFill>
                  <a:srgbClr val="FF0000"/>
                </a:solidFill>
              </a:rPr>
              <a:t>Process each data instance to represent it as a feature vector</a:t>
            </a:r>
          </a:p>
        </p:txBody>
      </p:sp>
      <p:sp>
        <p:nvSpPr>
          <p:cNvPr id="29" name="Flowchart: Terminator 28"/>
          <p:cNvSpPr/>
          <p:nvPr/>
        </p:nvSpPr>
        <p:spPr>
          <a:xfrm>
            <a:off x="602028" y="1077952"/>
            <a:ext cx="1195019" cy="270828"/>
          </a:xfrm>
          <a:prstGeom prst="flowChartTerminator">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Terminator 29"/>
          <p:cNvSpPr/>
          <p:nvPr/>
        </p:nvSpPr>
        <p:spPr>
          <a:xfrm>
            <a:off x="1902206" y="1077047"/>
            <a:ext cx="1195019" cy="270828"/>
          </a:xfrm>
          <a:prstGeom prst="flowChartTerminator">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745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ppt_w</p:attrName>
                                        </p:attrNameLst>
                                      </p:cBhvr>
                                      <p:tavLst>
                                        <p:tav tm="0">
                                          <p:val>
                                            <p:fltVal val="0"/>
                                          </p:val>
                                        </p:tav>
                                        <p:tav tm="100000">
                                          <p:val>
                                            <p:strVal val="#ppt_w"/>
                                          </p:val>
                                        </p:tav>
                                      </p:tavLst>
                                    </p:anim>
                                    <p:anim calcmode="lin" valueType="num">
                                      <p:cBhvr>
                                        <p:cTn id="19" dur="500" fill="hold"/>
                                        <p:tgtEl>
                                          <p:spTgt spid="30"/>
                                        </p:tgtEl>
                                        <p:attrNameLst>
                                          <p:attrName>ppt_h</p:attrName>
                                        </p:attrNameLst>
                                      </p:cBhvr>
                                      <p:tavLst>
                                        <p:tav tm="0">
                                          <p:val>
                                            <p:fltVal val="0"/>
                                          </p:val>
                                        </p:tav>
                                        <p:tav tm="100000">
                                          <p:val>
                                            <p:strVal val="#ppt_h"/>
                                          </p:val>
                                        </p:tav>
                                      </p:tavLst>
                                    </p:anim>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6" grpId="0"/>
      <p:bldP spid="27" grpId="0" animBg="1"/>
      <p:bldP spid="28" grpId="0" animBg="1"/>
      <p:bldP spid="46" grpId="0"/>
      <p:bldP spid="29" grpId="0" animBg="1"/>
      <p:bldP spid="3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vector</a:t>
            </a:r>
          </a:p>
        </p:txBody>
      </p:sp>
      <p:grpSp>
        <p:nvGrpSpPr>
          <p:cNvPr id="14" name="Group 13"/>
          <p:cNvGrpSpPr/>
          <p:nvPr/>
        </p:nvGrpSpPr>
        <p:grpSpPr>
          <a:xfrm>
            <a:off x="398213" y="3595283"/>
            <a:ext cx="2294187" cy="2092750"/>
            <a:chOff x="398213" y="3595283"/>
            <a:chExt cx="2294187" cy="2092750"/>
          </a:xfrm>
        </p:grpSpPr>
        <p:grpSp>
          <p:nvGrpSpPr>
            <p:cNvPr id="9" name="Group 8"/>
            <p:cNvGrpSpPr/>
            <p:nvPr/>
          </p:nvGrpSpPr>
          <p:grpSpPr>
            <a:xfrm>
              <a:off x="398213" y="3954244"/>
              <a:ext cx="2294187" cy="1733789"/>
              <a:chOff x="398213" y="3954244"/>
              <a:chExt cx="2294187" cy="1733789"/>
            </a:xfrm>
          </p:grpSpPr>
          <p:sp>
            <p:nvSpPr>
              <p:cNvPr id="4" name="Flowchart: Magnetic Disk 3"/>
              <p:cNvSpPr/>
              <p:nvPr/>
            </p:nvSpPr>
            <p:spPr>
              <a:xfrm>
                <a:off x="398213" y="3954244"/>
                <a:ext cx="1056640" cy="1733789"/>
              </a:xfrm>
              <a:prstGeom prst="flowChartMagneticDisk">
                <a:avLst/>
              </a:prstGeom>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3641" y="4232691"/>
                <a:ext cx="1628759" cy="1391709"/>
              </a:xfrm>
              <a:prstGeom prst="rect">
                <a:avLst/>
              </a:prstGeom>
            </p:spPr>
          </p:pic>
        </p:grpSp>
        <p:sp>
          <p:nvSpPr>
            <p:cNvPr id="11" name="TextBox 10"/>
            <p:cNvSpPr txBox="1"/>
            <p:nvPr/>
          </p:nvSpPr>
          <p:spPr>
            <a:xfrm>
              <a:off x="774681" y="3595283"/>
              <a:ext cx="1298945" cy="369332"/>
            </a:xfrm>
            <a:prstGeom prst="rect">
              <a:avLst/>
            </a:prstGeom>
            <a:noFill/>
          </p:spPr>
          <p:txBody>
            <a:bodyPr wrap="none" rtlCol="0">
              <a:spAutoFit/>
            </a:bodyPr>
            <a:lstStyle/>
            <a:p>
              <a:r>
                <a:rPr lang="en-US" dirty="0"/>
                <a:t>Known data</a:t>
              </a:r>
            </a:p>
          </p:txBody>
        </p:sp>
      </p:grpSp>
      <p:grpSp>
        <p:nvGrpSpPr>
          <p:cNvPr id="20" name="Group 19"/>
          <p:cNvGrpSpPr/>
          <p:nvPr/>
        </p:nvGrpSpPr>
        <p:grpSpPr>
          <a:xfrm>
            <a:off x="965200" y="4917440"/>
            <a:ext cx="1818640" cy="736895"/>
            <a:chOff x="965200" y="4917440"/>
            <a:chExt cx="1818640" cy="736895"/>
          </a:xfrm>
        </p:grpSpPr>
        <p:sp>
          <p:nvSpPr>
            <p:cNvPr id="8" name="Rectangle 7"/>
            <p:cNvSpPr/>
            <p:nvPr/>
          </p:nvSpPr>
          <p:spPr>
            <a:xfrm>
              <a:off x="965200" y="4917440"/>
              <a:ext cx="1818640" cy="2133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219339" y="5315781"/>
              <a:ext cx="1338636" cy="338554"/>
            </a:xfrm>
            <a:prstGeom prst="rect">
              <a:avLst/>
            </a:prstGeom>
            <a:noFill/>
          </p:spPr>
          <p:txBody>
            <a:bodyPr wrap="none" rtlCol="0">
              <a:spAutoFit/>
            </a:bodyPr>
            <a:lstStyle/>
            <a:p>
              <a:r>
                <a:rPr lang="en-US" sz="1600" b="1" dirty="0">
                  <a:solidFill>
                    <a:srgbClr val="FF0000"/>
                  </a:solidFill>
                </a:rPr>
                <a:t>Data instance</a:t>
              </a:r>
            </a:p>
          </p:txBody>
        </p:sp>
        <p:cxnSp>
          <p:nvCxnSpPr>
            <p:cNvPr id="18" name="Straight Arrow Connector 17"/>
            <p:cNvCxnSpPr>
              <a:endCxn id="8" idx="2"/>
            </p:cNvCxnSpPr>
            <p:nvPr/>
          </p:nvCxnSpPr>
          <p:spPr>
            <a:xfrm flipV="1">
              <a:off x="1874519" y="5130800"/>
              <a:ext cx="1" cy="2786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5360546" y="1485787"/>
            <a:ext cx="710451" cy="584775"/>
          </a:xfrm>
          <a:prstGeom prst="rect">
            <a:avLst/>
          </a:prstGeom>
          <a:noFill/>
        </p:spPr>
        <p:txBody>
          <a:bodyPr wrap="none" rtlCol="0">
            <a:spAutoFit/>
          </a:bodyPr>
          <a:lstStyle/>
          <a:p>
            <a:r>
              <a:rPr lang="en-US" sz="3200" b="1" dirty="0"/>
              <a:t>i.e.</a:t>
            </a:r>
          </a:p>
        </p:txBody>
      </p:sp>
      <p:grpSp>
        <p:nvGrpSpPr>
          <p:cNvPr id="24" name="Group 23"/>
          <p:cNvGrpSpPr/>
          <p:nvPr/>
        </p:nvGrpSpPr>
        <p:grpSpPr>
          <a:xfrm>
            <a:off x="4717142" y="3403273"/>
            <a:ext cx="5796523" cy="563535"/>
            <a:chOff x="4817554" y="2848094"/>
            <a:chExt cx="5796523" cy="563535"/>
          </a:xfrm>
        </p:grpSpPr>
        <p:cxnSp>
          <p:nvCxnSpPr>
            <p:cNvPr id="10" name="Straight Connector 9"/>
            <p:cNvCxnSpPr/>
            <p:nvPr/>
          </p:nvCxnSpPr>
          <p:spPr>
            <a:xfrm>
              <a:off x="9333230" y="3409436"/>
              <a:ext cx="11303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932680" y="3411629"/>
              <a:ext cx="4107785"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817554" y="2848094"/>
              <a:ext cx="5796523" cy="523220"/>
            </a:xfrm>
            <a:prstGeom prst="rect">
              <a:avLst/>
            </a:prstGeom>
            <a:ln>
              <a:solidFill>
                <a:srgbClr val="FF0000"/>
              </a:solidFill>
            </a:ln>
          </p:spPr>
          <p:txBody>
            <a:bodyPr wrap="none">
              <a:spAutoFit/>
            </a:bodyPr>
            <a:lstStyle/>
            <a:p>
              <a:r>
                <a:rPr lang="en-US" sz="2800" dirty="0"/>
                <a:t>{40, (180, 82), (11,7), 70, …..} : Healthy</a:t>
              </a:r>
            </a:p>
          </p:txBody>
        </p:sp>
      </p:grpSp>
      <p:grpSp>
        <p:nvGrpSpPr>
          <p:cNvPr id="37" name="Group 36"/>
          <p:cNvGrpSpPr/>
          <p:nvPr/>
        </p:nvGrpSpPr>
        <p:grpSpPr>
          <a:xfrm>
            <a:off x="3734839" y="2566907"/>
            <a:ext cx="1306426" cy="907813"/>
            <a:chOff x="4982614" y="2566907"/>
            <a:chExt cx="1306426" cy="907813"/>
          </a:xfrm>
        </p:grpSpPr>
        <p:cxnSp>
          <p:nvCxnSpPr>
            <p:cNvPr id="26" name="Straight Arrow Connector 25"/>
            <p:cNvCxnSpPr/>
            <p:nvPr/>
          </p:nvCxnSpPr>
          <p:spPr>
            <a:xfrm>
              <a:off x="5252720" y="2936240"/>
              <a:ext cx="1036320" cy="5384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82614" y="2566907"/>
              <a:ext cx="540212" cy="369332"/>
            </a:xfrm>
            <a:prstGeom prst="rect">
              <a:avLst/>
            </a:prstGeom>
            <a:noFill/>
          </p:spPr>
          <p:txBody>
            <a:bodyPr wrap="none" rtlCol="0">
              <a:spAutoFit/>
            </a:bodyPr>
            <a:lstStyle/>
            <a:p>
              <a:r>
                <a:rPr lang="en-US" dirty="0"/>
                <a:t>Age</a:t>
              </a:r>
            </a:p>
          </p:txBody>
        </p:sp>
      </p:grpSp>
      <p:grpSp>
        <p:nvGrpSpPr>
          <p:cNvPr id="38" name="Group 37"/>
          <p:cNvGrpSpPr/>
          <p:nvPr/>
        </p:nvGrpSpPr>
        <p:grpSpPr>
          <a:xfrm>
            <a:off x="5368725" y="2527649"/>
            <a:ext cx="1563377" cy="971496"/>
            <a:chOff x="6616500" y="2527649"/>
            <a:chExt cx="1563377" cy="971496"/>
          </a:xfrm>
        </p:grpSpPr>
        <p:cxnSp>
          <p:nvCxnSpPr>
            <p:cNvPr id="28" name="Straight Arrow Connector 27"/>
            <p:cNvCxnSpPr/>
            <p:nvPr/>
          </p:nvCxnSpPr>
          <p:spPr>
            <a:xfrm>
              <a:off x="7352183" y="2855628"/>
              <a:ext cx="3242" cy="643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616500" y="2527649"/>
              <a:ext cx="1563377" cy="369332"/>
            </a:xfrm>
            <a:prstGeom prst="rect">
              <a:avLst/>
            </a:prstGeom>
            <a:noFill/>
          </p:spPr>
          <p:txBody>
            <a:bodyPr wrap="none" rtlCol="0">
              <a:spAutoFit/>
            </a:bodyPr>
            <a:lstStyle/>
            <a:p>
              <a:r>
                <a:rPr lang="en-US" dirty="0"/>
                <a:t>Height/Weight</a:t>
              </a:r>
            </a:p>
          </p:txBody>
        </p:sp>
      </p:grpSp>
      <p:grpSp>
        <p:nvGrpSpPr>
          <p:cNvPr id="39" name="Group 38"/>
          <p:cNvGrpSpPr/>
          <p:nvPr/>
        </p:nvGrpSpPr>
        <p:grpSpPr>
          <a:xfrm>
            <a:off x="6601690" y="2122140"/>
            <a:ext cx="1586075" cy="1352580"/>
            <a:chOff x="7849465" y="2122140"/>
            <a:chExt cx="1586075" cy="1352580"/>
          </a:xfrm>
        </p:grpSpPr>
        <p:cxnSp>
          <p:nvCxnSpPr>
            <p:cNvPr id="31" name="Straight Arrow Connector 30"/>
            <p:cNvCxnSpPr>
              <a:stCxn id="32" idx="2"/>
            </p:cNvCxnSpPr>
            <p:nvPr/>
          </p:nvCxnSpPr>
          <p:spPr>
            <a:xfrm>
              <a:off x="8642503" y="2491472"/>
              <a:ext cx="3242" cy="9832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849465" y="2122140"/>
              <a:ext cx="1586075" cy="369332"/>
            </a:xfrm>
            <a:prstGeom prst="rect">
              <a:avLst/>
            </a:prstGeom>
            <a:noFill/>
          </p:spPr>
          <p:txBody>
            <a:bodyPr wrap="none" rtlCol="0">
              <a:spAutoFit/>
            </a:bodyPr>
            <a:lstStyle/>
            <a:p>
              <a:r>
                <a:rPr lang="en-US" dirty="0"/>
                <a:t>Blood Pressure</a:t>
              </a:r>
            </a:p>
          </p:txBody>
        </p:sp>
      </p:grpSp>
      <p:grpSp>
        <p:nvGrpSpPr>
          <p:cNvPr id="40" name="Group 39"/>
          <p:cNvGrpSpPr/>
          <p:nvPr/>
        </p:nvGrpSpPr>
        <p:grpSpPr>
          <a:xfrm>
            <a:off x="7529439" y="2549925"/>
            <a:ext cx="1310167" cy="977542"/>
            <a:chOff x="8777214" y="2549925"/>
            <a:chExt cx="1310167" cy="977542"/>
          </a:xfrm>
        </p:grpSpPr>
        <p:cxnSp>
          <p:nvCxnSpPr>
            <p:cNvPr id="34" name="Straight Arrow Connector 33"/>
            <p:cNvCxnSpPr/>
            <p:nvPr/>
          </p:nvCxnSpPr>
          <p:spPr>
            <a:xfrm>
              <a:off x="9432298" y="2883950"/>
              <a:ext cx="3242" cy="643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777214" y="2549925"/>
              <a:ext cx="1310167" cy="369332"/>
            </a:xfrm>
            <a:prstGeom prst="rect">
              <a:avLst/>
            </a:prstGeom>
            <a:noFill/>
          </p:spPr>
          <p:txBody>
            <a:bodyPr wrap="none" rtlCol="0">
              <a:spAutoFit/>
            </a:bodyPr>
            <a:lstStyle/>
            <a:p>
              <a:r>
                <a:rPr lang="en-US" dirty="0"/>
                <a:t>Hearth Rate</a:t>
              </a:r>
            </a:p>
          </p:txBody>
        </p:sp>
      </p:grpSp>
      <p:grpSp>
        <p:nvGrpSpPr>
          <p:cNvPr id="3" name="Group 2"/>
          <p:cNvGrpSpPr/>
          <p:nvPr/>
        </p:nvGrpSpPr>
        <p:grpSpPr>
          <a:xfrm>
            <a:off x="9455382" y="4000572"/>
            <a:ext cx="691215" cy="1210576"/>
            <a:chOff x="5036769" y="4032440"/>
            <a:chExt cx="691215" cy="1210576"/>
          </a:xfrm>
        </p:grpSpPr>
        <p:cxnSp>
          <p:nvCxnSpPr>
            <p:cNvPr id="33" name="Straight Arrow Connector 32"/>
            <p:cNvCxnSpPr/>
            <p:nvPr/>
          </p:nvCxnSpPr>
          <p:spPr>
            <a:xfrm flipH="1" flipV="1">
              <a:off x="5378369" y="4032440"/>
              <a:ext cx="3256" cy="885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036769" y="4873684"/>
              <a:ext cx="691215" cy="369332"/>
            </a:xfrm>
            <a:prstGeom prst="rect">
              <a:avLst/>
            </a:prstGeom>
            <a:noFill/>
          </p:spPr>
          <p:txBody>
            <a:bodyPr wrap="none" rtlCol="0">
              <a:spAutoFit/>
            </a:bodyPr>
            <a:lstStyle/>
            <a:p>
              <a:r>
                <a:rPr lang="en-US" b="1" dirty="0">
                  <a:solidFill>
                    <a:srgbClr val="FF0000"/>
                  </a:solidFill>
                </a:rPr>
                <a:t>Label</a:t>
              </a:r>
            </a:p>
          </p:txBody>
        </p:sp>
      </p:grpSp>
      <p:grpSp>
        <p:nvGrpSpPr>
          <p:cNvPr id="5" name="Group 4"/>
          <p:cNvGrpSpPr/>
          <p:nvPr/>
        </p:nvGrpSpPr>
        <p:grpSpPr>
          <a:xfrm>
            <a:off x="6405907" y="4011394"/>
            <a:ext cx="1003736" cy="1162199"/>
            <a:chOff x="8405938" y="4073178"/>
            <a:chExt cx="1003736" cy="1162199"/>
          </a:xfrm>
        </p:grpSpPr>
        <p:cxnSp>
          <p:nvCxnSpPr>
            <p:cNvPr id="41" name="Straight Arrow Connector 40"/>
            <p:cNvCxnSpPr/>
            <p:nvPr/>
          </p:nvCxnSpPr>
          <p:spPr>
            <a:xfrm flipV="1">
              <a:off x="8909050" y="4073178"/>
              <a:ext cx="2458" cy="8728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405938" y="4866045"/>
              <a:ext cx="1003736" cy="369332"/>
            </a:xfrm>
            <a:prstGeom prst="rect">
              <a:avLst/>
            </a:prstGeom>
            <a:noFill/>
          </p:spPr>
          <p:txBody>
            <a:bodyPr wrap="none" rtlCol="0">
              <a:spAutoFit/>
            </a:bodyPr>
            <a:lstStyle/>
            <a:p>
              <a:r>
                <a:rPr lang="en-US" b="1" dirty="0">
                  <a:solidFill>
                    <a:srgbClr val="FF0000"/>
                  </a:solidFill>
                </a:rPr>
                <a:t>Features</a:t>
              </a:r>
            </a:p>
          </p:txBody>
        </p:sp>
      </p:grpSp>
      <p:grpSp>
        <p:nvGrpSpPr>
          <p:cNvPr id="16" name="Group 15"/>
          <p:cNvGrpSpPr/>
          <p:nvPr/>
        </p:nvGrpSpPr>
        <p:grpSpPr>
          <a:xfrm>
            <a:off x="6909018" y="5173879"/>
            <a:ext cx="2887963" cy="767952"/>
            <a:chOff x="5378368" y="5290432"/>
            <a:chExt cx="3530681" cy="767952"/>
          </a:xfrm>
        </p:grpSpPr>
        <p:sp>
          <p:nvSpPr>
            <p:cNvPr id="13" name="Left Brace 12"/>
            <p:cNvSpPr/>
            <p:nvPr/>
          </p:nvSpPr>
          <p:spPr>
            <a:xfrm rot="16200000">
              <a:off x="6976725" y="3692075"/>
              <a:ext cx="333968" cy="353068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p:cNvSpPr txBox="1"/>
            <p:nvPr/>
          </p:nvSpPr>
          <p:spPr>
            <a:xfrm>
              <a:off x="6351537" y="5689052"/>
              <a:ext cx="1584344" cy="369332"/>
            </a:xfrm>
            <a:prstGeom prst="rect">
              <a:avLst/>
            </a:prstGeom>
            <a:noFill/>
          </p:spPr>
          <p:txBody>
            <a:bodyPr wrap="none" rtlCol="0">
              <a:spAutoFit/>
            </a:bodyPr>
            <a:lstStyle/>
            <a:p>
              <a:r>
                <a:rPr lang="en-US" b="1" dirty="0">
                  <a:solidFill>
                    <a:srgbClr val="FF0000"/>
                  </a:solidFill>
                </a:rPr>
                <a:t>Feature Vector</a:t>
              </a:r>
            </a:p>
          </p:txBody>
        </p:sp>
      </p:grpSp>
    </p:spTree>
    <p:extLst>
      <p:ext uri="{BB962C8B-B14F-4D97-AF65-F5344CB8AC3E}">
        <p14:creationId xmlns:p14="http://schemas.microsoft.com/office/powerpoint/2010/main" val="425077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2000" fill="hold"/>
                                        <p:tgtEl>
                                          <p:spTgt spid="24"/>
                                        </p:tgtEl>
                                        <p:attrNameLst>
                                          <p:attrName>ppt_w</p:attrName>
                                        </p:attrNameLst>
                                      </p:cBhvr>
                                      <p:tavLst>
                                        <p:tav tm="0">
                                          <p:val>
                                            <p:fltVal val="0"/>
                                          </p:val>
                                        </p:tav>
                                        <p:tav tm="100000">
                                          <p:val>
                                            <p:strVal val="#ppt_w"/>
                                          </p:val>
                                        </p:tav>
                                      </p:tavLst>
                                    </p:anim>
                                    <p:anim calcmode="lin" valueType="num">
                                      <p:cBhvr>
                                        <p:cTn id="17" dur="2000" fill="hold"/>
                                        <p:tgtEl>
                                          <p:spTgt spid="24"/>
                                        </p:tgtEl>
                                        <p:attrNameLst>
                                          <p:attrName>ppt_h</p:attrName>
                                        </p:attrNameLst>
                                      </p:cBhvr>
                                      <p:tavLst>
                                        <p:tav tm="0">
                                          <p:val>
                                            <p:fltVal val="0"/>
                                          </p:val>
                                        </p:tav>
                                        <p:tav tm="100000">
                                          <p:val>
                                            <p:strVal val="#ppt_h"/>
                                          </p:val>
                                        </p:tav>
                                      </p:tavLst>
                                    </p:anim>
                                    <p:animEffect transition="in" filter="fade">
                                      <p:cBhvr>
                                        <p:cTn id="18" dur="2000"/>
                                        <p:tgtEl>
                                          <p:spTgt spid="24"/>
                                        </p:tgtEl>
                                      </p:cBhvr>
                                    </p:animEffect>
                                  </p:childTnLst>
                                </p:cTn>
                              </p:par>
                              <p:par>
                                <p:cTn id="19" presetID="42" presetClass="path" presetSubtype="0" accel="50000" decel="50000" fill="hold" nodeType="withEffect">
                                  <p:stCondLst>
                                    <p:cond delay="0"/>
                                  </p:stCondLst>
                                  <p:childTnLst>
                                    <p:animMotion origin="layout" path="M -0.47096 0.2044 L 6.25E-7 1.48148E-6 " pathEditMode="relative" rAng="0" ptsTypes="AA">
                                      <p:cBhvr>
                                        <p:cTn id="20" dur="2000" fill="hold"/>
                                        <p:tgtEl>
                                          <p:spTgt spid="24"/>
                                        </p:tgtEl>
                                        <p:attrNameLst>
                                          <p:attrName>ppt_x</p:attrName>
                                          <p:attrName>ppt_y</p:attrName>
                                        </p:attrNameLst>
                                      </p:cBhvr>
                                      <p:rCtr x="23542" y="-10231"/>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a Model</a:t>
            </a:r>
          </a:p>
        </p:txBody>
      </p:sp>
      <p:sp>
        <p:nvSpPr>
          <p:cNvPr id="4" name="Rectangle 3"/>
          <p:cNvSpPr/>
          <p:nvPr/>
        </p:nvSpPr>
        <p:spPr>
          <a:xfrm>
            <a:off x="3259352" y="6305034"/>
            <a:ext cx="6028573" cy="369332"/>
          </a:xfrm>
          <a:prstGeom prst="rect">
            <a:avLst/>
          </a:prstGeom>
        </p:spPr>
        <p:txBody>
          <a:bodyPr wrap="none">
            <a:spAutoFit/>
          </a:bodyPr>
          <a:lstStyle/>
          <a:p>
            <a:pPr algn="ctr"/>
            <a:r>
              <a:rPr lang="en-US" dirty="0">
                <a:solidFill>
                  <a:schemeClr val="bg2">
                    <a:lumMod val="75000"/>
                  </a:schemeClr>
                </a:solidFill>
              </a:rPr>
              <a:t>Using </a:t>
            </a:r>
            <a:r>
              <a:rPr lang="en-US" b="1" dirty="0">
                <a:solidFill>
                  <a:schemeClr val="bg2">
                    <a:lumMod val="75000"/>
                  </a:schemeClr>
                </a:solidFill>
              </a:rPr>
              <a:t>known data</a:t>
            </a:r>
            <a:r>
              <a:rPr lang="en-US" dirty="0">
                <a:solidFill>
                  <a:schemeClr val="bg2">
                    <a:lumMod val="75000"/>
                  </a:schemeClr>
                </a:solidFill>
              </a:rPr>
              <a:t>, develop a </a:t>
            </a:r>
            <a:r>
              <a:rPr lang="en-US" b="1" dirty="0">
                <a:solidFill>
                  <a:schemeClr val="bg2">
                    <a:lumMod val="75000"/>
                  </a:schemeClr>
                </a:solidFill>
              </a:rPr>
              <a:t>model</a:t>
            </a:r>
            <a:r>
              <a:rPr lang="en-US" dirty="0">
                <a:solidFill>
                  <a:schemeClr val="bg2">
                    <a:lumMod val="75000"/>
                  </a:schemeClr>
                </a:solidFill>
              </a:rPr>
              <a:t> to </a:t>
            </a:r>
            <a:r>
              <a:rPr lang="en-US" u="sng" dirty="0">
                <a:solidFill>
                  <a:schemeClr val="bg2">
                    <a:lumMod val="75000"/>
                  </a:schemeClr>
                </a:solidFill>
              </a:rPr>
              <a:t>predict</a:t>
            </a:r>
            <a:r>
              <a:rPr lang="en-US" dirty="0">
                <a:solidFill>
                  <a:schemeClr val="bg2">
                    <a:lumMod val="75000"/>
                  </a:schemeClr>
                </a:solidFill>
              </a:rPr>
              <a:t> </a:t>
            </a:r>
            <a:r>
              <a:rPr lang="en-US" b="1" dirty="0">
                <a:solidFill>
                  <a:schemeClr val="bg2">
                    <a:lumMod val="75000"/>
                  </a:schemeClr>
                </a:solidFill>
              </a:rPr>
              <a:t>unknown data</a:t>
            </a:r>
            <a:r>
              <a:rPr lang="en-US" dirty="0">
                <a:solidFill>
                  <a:schemeClr val="bg2">
                    <a:lumMod val="75000"/>
                  </a:schemeClr>
                </a:solidFill>
              </a:rPr>
              <a:t>.</a:t>
            </a:r>
          </a:p>
        </p:txBody>
      </p:sp>
      <p:grpSp>
        <p:nvGrpSpPr>
          <p:cNvPr id="44" name="Group 43"/>
          <p:cNvGrpSpPr/>
          <p:nvPr/>
        </p:nvGrpSpPr>
        <p:grpSpPr>
          <a:xfrm>
            <a:off x="851029" y="1021112"/>
            <a:ext cx="2119272" cy="5007155"/>
            <a:chOff x="851029" y="1021112"/>
            <a:chExt cx="2119272" cy="5007155"/>
          </a:xfrm>
        </p:grpSpPr>
        <p:grpSp>
          <p:nvGrpSpPr>
            <p:cNvPr id="16" name="Group 15"/>
            <p:cNvGrpSpPr/>
            <p:nvPr/>
          </p:nvGrpSpPr>
          <p:grpSpPr>
            <a:xfrm>
              <a:off x="894106" y="1628075"/>
              <a:ext cx="1747094" cy="4400192"/>
              <a:chOff x="4457735" y="1160498"/>
              <a:chExt cx="2463628" cy="5144536"/>
            </a:xfrm>
          </p:grpSpPr>
          <p:pic>
            <p:nvPicPr>
              <p:cNvPr id="17"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1749279"/>
                <a:ext cx="784158" cy="689772"/>
              </a:xfrm>
              <a:prstGeom prst="rect">
                <a:avLst/>
              </a:prstGeom>
            </p:spPr>
          </p:pic>
          <p:pic>
            <p:nvPicPr>
              <p:cNvPr id="18"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2439051"/>
                <a:ext cx="784158" cy="689772"/>
              </a:xfrm>
              <a:prstGeom prst="rect">
                <a:avLst/>
              </a:prstGeom>
            </p:spPr>
          </p:pic>
          <p:pic>
            <p:nvPicPr>
              <p:cNvPr id="19"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3128823"/>
                <a:ext cx="784158" cy="689772"/>
              </a:xfrm>
              <a:prstGeom prst="rect">
                <a:avLst/>
              </a:prstGeom>
            </p:spPr>
          </p:pic>
          <p:pic>
            <p:nvPicPr>
              <p:cNvPr id="20"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3818595"/>
                <a:ext cx="784158" cy="689772"/>
              </a:xfrm>
              <a:prstGeom prst="rect">
                <a:avLst/>
              </a:prstGeom>
            </p:spPr>
          </p:pic>
          <p:pic>
            <p:nvPicPr>
              <p:cNvPr id="21"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5615262"/>
                <a:ext cx="784158" cy="689772"/>
              </a:xfrm>
              <a:prstGeom prst="rect">
                <a:avLst/>
              </a:prstGeom>
            </p:spPr>
          </p:pic>
          <p:sp>
            <p:nvSpPr>
              <p:cNvPr id="22" name="TextBox 21"/>
              <p:cNvSpPr txBox="1"/>
              <p:nvPr/>
            </p:nvSpPr>
            <p:spPr>
              <a:xfrm>
                <a:off x="4457735" y="1160498"/>
                <a:ext cx="1433480" cy="359841"/>
              </a:xfrm>
              <a:prstGeom prst="rect">
                <a:avLst/>
              </a:prstGeom>
              <a:noFill/>
            </p:spPr>
            <p:txBody>
              <a:bodyPr wrap="none" rtlCol="0">
                <a:spAutoFit/>
              </a:bodyPr>
              <a:lstStyle/>
              <a:p>
                <a:r>
                  <a:rPr lang="en-US" sz="1400" u="sng" dirty="0"/>
                  <a:t>Documents</a:t>
                </a:r>
              </a:p>
            </p:txBody>
          </p:sp>
          <p:sp>
            <p:nvSpPr>
              <p:cNvPr id="23" name="TextBox 22"/>
              <p:cNvSpPr txBox="1"/>
              <p:nvPr/>
            </p:nvSpPr>
            <p:spPr>
              <a:xfrm>
                <a:off x="5963074" y="1160498"/>
                <a:ext cx="906889" cy="359841"/>
              </a:xfrm>
              <a:prstGeom prst="rect">
                <a:avLst/>
              </a:prstGeom>
              <a:noFill/>
            </p:spPr>
            <p:txBody>
              <a:bodyPr wrap="none" rtlCol="0">
                <a:spAutoFit/>
              </a:bodyPr>
              <a:lstStyle/>
              <a:p>
                <a:r>
                  <a:rPr lang="en-US" sz="1400" u="sng" dirty="0"/>
                  <a:t>Labels</a:t>
                </a:r>
              </a:p>
            </p:txBody>
          </p:sp>
          <p:sp>
            <p:nvSpPr>
              <p:cNvPr id="24" name="TextBox 23"/>
              <p:cNvSpPr txBox="1"/>
              <p:nvPr/>
            </p:nvSpPr>
            <p:spPr>
              <a:xfrm>
                <a:off x="6057780" y="1758482"/>
                <a:ext cx="728405" cy="359841"/>
              </a:xfrm>
              <a:prstGeom prst="rect">
                <a:avLst/>
              </a:prstGeom>
              <a:noFill/>
            </p:spPr>
            <p:txBody>
              <a:bodyPr wrap="none" rtlCol="0">
                <a:spAutoFit/>
              </a:bodyPr>
              <a:lstStyle/>
              <a:p>
                <a:r>
                  <a:rPr lang="en-US" sz="1400" dirty="0"/>
                  <a:t>Tech</a:t>
                </a:r>
              </a:p>
            </p:txBody>
          </p:sp>
          <p:sp>
            <p:nvSpPr>
              <p:cNvPr id="25" name="TextBox 24"/>
              <p:cNvSpPr txBox="1"/>
              <p:nvPr/>
            </p:nvSpPr>
            <p:spPr>
              <a:xfrm>
                <a:off x="5936213" y="2599271"/>
                <a:ext cx="945316" cy="359841"/>
              </a:xfrm>
              <a:prstGeom prst="rect">
                <a:avLst/>
              </a:prstGeom>
              <a:noFill/>
            </p:spPr>
            <p:txBody>
              <a:bodyPr wrap="none" rtlCol="0">
                <a:spAutoFit/>
              </a:bodyPr>
              <a:lstStyle/>
              <a:p>
                <a:pPr algn="ctr"/>
                <a:r>
                  <a:rPr lang="en-US" sz="1400" dirty="0"/>
                  <a:t>Health</a:t>
                </a:r>
              </a:p>
            </p:txBody>
          </p:sp>
          <p:sp>
            <p:nvSpPr>
              <p:cNvPr id="26" name="TextBox 25"/>
              <p:cNvSpPr txBox="1"/>
              <p:nvPr/>
            </p:nvSpPr>
            <p:spPr>
              <a:xfrm>
                <a:off x="5933641" y="3255394"/>
                <a:ext cx="987722" cy="359841"/>
              </a:xfrm>
              <a:prstGeom prst="rect">
                <a:avLst/>
              </a:prstGeom>
              <a:noFill/>
            </p:spPr>
            <p:txBody>
              <a:bodyPr wrap="none" rtlCol="0">
                <a:spAutoFit/>
              </a:bodyPr>
              <a:lstStyle/>
              <a:p>
                <a:r>
                  <a:rPr lang="en-US" sz="1400" dirty="0"/>
                  <a:t>Politics</a:t>
                </a:r>
              </a:p>
            </p:txBody>
          </p:sp>
          <p:sp>
            <p:nvSpPr>
              <p:cNvPr id="27" name="TextBox 26"/>
              <p:cNvSpPr txBox="1"/>
              <p:nvPr/>
            </p:nvSpPr>
            <p:spPr>
              <a:xfrm>
                <a:off x="5904212" y="3863289"/>
                <a:ext cx="987722" cy="359841"/>
              </a:xfrm>
              <a:prstGeom prst="rect">
                <a:avLst/>
              </a:prstGeom>
              <a:noFill/>
            </p:spPr>
            <p:txBody>
              <a:bodyPr wrap="none" rtlCol="0">
                <a:spAutoFit/>
              </a:bodyPr>
              <a:lstStyle/>
              <a:p>
                <a:r>
                  <a:rPr lang="en-US" sz="1400" dirty="0"/>
                  <a:t>Politics</a:t>
                </a:r>
              </a:p>
            </p:txBody>
          </p:sp>
          <p:sp>
            <p:nvSpPr>
              <p:cNvPr id="28" name="TextBox 27"/>
              <p:cNvSpPr txBox="1"/>
              <p:nvPr/>
            </p:nvSpPr>
            <p:spPr>
              <a:xfrm>
                <a:off x="5986863" y="5775482"/>
                <a:ext cx="915931" cy="359841"/>
              </a:xfrm>
              <a:prstGeom prst="rect">
                <a:avLst/>
              </a:prstGeom>
              <a:noFill/>
            </p:spPr>
            <p:txBody>
              <a:bodyPr wrap="none" rtlCol="0">
                <a:spAutoFit/>
              </a:bodyPr>
              <a:lstStyle/>
              <a:p>
                <a:r>
                  <a:rPr lang="en-US" sz="1400" dirty="0"/>
                  <a:t>Sports</a:t>
                </a:r>
              </a:p>
            </p:txBody>
          </p:sp>
          <p:cxnSp>
            <p:nvCxnSpPr>
              <p:cNvPr id="29" name="Straight Connector 28"/>
              <p:cNvCxnSpPr>
                <a:stCxn id="20" idx="2"/>
              </p:cNvCxnSpPr>
              <p:nvPr/>
            </p:nvCxnSpPr>
            <p:spPr>
              <a:xfrm>
                <a:off x="5146385"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6372382"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sp>
          <p:nvSpPr>
            <p:cNvPr id="31" name="TextBox 30"/>
            <p:cNvSpPr txBox="1"/>
            <p:nvPr/>
          </p:nvSpPr>
          <p:spPr>
            <a:xfrm>
              <a:off x="851029" y="1021112"/>
              <a:ext cx="2119272" cy="523220"/>
            </a:xfrm>
            <a:prstGeom prst="rect">
              <a:avLst/>
            </a:prstGeom>
            <a:noFill/>
          </p:spPr>
          <p:txBody>
            <a:bodyPr wrap="square" rtlCol="0">
              <a:spAutoFit/>
            </a:bodyPr>
            <a:lstStyle/>
            <a:p>
              <a:r>
                <a:rPr lang="en-US" sz="2800" dirty="0">
                  <a:solidFill>
                    <a:srgbClr val="FF0000"/>
                  </a:solidFill>
                </a:rPr>
                <a:t>Training data</a:t>
              </a:r>
            </a:p>
          </p:txBody>
        </p:sp>
      </p:grpSp>
      <p:grpSp>
        <p:nvGrpSpPr>
          <p:cNvPr id="48" name="Group 47"/>
          <p:cNvGrpSpPr/>
          <p:nvPr/>
        </p:nvGrpSpPr>
        <p:grpSpPr>
          <a:xfrm>
            <a:off x="3476276" y="2924138"/>
            <a:ext cx="2332619" cy="1869627"/>
            <a:chOff x="3476276" y="2924138"/>
            <a:chExt cx="2332619" cy="1869627"/>
          </a:xfrm>
        </p:grpSpPr>
        <p:sp>
          <p:nvSpPr>
            <p:cNvPr id="10" name="Right Arrow 9"/>
            <p:cNvSpPr/>
            <p:nvPr/>
          </p:nvSpPr>
          <p:spPr>
            <a:xfrm>
              <a:off x="3476276" y="2924138"/>
              <a:ext cx="233261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4059264" y="3408770"/>
              <a:ext cx="1141424" cy="1384995"/>
            </a:xfrm>
            <a:prstGeom prst="rect">
              <a:avLst/>
            </a:prstGeom>
            <a:noFill/>
          </p:spPr>
          <p:txBody>
            <a:bodyPr wrap="square" rtlCol="0">
              <a:spAutoFit/>
            </a:bodyPr>
            <a:lstStyle/>
            <a:p>
              <a:pPr algn="ctr"/>
              <a:r>
                <a:rPr lang="en-US" sz="2800" dirty="0">
                  <a:solidFill>
                    <a:srgbClr val="FF0000"/>
                  </a:solidFill>
                </a:rPr>
                <a:t>Train the Model</a:t>
              </a:r>
            </a:p>
          </p:txBody>
        </p:sp>
      </p:grpSp>
      <p:grpSp>
        <p:nvGrpSpPr>
          <p:cNvPr id="47" name="Group 46"/>
          <p:cNvGrpSpPr/>
          <p:nvPr/>
        </p:nvGrpSpPr>
        <p:grpSpPr>
          <a:xfrm>
            <a:off x="851029" y="1610707"/>
            <a:ext cx="3540312" cy="4272404"/>
            <a:chOff x="851029" y="1610707"/>
            <a:chExt cx="3540312" cy="4272404"/>
          </a:xfrm>
        </p:grpSpPr>
        <p:grpSp>
          <p:nvGrpSpPr>
            <p:cNvPr id="39" name="Group 38"/>
            <p:cNvGrpSpPr/>
            <p:nvPr/>
          </p:nvGrpSpPr>
          <p:grpSpPr>
            <a:xfrm>
              <a:off x="851029" y="1610707"/>
              <a:ext cx="3540312" cy="369332"/>
              <a:chOff x="851029" y="1610707"/>
              <a:chExt cx="3540312" cy="369332"/>
            </a:xfrm>
          </p:grpSpPr>
          <p:sp>
            <p:nvSpPr>
              <p:cNvPr id="37" name="Rectangle 36"/>
              <p:cNvSpPr/>
              <p:nvPr/>
            </p:nvSpPr>
            <p:spPr>
              <a:xfrm>
                <a:off x="851029" y="1648758"/>
                <a:ext cx="1881020" cy="2932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2718447" y="1610707"/>
                <a:ext cx="1672894" cy="369332"/>
              </a:xfrm>
              <a:prstGeom prst="rect">
                <a:avLst/>
              </a:prstGeom>
              <a:noFill/>
            </p:spPr>
            <p:txBody>
              <a:bodyPr wrap="none" rtlCol="0">
                <a:spAutoFit/>
              </a:bodyPr>
              <a:lstStyle/>
              <a:p>
                <a:r>
                  <a:rPr lang="en-US" b="1" dirty="0">
                    <a:solidFill>
                      <a:srgbClr val="FF0000"/>
                    </a:solidFill>
                  </a:rPr>
                  <a:t>Feature Vectors</a:t>
                </a:r>
              </a:p>
            </p:txBody>
          </p:sp>
        </p:grpSp>
        <p:cxnSp>
          <p:nvCxnSpPr>
            <p:cNvPr id="40" name="Straight Connector 39"/>
            <p:cNvCxnSpPr/>
            <p:nvPr/>
          </p:nvCxnSpPr>
          <p:spPr>
            <a:xfrm>
              <a:off x="880106" y="2028615"/>
              <a:ext cx="0" cy="3854496"/>
            </a:xfrm>
            <a:prstGeom prst="line">
              <a:avLst/>
            </a:prstGeom>
            <a:ln w="19050">
              <a:solidFill>
                <a:srgbClr val="FF0000"/>
              </a:solidFill>
              <a:prstDash val="dash"/>
            </a:ln>
          </p:spPr>
          <p:style>
            <a:lnRef idx="1">
              <a:schemeClr val="dk1"/>
            </a:lnRef>
            <a:fillRef idx="0">
              <a:schemeClr val="dk1"/>
            </a:fillRef>
            <a:effectRef idx="0">
              <a:schemeClr val="dk1"/>
            </a:effectRef>
            <a:fontRef idx="minor">
              <a:schemeClr val="tx1"/>
            </a:fontRef>
          </p:style>
        </p:cxnSp>
      </p:grpSp>
      <p:sp>
        <p:nvSpPr>
          <p:cNvPr id="43" name="U-Turn Arrow 42"/>
          <p:cNvSpPr/>
          <p:nvPr/>
        </p:nvSpPr>
        <p:spPr>
          <a:xfrm rot="10800000">
            <a:off x="4215159" y="3727645"/>
            <a:ext cx="6066263" cy="2377138"/>
          </a:xfrm>
          <a:prstGeom prst="uturnArrow">
            <a:avLst>
              <a:gd name="adj1" fmla="val 14348"/>
              <a:gd name="adj2" fmla="val 21951"/>
              <a:gd name="adj3" fmla="val 19485"/>
              <a:gd name="adj4" fmla="val 41050"/>
              <a:gd name="adj5" fmla="val 501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3" name="Group 52"/>
          <p:cNvGrpSpPr/>
          <p:nvPr/>
        </p:nvGrpSpPr>
        <p:grpSpPr>
          <a:xfrm>
            <a:off x="6143154" y="1000854"/>
            <a:ext cx="2776890" cy="4664650"/>
            <a:chOff x="6143154" y="1000854"/>
            <a:chExt cx="2776890" cy="4664650"/>
          </a:xfrm>
        </p:grpSpPr>
        <p:sp>
          <p:nvSpPr>
            <p:cNvPr id="32" name="TextBox 31"/>
            <p:cNvSpPr txBox="1"/>
            <p:nvPr/>
          </p:nvSpPr>
          <p:spPr>
            <a:xfrm>
              <a:off x="6806231" y="1000854"/>
              <a:ext cx="1408116" cy="954107"/>
            </a:xfrm>
            <a:prstGeom prst="rect">
              <a:avLst/>
            </a:prstGeom>
            <a:noFill/>
          </p:spPr>
          <p:txBody>
            <a:bodyPr wrap="square" rtlCol="0">
              <a:spAutoFit/>
            </a:bodyPr>
            <a:lstStyle/>
            <a:p>
              <a:pPr algn="ctr"/>
              <a:r>
                <a:rPr lang="en-US" sz="2800" dirty="0">
                  <a:solidFill>
                    <a:srgbClr val="FF0000"/>
                  </a:solidFill>
                </a:rPr>
                <a:t>Base </a:t>
              </a:r>
              <a:r>
                <a:rPr lang="en-US" sz="2800" b="1" dirty="0">
                  <a:solidFill>
                    <a:srgbClr val="FF0000"/>
                  </a:solidFill>
                </a:rPr>
                <a:t>Model</a:t>
              </a:r>
            </a:p>
          </p:txBody>
        </p:sp>
        <p:pic>
          <p:nvPicPr>
            <p:cNvPr id="52" name="Picture 51" descr="Brain, Head, Science, Human, Biology, Scheme, Profil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143154" y="1900230"/>
              <a:ext cx="2776890" cy="3765274"/>
            </a:xfrm>
            <a:prstGeom prst="rect">
              <a:avLst/>
            </a:prstGeom>
          </p:spPr>
        </p:pic>
        <p:pic>
          <p:nvPicPr>
            <p:cNvPr id="6" name="Picture 5" descr="Gears, Cogs, Engineering, Work, Gearwheel, Cogwheel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85672" y="2063018"/>
              <a:ext cx="1284090" cy="1340648"/>
            </a:xfrm>
            <a:prstGeom prst="rect">
              <a:avLst/>
            </a:prstGeom>
          </p:spPr>
        </p:pic>
      </p:grpSp>
      <p:grpSp>
        <p:nvGrpSpPr>
          <p:cNvPr id="46" name="Group 45"/>
          <p:cNvGrpSpPr/>
          <p:nvPr/>
        </p:nvGrpSpPr>
        <p:grpSpPr>
          <a:xfrm>
            <a:off x="8169762" y="1655369"/>
            <a:ext cx="2678277" cy="1337394"/>
            <a:chOff x="8368464" y="3079468"/>
            <a:chExt cx="2678277" cy="1337394"/>
          </a:xfrm>
        </p:grpSpPr>
        <p:sp>
          <p:nvSpPr>
            <p:cNvPr id="42" name="TextBox 41"/>
            <p:cNvSpPr txBox="1"/>
            <p:nvPr/>
          </p:nvSpPr>
          <p:spPr>
            <a:xfrm>
              <a:off x="8987271" y="3462755"/>
              <a:ext cx="2059470" cy="954107"/>
            </a:xfrm>
            <a:prstGeom prst="rect">
              <a:avLst/>
            </a:prstGeom>
            <a:noFill/>
          </p:spPr>
          <p:txBody>
            <a:bodyPr wrap="square" rtlCol="0">
              <a:spAutoFit/>
            </a:bodyPr>
            <a:lstStyle/>
            <a:p>
              <a:pPr algn="ctr"/>
              <a:r>
                <a:rPr lang="en-US" sz="2800" dirty="0">
                  <a:solidFill>
                    <a:srgbClr val="FF0000"/>
                  </a:solidFill>
                </a:rPr>
                <a:t>Adjust</a:t>
              </a:r>
            </a:p>
            <a:p>
              <a:pPr algn="ctr"/>
              <a:r>
                <a:rPr lang="en-US" sz="2800" dirty="0">
                  <a:solidFill>
                    <a:srgbClr val="FF0000"/>
                  </a:solidFill>
                </a:rPr>
                <a:t>Parameters</a:t>
              </a: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b="19653"/>
            <a:stretch/>
          </p:blipFill>
          <p:spPr>
            <a:xfrm>
              <a:off x="8368464" y="3079468"/>
              <a:ext cx="1182043" cy="835766"/>
            </a:xfrm>
            <a:prstGeom prst="rect">
              <a:avLst/>
            </a:prstGeom>
          </p:spPr>
        </p:pic>
      </p:grpSp>
      <p:pic>
        <p:nvPicPr>
          <p:cNvPr id="50" name="Picture 49" descr="Gehirn, Anatomie, Menschliche, Wissenschaft, Gesundheit"/>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049999">
            <a:off x="6522815" y="2051776"/>
            <a:ext cx="2009802" cy="1444545"/>
          </a:xfrm>
          <a:prstGeom prst="rect">
            <a:avLst/>
          </a:prstGeom>
        </p:spPr>
      </p:pic>
    </p:spTree>
    <p:extLst>
      <p:ext uri="{BB962C8B-B14F-4D97-AF65-F5344CB8AC3E}">
        <p14:creationId xmlns:p14="http://schemas.microsoft.com/office/powerpoint/2010/main" val="84613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repeatCount="300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heel(1)">
                                      <p:cBhvr>
                                        <p:cTn id="32" dur="500"/>
                                        <p:tgtEl>
                                          <p:spTgt spid="43"/>
                                        </p:tgtEl>
                                      </p:cBhvr>
                                    </p:animEffect>
                                  </p:childTnLst>
                                </p:cTn>
                              </p:par>
                              <p:par>
                                <p:cTn id="33" presetID="53" presetClass="entr" presetSubtype="16" repeatCount="300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p:cTn id="35" dur="500" fill="hold"/>
                                        <p:tgtEl>
                                          <p:spTgt spid="48"/>
                                        </p:tgtEl>
                                        <p:attrNameLst>
                                          <p:attrName>ppt_w</p:attrName>
                                        </p:attrNameLst>
                                      </p:cBhvr>
                                      <p:tavLst>
                                        <p:tav tm="0">
                                          <p:val>
                                            <p:fltVal val="0"/>
                                          </p:val>
                                        </p:tav>
                                        <p:tav tm="100000">
                                          <p:val>
                                            <p:strVal val="#ppt_w"/>
                                          </p:val>
                                        </p:tav>
                                      </p:tavLst>
                                    </p:anim>
                                    <p:anim calcmode="lin" valueType="num">
                                      <p:cBhvr>
                                        <p:cTn id="36" dur="500" fill="hold"/>
                                        <p:tgtEl>
                                          <p:spTgt spid="48"/>
                                        </p:tgtEl>
                                        <p:attrNameLst>
                                          <p:attrName>ppt_h</p:attrName>
                                        </p:attrNameLst>
                                      </p:cBhvr>
                                      <p:tavLst>
                                        <p:tav tm="0">
                                          <p:val>
                                            <p:fltVal val="0"/>
                                          </p:val>
                                        </p:tav>
                                        <p:tav tm="100000">
                                          <p:val>
                                            <p:strVal val="#ppt_h"/>
                                          </p:val>
                                        </p:tav>
                                      </p:tavLst>
                                    </p:anim>
                                    <p:animEffect transition="in" filter="fade">
                                      <p:cBhvr>
                                        <p:cTn id="37" dur="500"/>
                                        <p:tgtEl>
                                          <p:spTgt spid="48"/>
                                        </p:tgtEl>
                                      </p:cBhvr>
                                    </p:animEffect>
                                  </p:childTnLst>
                                </p:cTn>
                              </p:par>
                              <p:par>
                                <p:cTn id="38" presetID="53" presetClass="entr" presetSubtype="16" repeatCount="3000" fill="hold" nodeType="withEffect">
                                  <p:stCondLst>
                                    <p:cond delay="0"/>
                                  </p:stCondLst>
                                  <p:childTnLst>
                                    <p:set>
                                      <p:cBhvr>
                                        <p:cTn id="39" dur="1" fill="hold">
                                          <p:stCondLst>
                                            <p:cond delay="0"/>
                                          </p:stCondLst>
                                        </p:cTn>
                                        <p:tgtEl>
                                          <p:spTgt spid="46"/>
                                        </p:tgtEl>
                                        <p:attrNameLst>
                                          <p:attrName>style.visibility</p:attrName>
                                        </p:attrNameLst>
                                      </p:cBhvr>
                                      <p:to>
                                        <p:strVal val="visible"/>
                                      </p:to>
                                    </p:set>
                                    <p:anim calcmode="lin" valueType="num">
                                      <p:cBhvr>
                                        <p:cTn id="40" dur="500" fill="hold"/>
                                        <p:tgtEl>
                                          <p:spTgt spid="46"/>
                                        </p:tgtEl>
                                        <p:attrNameLst>
                                          <p:attrName>ppt_w</p:attrName>
                                        </p:attrNameLst>
                                      </p:cBhvr>
                                      <p:tavLst>
                                        <p:tav tm="0">
                                          <p:val>
                                            <p:fltVal val="0"/>
                                          </p:val>
                                        </p:tav>
                                        <p:tav tm="100000">
                                          <p:val>
                                            <p:strVal val="#ppt_w"/>
                                          </p:val>
                                        </p:tav>
                                      </p:tavLst>
                                    </p:anim>
                                    <p:anim calcmode="lin" valueType="num">
                                      <p:cBhvr>
                                        <p:cTn id="41" dur="500" fill="hold"/>
                                        <p:tgtEl>
                                          <p:spTgt spid="46"/>
                                        </p:tgtEl>
                                        <p:attrNameLst>
                                          <p:attrName>ppt_h</p:attrName>
                                        </p:attrNameLst>
                                      </p:cBhvr>
                                      <p:tavLst>
                                        <p:tav tm="0">
                                          <p:val>
                                            <p:fltVal val="0"/>
                                          </p:val>
                                        </p:tav>
                                        <p:tav tm="100000">
                                          <p:val>
                                            <p:strVal val="#ppt_h"/>
                                          </p:val>
                                        </p:tav>
                                      </p:tavLst>
                                    </p:anim>
                                    <p:animEffect transition="in" filter="fade">
                                      <p:cBhvr>
                                        <p:cTn id="42" dur="500"/>
                                        <p:tgtEl>
                                          <p:spTgt spid="46"/>
                                        </p:tgtEl>
                                      </p:cBhvr>
                                    </p:animEffect>
                                  </p:childTnLst>
                                </p:cTn>
                              </p:par>
                              <p:par>
                                <p:cTn id="43" presetID="53" presetClass="entr" presetSubtype="16"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anim calcmode="lin" valueType="num">
                                      <p:cBhvr>
                                        <p:cTn id="45" dur="2000" fill="hold"/>
                                        <p:tgtEl>
                                          <p:spTgt spid="50"/>
                                        </p:tgtEl>
                                        <p:attrNameLst>
                                          <p:attrName>ppt_w</p:attrName>
                                        </p:attrNameLst>
                                      </p:cBhvr>
                                      <p:tavLst>
                                        <p:tav tm="0">
                                          <p:val>
                                            <p:fltVal val="0"/>
                                          </p:val>
                                        </p:tav>
                                        <p:tav tm="100000">
                                          <p:val>
                                            <p:strVal val="#ppt_w"/>
                                          </p:val>
                                        </p:tav>
                                      </p:tavLst>
                                    </p:anim>
                                    <p:anim calcmode="lin" valueType="num">
                                      <p:cBhvr>
                                        <p:cTn id="46" dur="2000" fill="hold"/>
                                        <p:tgtEl>
                                          <p:spTgt spid="50"/>
                                        </p:tgtEl>
                                        <p:attrNameLst>
                                          <p:attrName>ppt_h</p:attrName>
                                        </p:attrNameLst>
                                      </p:cBhvr>
                                      <p:tavLst>
                                        <p:tav tm="0">
                                          <p:val>
                                            <p:fltVal val="0"/>
                                          </p:val>
                                        </p:tav>
                                        <p:tav tm="100000">
                                          <p:val>
                                            <p:strVal val="#ppt_h"/>
                                          </p:val>
                                        </p:tav>
                                      </p:tavLst>
                                    </p:anim>
                                    <p:animEffect transition="in" filter="fade">
                                      <p:cBhvr>
                                        <p:cTn id="47" dur="2000"/>
                                        <p:tgtEl>
                                          <p:spTgt spid="50"/>
                                        </p:tgtEl>
                                      </p:cBhvr>
                                    </p:animEffect>
                                  </p:childTnLst>
                                </p:cTn>
                              </p:par>
                            </p:childTnLst>
                          </p:cTn>
                        </p:par>
                        <p:par>
                          <p:cTn id="48" fill="hold">
                            <p:stCondLst>
                              <p:cond delay="2000"/>
                            </p:stCondLst>
                            <p:childTnLst>
                              <p:par>
                                <p:cTn id="49" presetID="26" presetClass="emph" presetSubtype="0" repeatCount="2000" fill="hold" nodeType="afterEffect">
                                  <p:stCondLst>
                                    <p:cond delay="0"/>
                                  </p:stCondLst>
                                  <p:childTnLst>
                                    <p:animEffect transition="out" filter="fade">
                                      <p:cBhvr>
                                        <p:cTn id="50" dur="500" tmFilter="0, 0; .2, .5; .8, .5; 1, 0"/>
                                        <p:tgtEl>
                                          <p:spTgt spid="50"/>
                                        </p:tgtEl>
                                      </p:cBhvr>
                                    </p:animEffect>
                                    <p:animScale>
                                      <p:cBhvr>
                                        <p:cTn id="51" dur="250" autoRev="1" fill="hold"/>
                                        <p:tgtEl>
                                          <p:spTgt spid="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Model’s Performance</a:t>
            </a:r>
          </a:p>
        </p:txBody>
      </p:sp>
      <p:grpSp>
        <p:nvGrpSpPr>
          <p:cNvPr id="113" name="Group 112"/>
          <p:cNvGrpSpPr/>
          <p:nvPr/>
        </p:nvGrpSpPr>
        <p:grpSpPr>
          <a:xfrm>
            <a:off x="219836" y="1264560"/>
            <a:ext cx="2812180" cy="4620457"/>
            <a:chOff x="320195" y="1264560"/>
            <a:chExt cx="2812180" cy="4620457"/>
          </a:xfrm>
        </p:grpSpPr>
        <p:sp>
          <p:nvSpPr>
            <p:cNvPr id="5" name="TextBox 4"/>
            <p:cNvSpPr txBox="1"/>
            <p:nvPr/>
          </p:nvSpPr>
          <p:spPr>
            <a:xfrm>
              <a:off x="320195" y="1264560"/>
              <a:ext cx="2812180" cy="369332"/>
            </a:xfrm>
            <a:prstGeom prst="rect">
              <a:avLst/>
            </a:prstGeom>
            <a:noFill/>
          </p:spPr>
          <p:txBody>
            <a:bodyPr wrap="none" rtlCol="0">
              <a:spAutoFit/>
            </a:bodyPr>
            <a:lstStyle/>
            <a:p>
              <a:r>
                <a:rPr lang="en-US" dirty="0"/>
                <a:t>Known data with </a:t>
              </a:r>
              <a:r>
                <a:rPr lang="en-US" b="1" dirty="0">
                  <a:solidFill>
                    <a:srgbClr val="FF0000"/>
                  </a:solidFill>
                </a:rPr>
                <a:t>true labels</a:t>
              </a:r>
            </a:p>
          </p:txBody>
        </p:sp>
        <p:grpSp>
          <p:nvGrpSpPr>
            <p:cNvPr id="15" name="Group 14"/>
            <p:cNvGrpSpPr/>
            <p:nvPr/>
          </p:nvGrpSpPr>
          <p:grpSpPr>
            <a:xfrm>
              <a:off x="331468" y="1685769"/>
              <a:ext cx="2388198" cy="4199248"/>
              <a:chOff x="511942" y="2491884"/>
              <a:chExt cx="2388198" cy="4199248"/>
            </a:xfrm>
          </p:grpSpPr>
          <p:pic>
            <p:nvPicPr>
              <p:cNvPr id="16"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7" y="2910163"/>
                <a:ext cx="416098" cy="366014"/>
              </a:xfrm>
              <a:prstGeom prst="rect">
                <a:avLst/>
              </a:prstGeom>
            </p:spPr>
          </p:pic>
          <p:pic>
            <p:nvPicPr>
              <p:cNvPr id="17"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401391"/>
                <a:ext cx="416098" cy="366014"/>
              </a:xfrm>
              <a:prstGeom prst="rect">
                <a:avLst/>
              </a:prstGeom>
            </p:spPr>
          </p:pic>
          <p:pic>
            <p:nvPicPr>
              <p:cNvPr id="1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885503"/>
                <a:ext cx="416098" cy="366014"/>
              </a:xfrm>
              <a:prstGeom prst="rect">
                <a:avLst/>
              </a:prstGeom>
            </p:spPr>
          </p:pic>
          <p:pic>
            <p:nvPicPr>
              <p:cNvPr id="19"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6711" y="4311874"/>
                <a:ext cx="416098" cy="366014"/>
              </a:xfrm>
              <a:prstGeom prst="rect">
                <a:avLst/>
              </a:prstGeom>
            </p:spPr>
          </p:pic>
          <p:sp>
            <p:nvSpPr>
              <p:cNvPr id="20" name="TextBox 19"/>
              <p:cNvSpPr txBox="1"/>
              <p:nvPr/>
            </p:nvSpPr>
            <p:spPr>
              <a:xfrm>
                <a:off x="2256974" y="2907920"/>
                <a:ext cx="498855" cy="261610"/>
              </a:xfrm>
              <a:prstGeom prst="rect">
                <a:avLst/>
              </a:prstGeom>
              <a:noFill/>
            </p:spPr>
            <p:txBody>
              <a:bodyPr wrap="none" rtlCol="0">
                <a:spAutoFit/>
              </a:bodyPr>
              <a:lstStyle/>
              <a:p>
                <a:r>
                  <a:rPr lang="en-US" sz="1100" dirty="0"/>
                  <a:t>Tech</a:t>
                </a:r>
              </a:p>
            </p:txBody>
          </p:sp>
          <p:sp>
            <p:nvSpPr>
              <p:cNvPr id="21" name="TextBox 20"/>
              <p:cNvSpPr txBox="1"/>
              <p:nvPr/>
            </p:nvSpPr>
            <p:spPr>
              <a:xfrm>
                <a:off x="2204074" y="3401391"/>
                <a:ext cx="604653" cy="261610"/>
              </a:xfrm>
              <a:prstGeom prst="rect">
                <a:avLst/>
              </a:prstGeom>
              <a:noFill/>
            </p:spPr>
            <p:txBody>
              <a:bodyPr wrap="none" rtlCol="0">
                <a:spAutoFit/>
              </a:bodyPr>
              <a:lstStyle/>
              <a:p>
                <a:pPr algn="ctr"/>
                <a:r>
                  <a:rPr lang="en-US" sz="1100" dirty="0"/>
                  <a:t>Health</a:t>
                </a:r>
              </a:p>
            </p:txBody>
          </p:sp>
          <p:sp>
            <p:nvSpPr>
              <p:cNvPr id="22" name="TextBox 21"/>
              <p:cNvSpPr txBox="1"/>
              <p:nvPr/>
            </p:nvSpPr>
            <p:spPr>
              <a:xfrm>
                <a:off x="2180830" y="3899544"/>
                <a:ext cx="651140" cy="261610"/>
              </a:xfrm>
              <a:prstGeom prst="rect">
                <a:avLst/>
              </a:prstGeom>
              <a:noFill/>
            </p:spPr>
            <p:txBody>
              <a:bodyPr wrap="none" rtlCol="0">
                <a:spAutoFit/>
              </a:bodyPr>
              <a:lstStyle/>
              <a:p>
                <a:r>
                  <a:rPr lang="en-US" sz="1100" dirty="0"/>
                  <a:t>Politics</a:t>
                </a:r>
              </a:p>
            </p:txBody>
          </p:sp>
          <p:sp>
            <p:nvSpPr>
              <p:cNvPr id="23" name="TextBox 22"/>
              <p:cNvSpPr txBox="1"/>
              <p:nvPr/>
            </p:nvSpPr>
            <p:spPr>
              <a:xfrm>
                <a:off x="2180830" y="4311874"/>
                <a:ext cx="651140" cy="261610"/>
              </a:xfrm>
              <a:prstGeom prst="rect">
                <a:avLst/>
              </a:prstGeom>
              <a:noFill/>
            </p:spPr>
            <p:txBody>
              <a:bodyPr wrap="none" rtlCol="0">
                <a:spAutoFit/>
              </a:bodyPr>
              <a:lstStyle/>
              <a:p>
                <a:r>
                  <a:rPr lang="en-US" sz="1100" dirty="0"/>
                  <a:t>Politics</a:t>
                </a:r>
              </a:p>
            </p:txBody>
          </p:sp>
          <p:sp>
            <p:nvSpPr>
              <p:cNvPr id="24" name="TextBox 23"/>
              <p:cNvSpPr txBox="1"/>
              <p:nvPr/>
            </p:nvSpPr>
            <p:spPr>
              <a:xfrm>
                <a:off x="2259392" y="6055232"/>
                <a:ext cx="595035" cy="261610"/>
              </a:xfrm>
              <a:prstGeom prst="rect">
                <a:avLst/>
              </a:prstGeom>
              <a:noFill/>
            </p:spPr>
            <p:txBody>
              <a:bodyPr wrap="none" rtlCol="0">
                <a:spAutoFit/>
              </a:bodyPr>
              <a:lstStyle/>
              <a:p>
                <a:r>
                  <a:rPr lang="en-US" sz="1100" dirty="0"/>
                  <a:t>Sports</a:t>
                </a:r>
              </a:p>
            </p:txBody>
          </p:sp>
          <p:cxnSp>
            <p:nvCxnSpPr>
              <p:cNvPr id="25" name="Straight Connector 24"/>
              <p:cNvCxnSpPr/>
              <p:nvPr/>
            </p:nvCxnSpPr>
            <p:spPr>
              <a:xfrm>
                <a:off x="2548561" y="4725199"/>
                <a:ext cx="16699" cy="1245939"/>
              </a:xfrm>
              <a:prstGeom prst="line">
                <a:avLst/>
              </a:prstGeom>
              <a:ln w="19050">
                <a:prstDash val="dash"/>
              </a:ln>
            </p:spPr>
            <p:style>
              <a:lnRef idx="1">
                <a:schemeClr val="dk1"/>
              </a:lnRef>
              <a:fillRef idx="0">
                <a:schemeClr val="dk1"/>
              </a:fillRef>
              <a:effectRef idx="0">
                <a:schemeClr val="dk1"/>
              </a:effectRef>
              <a:fontRef idx="minor">
                <a:schemeClr val="tx1"/>
              </a:fontRef>
            </p:style>
          </p:cxnSp>
          <p:pic>
            <p:nvPicPr>
              <p:cNvPr id="26"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0341" y="6055232"/>
                <a:ext cx="416098" cy="366014"/>
              </a:xfrm>
              <a:prstGeom prst="rect">
                <a:avLst/>
              </a:prstGeom>
            </p:spPr>
          </p:pic>
          <p:cxnSp>
            <p:nvCxnSpPr>
              <p:cNvPr id="27" name="Straight Connector 26"/>
              <p:cNvCxnSpPr/>
              <p:nvPr/>
            </p:nvCxnSpPr>
            <p:spPr>
              <a:xfrm>
                <a:off x="1243506" y="4725199"/>
                <a:ext cx="14884" cy="130446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28" name="Flowchart: Alternate Process 27"/>
              <p:cNvSpPr/>
              <p:nvPr/>
            </p:nvSpPr>
            <p:spPr>
              <a:xfrm>
                <a:off x="511942" y="2491884"/>
                <a:ext cx="2388198" cy="4199248"/>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2" name="Group 61"/>
          <p:cNvGrpSpPr/>
          <p:nvPr/>
        </p:nvGrpSpPr>
        <p:grpSpPr>
          <a:xfrm>
            <a:off x="5284976" y="995885"/>
            <a:ext cx="461896" cy="2372383"/>
            <a:chOff x="6774092" y="2540559"/>
            <a:chExt cx="817581" cy="4199248"/>
          </a:xfrm>
        </p:grpSpPr>
        <p:sp>
          <p:nvSpPr>
            <p:cNvPr id="63" name="Flowchart: Alternate Process 62"/>
            <p:cNvSpPr/>
            <p:nvPr/>
          </p:nvSpPr>
          <p:spPr>
            <a:xfrm>
              <a:off x="6774092" y="2540559"/>
              <a:ext cx="817581" cy="4199248"/>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0142" y="2846016"/>
              <a:ext cx="416098" cy="366014"/>
            </a:xfrm>
            <a:prstGeom prst="rect">
              <a:avLst/>
            </a:prstGeom>
          </p:spPr>
        </p:pic>
        <p:pic>
          <p:nvPicPr>
            <p:cNvPr id="65"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0141" y="3337244"/>
              <a:ext cx="416098" cy="366014"/>
            </a:xfrm>
            <a:prstGeom prst="rect">
              <a:avLst/>
            </a:prstGeom>
          </p:spPr>
        </p:pic>
        <p:pic>
          <p:nvPicPr>
            <p:cNvPr id="66"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0141" y="3821356"/>
              <a:ext cx="416098" cy="366014"/>
            </a:xfrm>
            <a:prstGeom prst="rect">
              <a:avLst/>
            </a:prstGeom>
          </p:spPr>
        </p:pic>
        <p:pic>
          <p:nvPicPr>
            <p:cNvPr id="67"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85356" y="4247727"/>
              <a:ext cx="416098" cy="366014"/>
            </a:xfrm>
            <a:prstGeom prst="rect">
              <a:avLst/>
            </a:prstGeom>
          </p:spPr>
        </p:pic>
        <p:pic>
          <p:nvPicPr>
            <p:cNvPr id="6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08986" y="5991085"/>
              <a:ext cx="416098" cy="366014"/>
            </a:xfrm>
            <a:prstGeom prst="rect">
              <a:avLst/>
            </a:prstGeom>
          </p:spPr>
        </p:pic>
        <p:cxnSp>
          <p:nvCxnSpPr>
            <p:cNvPr id="69" name="Straight Connector 68"/>
            <p:cNvCxnSpPr/>
            <p:nvPr/>
          </p:nvCxnSpPr>
          <p:spPr>
            <a:xfrm>
              <a:off x="7202151" y="4661052"/>
              <a:ext cx="14884" cy="1304463"/>
            </a:xfrm>
            <a:prstGeom prst="line">
              <a:avLst/>
            </a:prstGeom>
            <a:ln w="19050">
              <a:prstDash val="dash"/>
            </a:ln>
          </p:spPr>
          <p:style>
            <a:lnRef idx="1">
              <a:schemeClr val="dk1"/>
            </a:lnRef>
            <a:fillRef idx="0">
              <a:schemeClr val="dk1"/>
            </a:fillRef>
            <a:effectRef idx="0">
              <a:schemeClr val="dk1"/>
            </a:effectRef>
            <a:fontRef idx="minor">
              <a:schemeClr val="tx1"/>
            </a:fontRef>
          </p:style>
        </p:cxnSp>
      </p:grpSp>
      <p:grpSp>
        <p:nvGrpSpPr>
          <p:cNvPr id="101" name="Group 100"/>
          <p:cNvGrpSpPr/>
          <p:nvPr/>
        </p:nvGrpSpPr>
        <p:grpSpPr>
          <a:xfrm>
            <a:off x="5783821" y="982656"/>
            <a:ext cx="737455" cy="2372383"/>
            <a:chOff x="5926868" y="1007821"/>
            <a:chExt cx="737455" cy="2372383"/>
          </a:xfrm>
        </p:grpSpPr>
        <p:sp>
          <p:nvSpPr>
            <p:cNvPr id="71" name="TextBox 70"/>
            <p:cNvSpPr txBox="1"/>
            <p:nvPr/>
          </p:nvSpPr>
          <p:spPr>
            <a:xfrm>
              <a:off x="6065645" y="1167333"/>
              <a:ext cx="449966" cy="147798"/>
            </a:xfrm>
            <a:prstGeom prst="rect">
              <a:avLst/>
            </a:prstGeom>
            <a:noFill/>
          </p:spPr>
          <p:txBody>
            <a:bodyPr wrap="none" rtlCol="0">
              <a:spAutoFit/>
            </a:bodyPr>
            <a:lstStyle/>
            <a:p>
              <a:r>
                <a:rPr lang="en-US" sz="1100" dirty="0"/>
                <a:t>Tech</a:t>
              </a:r>
            </a:p>
          </p:txBody>
        </p:sp>
        <p:sp>
          <p:nvSpPr>
            <p:cNvPr id="72" name="TextBox 71"/>
            <p:cNvSpPr txBox="1"/>
            <p:nvPr/>
          </p:nvSpPr>
          <p:spPr>
            <a:xfrm>
              <a:off x="6017929" y="1446122"/>
              <a:ext cx="545396" cy="147798"/>
            </a:xfrm>
            <a:prstGeom prst="rect">
              <a:avLst/>
            </a:prstGeom>
            <a:noFill/>
          </p:spPr>
          <p:txBody>
            <a:bodyPr wrap="none" rtlCol="0">
              <a:spAutoFit/>
            </a:bodyPr>
            <a:lstStyle/>
            <a:p>
              <a:pPr algn="ctr"/>
              <a:r>
                <a:rPr lang="en-US" sz="1100" dirty="0"/>
                <a:t>Health</a:t>
              </a:r>
            </a:p>
          </p:txBody>
        </p:sp>
        <p:sp>
          <p:nvSpPr>
            <p:cNvPr id="73" name="TextBox 72"/>
            <p:cNvSpPr txBox="1"/>
            <p:nvPr/>
          </p:nvSpPr>
          <p:spPr>
            <a:xfrm>
              <a:off x="5996963" y="1727555"/>
              <a:ext cx="587327" cy="147798"/>
            </a:xfrm>
            <a:prstGeom prst="rect">
              <a:avLst/>
            </a:prstGeom>
            <a:noFill/>
          </p:spPr>
          <p:txBody>
            <a:bodyPr wrap="none" rtlCol="0">
              <a:spAutoFit/>
            </a:bodyPr>
            <a:lstStyle/>
            <a:p>
              <a:r>
                <a:rPr lang="en-US" sz="1100" dirty="0"/>
                <a:t>Politics</a:t>
              </a:r>
            </a:p>
          </p:txBody>
        </p:sp>
        <p:sp>
          <p:nvSpPr>
            <p:cNvPr id="74" name="TextBox 73"/>
            <p:cNvSpPr txBox="1"/>
            <p:nvPr/>
          </p:nvSpPr>
          <p:spPr>
            <a:xfrm>
              <a:off x="5996963" y="1960503"/>
              <a:ext cx="587327" cy="147798"/>
            </a:xfrm>
            <a:prstGeom prst="rect">
              <a:avLst/>
            </a:prstGeom>
            <a:noFill/>
          </p:spPr>
          <p:txBody>
            <a:bodyPr wrap="none" rtlCol="0">
              <a:spAutoFit/>
            </a:bodyPr>
            <a:lstStyle/>
            <a:p>
              <a:r>
                <a:rPr lang="en-US" sz="1100" dirty="0"/>
                <a:t>Politics</a:t>
              </a:r>
            </a:p>
          </p:txBody>
        </p:sp>
        <p:sp>
          <p:nvSpPr>
            <p:cNvPr id="75" name="TextBox 74"/>
            <p:cNvSpPr txBox="1"/>
            <p:nvPr/>
          </p:nvSpPr>
          <p:spPr>
            <a:xfrm>
              <a:off x="6067826" y="2945420"/>
              <a:ext cx="536720" cy="147798"/>
            </a:xfrm>
            <a:prstGeom prst="rect">
              <a:avLst/>
            </a:prstGeom>
            <a:noFill/>
          </p:spPr>
          <p:txBody>
            <a:bodyPr wrap="none" rtlCol="0">
              <a:spAutoFit/>
            </a:bodyPr>
            <a:lstStyle/>
            <a:p>
              <a:r>
                <a:rPr lang="en-US" sz="1100" dirty="0"/>
                <a:t>Sports</a:t>
              </a:r>
            </a:p>
          </p:txBody>
        </p:sp>
        <p:cxnSp>
          <p:nvCxnSpPr>
            <p:cNvPr id="76" name="Straight Connector 75"/>
            <p:cNvCxnSpPr/>
            <p:nvPr/>
          </p:nvCxnSpPr>
          <p:spPr>
            <a:xfrm>
              <a:off x="6328656" y="2194013"/>
              <a:ext cx="15062" cy="703899"/>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77" name="Flowchart: Alternate Process 76"/>
            <p:cNvSpPr/>
            <p:nvPr/>
          </p:nvSpPr>
          <p:spPr>
            <a:xfrm>
              <a:off x="5926868" y="1007821"/>
              <a:ext cx="737455" cy="2372383"/>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p:cNvGrpSpPr/>
          <p:nvPr/>
        </p:nvGrpSpPr>
        <p:grpSpPr>
          <a:xfrm>
            <a:off x="2867988" y="3755005"/>
            <a:ext cx="3738475" cy="2773852"/>
            <a:chOff x="2867988" y="3755005"/>
            <a:chExt cx="3738475" cy="2773852"/>
          </a:xfrm>
        </p:grpSpPr>
        <p:grpSp>
          <p:nvGrpSpPr>
            <p:cNvPr id="48" name="Group 47"/>
            <p:cNvGrpSpPr/>
            <p:nvPr/>
          </p:nvGrpSpPr>
          <p:grpSpPr>
            <a:xfrm>
              <a:off x="5230416" y="4109308"/>
              <a:ext cx="1376047" cy="2419549"/>
              <a:chOff x="712660" y="2491884"/>
              <a:chExt cx="2388198" cy="4199248"/>
            </a:xfrm>
          </p:grpSpPr>
          <p:pic>
            <p:nvPicPr>
              <p:cNvPr id="49"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7" y="2910163"/>
                <a:ext cx="416098" cy="366014"/>
              </a:xfrm>
              <a:prstGeom prst="rect">
                <a:avLst/>
              </a:prstGeom>
            </p:spPr>
          </p:pic>
          <p:pic>
            <p:nvPicPr>
              <p:cNvPr id="50"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401391"/>
                <a:ext cx="416098" cy="366014"/>
              </a:xfrm>
              <a:prstGeom prst="rect">
                <a:avLst/>
              </a:prstGeom>
            </p:spPr>
          </p:pic>
          <p:pic>
            <p:nvPicPr>
              <p:cNvPr id="51"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885503"/>
                <a:ext cx="416098" cy="366014"/>
              </a:xfrm>
              <a:prstGeom prst="rect">
                <a:avLst/>
              </a:prstGeom>
            </p:spPr>
          </p:pic>
          <p:pic>
            <p:nvPicPr>
              <p:cNvPr id="52"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6711" y="4311874"/>
                <a:ext cx="416098" cy="366014"/>
              </a:xfrm>
              <a:prstGeom prst="rect">
                <a:avLst/>
              </a:prstGeom>
            </p:spPr>
          </p:pic>
          <p:sp>
            <p:nvSpPr>
              <p:cNvPr id="53" name="TextBox 52"/>
              <p:cNvSpPr txBox="1"/>
              <p:nvPr/>
            </p:nvSpPr>
            <p:spPr>
              <a:xfrm>
                <a:off x="2256974" y="2907920"/>
                <a:ext cx="498855" cy="261610"/>
              </a:xfrm>
              <a:prstGeom prst="rect">
                <a:avLst/>
              </a:prstGeom>
              <a:noFill/>
            </p:spPr>
            <p:txBody>
              <a:bodyPr wrap="none" rtlCol="0">
                <a:spAutoFit/>
              </a:bodyPr>
              <a:lstStyle/>
              <a:p>
                <a:r>
                  <a:rPr lang="en-US" sz="1100" dirty="0"/>
                  <a:t>Tech</a:t>
                </a:r>
              </a:p>
            </p:txBody>
          </p:sp>
          <p:sp>
            <p:nvSpPr>
              <p:cNvPr id="54" name="TextBox 53"/>
              <p:cNvSpPr txBox="1"/>
              <p:nvPr/>
            </p:nvSpPr>
            <p:spPr>
              <a:xfrm>
                <a:off x="2204074" y="3401391"/>
                <a:ext cx="604653" cy="261610"/>
              </a:xfrm>
              <a:prstGeom prst="rect">
                <a:avLst/>
              </a:prstGeom>
              <a:noFill/>
            </p:spPr>
            <p:txBody>
              <a:bodyPr wrap="none" rtlCol="0">
                <a:spAutoFit/>
              </a:bodyPr>
              <a:lstStyle/>
              <a:p>
                <a:pPr algn="ctr"/>
                <a:r>
                  <a:rPr lang="en-US" sz="1100" dirty="0"/>
                  <a:t>Health</a:t>
                </a:r>
              </a:p>
            </p:txBody>
          </p:sp>
          <p:sp>
            <p:nvSpPr>
              <p:cNvPr id="55" name="TextBox 54"/>
              <p:cNvSpPr txBox="1"/>
              <p:nvPr/>
            </p:nvSpPr>
            <p:spPr>
              <a:xfrm>
                <a:off x="2180830" y="3899544"/>
                <a:ext cx="651140" cy="261610"/>
              </a:xfrm>
              <a:prstGeom prst="rect">
                <a:avLst/>
              </a:prstGeom>
              <a:noFill/>
            </p:spPr>
            <p:txBody>
              <a:bodyPr wrap="none" rtlCol="0">
                <a:spAutoFit/>
              </a:bodyPr>
              <a:lstStyle/>
              <a:p>
                <a:r>
                  <a:rPr lang="en-US" sz="1100" dirty="0"/>
                  <a:t>Politics</a:t>
                </a:r>
              </a:p>
            </p:txBody>
          </p:sp>
          <p:sp>
            <p:nvSpPr>
              <p:cNvPr id="56" name="TextBox 55"/>
              <p:cNvSpPr txBox="1"/>
              <p:nvPr/>
            </p:nvSpPr>
            <p:spPr>
              <a:xfrm>
                <a:off x="2180830" y="4311874"/>
                <a:ext cx="651140" cy="261610"/>
              </a:xfrm>
              <a:prstGeom prst="rect">
                <a:avLst/>
              </a:prstGeom>
              <a:noFill/>
            </p:spPr>
            <p:txBody>
              <a:bodyPr wrap="none" rtlCol="0">
                <a:spAutoFit/>
              </a:bodyPr>
              <a:lstStyle/>
              <a:p>
                <a:r>
                  <a:rPr lang="en-US" sz="1100" dirty="0"/>
                  <a:t>Politics</a:t>
                </a:r>
              </a:p>
            </p:txBody>
          </p:sp>
          <p:sp>
            <p:nvSpPr>
              <p:cNvPr id="57" name="TextBox 56"/>
              <p:cNvSpPr txBox="1"/>
              <p:nvPr/>
            </p:nvSpPr>
            <p:spPr>
              <a:xfrm>
                <a:off x="2259392" y="6055232"/>
                <a:ext cx="595035" cy="261610"/>
              </a:xfrm>
              <a:prstGeom prst="rect">
                <a:avLst/>
              </a:prstGeom>
              <a:noFill/>
            </p:spPr>
            <p:txBody>
              <a:bodyPr wrap="none" rtlCol="0">
                <a:spAutoFit/>
              </a:bodyPr>
              <a:lstStyle/>
              <a:p>
                <a:r>
                  <a:rPr lang="en-US" sz="1100" dirty="0"/>
                  <a:t>Sports</a:t>
                </a:r>
              </a:p>
            </p:txBody>
          </p:sp>
          <p:cxnSp>
            <p:nvCxnSpPr>
              <p:cNvPr id="58" name="Straight Connector 57"/>
              <p:cNvCxnSpPr/>
              <p:nvPr/>
            </p:nvCxnSpPr>
            <p:spPr>
              <a:xfrm>
                <a:off x="2548561" y="4725199"/>
                <a:ext cx="16699" cy="1245939"/>
              </a:xfrm>
              <a:prstGeom prst="line">
                <a:avLst/>
              </a:prstGeom>
              <a:ln w="19050">
                <a:prstDash val="dash"/>
              </a:ln>
            </p:spPr>
            <p:style>
              <a:lnRef idx="1">
                <a:schemeClr val="dk1"/>
              </a:lnRef>
              <a:fillRef idx="0">
                <a:schemeClr val="dk1"/>
              </a:fillRef>
              <a:effectRef idx="0">
                <a:schemeClr val="dk1"/>
              </a:effectRef>
              <a:fontRef idx="minor">
                <a:schemeClr val="tx1"/>
              </a:fontRef>
            </p:style>
          </p:cxnSp>
          <p:pic>
            <p:nvPicPr>
              <p:cNvPr id="59"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0341" y="6055232"/>
                <a:ext cx="416098" cy="366014"/>
              </a:xfrm>
              <a:prstGeom prst="rect">
                <a:avLst/>
              </a:prstGeom>
            </p:spPr>
          </p:pic>
          <p:cxnSp>
            <p:nvCxnSpPr>
              <p:cNvPr id="60" name="Straight Connector 59"/>
              <p:cNvCxnSpPr/>
              <p:nvPr/>
            </p:nvCxnSpPr>
            <p:spPr>
              <a:xfrm>
                <a:off x="1243506" y="4725199"/>
                <a:ext cx="14884" cy="130446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61" name="Flowchart: Alternate Process 60"/>
              <p:cNvSpPr/>
              <p:nvPr/>
            </p:nvSpPr>
            <p:spPr>
              <a:xfrm>
                <a:off x="712660" y="2491884"/>
                <a:ext cx="2388198" cy="4199248"/>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1" name="Straight Arrow Connector 80"/>
            <p:cNvCxnSpPr>
              <a:stCxn id="88" idx="2"/>
              <a:endCxn id="61" idx="1"/>
            </p:cNvCxnSpPr>
            <p:nvPr/>
          </p:nvCxnSpPr>
          <p:spPr>
            <a:xfrm>
              <a:off x="2959243" y="3755005"/>
              <a:ext cx="2271173" cy="15640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rot="2070208">
              <a:off x="2867988" y="4419416"/>
              <a:ext cx="1952842" cy="369332"/>
            </a:xfrm>
            <a:prstGeom prst="rect">
              <a:avLst/>
            </a:prstGeom>
            <a:noFill/>
          </p:spPr>
          <p:txBody>
            <a:bodyPr wrap="none" rtlCol="0">
              <a:spAutoFit/>
            </a:bodyPr>
            <a:lstStyle/>
            <a:p>
              <a:r>
                <a:rPr lang="en-US" dirty="0">
                  <a:solidFill>
                    <a:srgbClr val="FF0000"/>
                  </a:solidFill>
                </a:rPr>
                <a:t>Training</a:t>
              </a:r>
              <a:r>
                <a:rPr lang="en-US" dirty="0"/>
                <a:t> data   </a:t>
              </a:r>
              <a:r>
                <a:rPr lang="en-US" b="1" dirty="0"/>
                <a:t>80%</a:t>
              </a:r>
            </a:p>
          </p:txBody>
        </p:sp>
      </p:grpSp>
      <p:grpSp>
        <p:nvGrpSpPr>
          <p:cNvPr id="120" name="Group 119"/>
          <p:cNvGrpSpPr/>
          <p:nvPr/>
        </p:nvGrpSpPr>
        <p:grpSpPr>
          <a:xfrm>
            <a:off x="2959243" y="2182077"/>
            <a:ext cx="2325733" cy="1572928"/>
            <a:chOff x="2959243" y="2182077"/>
            <a:chExt cx="2325733" cy="1572928"/>
          </a:xfrm>
        </p:grpSpPr>
        <p:cxnSp>
          <p:nvCxnSpPr>
            <p:cNvPr id="79" name="Straight Arrow Connector 78"/>
            <p:cNvCxnSpPr>
              <a:stCxn id="88" idx="2"/>
              <a:endCxn id="63" idx="1"/>
            </p:cNvCxnSpPr>
            <p:nvPr/>
          </p:nvCxnSpPr>
          <p:spPr>
            <a:xfrm flipV="1">
              <a:off x="2959243" y="2182077"/>
              <a:ext cx="2325733" cy="15729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rot="19542782">
              <a:off x="3128769" y="2735116"/>
              <a:ext cx="1634615" cy="369332"/>
            </a:xfrm>
            <a:prstGeom prst="rect">
              <a:avLst/>
            </a:prstGeom>
            <a:noFill/>
          </p:spPr>
          <p:txBody>
            <a:bodyPr wrap="none" rtlCol="0">
              <a:spAutoFit/>
            </a:bodyPr>
            <a:lstStyle/>
            <a:p>
              <a:r>
                <a:rPr lang="en-US" dirty="0">
                  <a:solidFill>
                    <a:srgbClr val="FF0000"/>
                  </a:solidFill>
                </a:rPr>
                <a:t>Test</a:t>
              </a:r>
              <a:r>
                <a:rPr lang="en-US" dirty="0"/>
                <a:t> data    </a:t>
              </a:r>
              <a:r>
                <a:rPr lang="en-US" b="1" dirty="0"/>
                <a:t>20%</a:t>
              </a:r>
            </a:p>
          </p:txBody>
        </p:sp>
      </p:grpSp>
      <p:cxnSp>
        <p:nvCxnSpPr>
          <p:cNvPr id="94" name="Straight Arrow Connector 93"/>
          <p:cNvCxnSpPr>
            <a:stCxn id="63" idx="2"/>
          </p:cNvCxnSpPr>
          <p:nvPr/>
        </p:nvCxnSpPr>
        <p:spPr>
          <a:xfrm>
            <a:off x="5515924" y="3368268"/>
            <a:ext cx="3919428" cy="14091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9199489" y="744265"/>
            <a:ext cx="2211856" cy="1692771"/>
          </a:xfrm>
          <a:prstGeom prst="rect">
            <a:avLst/>
          </a:prstGeom>
          <a:solidFill>
            <a:schemeClr val="accent1"/>
          </a:solidFill>
        </p:spPr>
        <p:txBody>
          <a:bodyPr wrap="square" rtlCol="0">
            <a:spAutoFit/>
          </a:bodyPr>
          <a:lstStyle/>
          <a:p>
            <a:pPr algn="ctr"/>
            <a:r>
              <a:rPr lang="en-US" sz="2000" b="1" dirty="0">
                <a:solidFill>
                  <a:schemeClr val="bg1"/>
                </a:solidFill>
              </a:rPr>
              <a:t>Model’s</a:t>
            </a:r>
          </a:p>
          <a:p>
            <a:pPr algn="ctr"/>
            <a:r>
              <a:rPr lang="en-US" sz="2000" b="1" dirty="0">
                <a:solidFill>
                  <a:schemeClr val="bg1"/>
                </a:solidFill>
              </a:rPr>
              <a:t>Performance</a:t>
            </a:r>
          </a:p>
          <a:p>
            <a:pPr algn="ctr"/>
            <a:endParaRPr lang="en-US" sz="1600" dirty="0">
              <a:solidFill>
                <a:schemeClr val="bg1"/>
              </a:solidFill>
            </a:endParaRPr>
          </a:p>
          <a:p>
            <a:pPr algn="ctr"/>
            <a:r>
              <a:rPr lang="en-US" sz="1600" dirty="0">
                <a:solidFill>
                  <a:schemeClr val="bg1"/>
                </a:solidFill>
              </a:rPr>
              <a:t>Difference between “True Labels” and “Predicted Labels”</a:t>
            </a:r>
          </a:p>
        </p:txBody>
      </p:sp>
      <p:sp>
        <p:nvSpPr>
          <p:cNvPr id="132" name="Rectangle 131"/>
          <p:cNvSpPr/>
          <p:nvPr/>
        </p:nvSpPr>
        <p:spPr>
          <a:xfrm>
            <a:off x="6319873" y="482655"/>
            <a:ext cx="680012" cy="523220"/>
          </a:xfrm>
          <a:prstGeom prst="rect">
            <a:avLst/>
          </a:prstGeom>
        </p:spPr>
        <p:txBody>
          <a:bodyPr wrap="square">
            <a:spAutoFit/>
          </a:bodyPr>
          <a:lstStyle/>
          <a:p>
            <a:pPr algn="ctr"/>
            <a:r>
              <a:rPr lang="en-US" sz="1400" dirty="0">
                <a:solidFill>
                  <a:srgbClr val="FF0000"/>
                </a:solidFill>
              </a:rPr>
              <a:t>True</a:t>
            </a:r>
          </a:p>
          <a:p>
            <a:pPr algn="ctr"/>
            <a:r>
              <a:rPr lang="en-US" sz="1400" dirty="0">
                <a:solidFill>
                  <a:srgbClr val="FF0000"/>
                </a:solidFill>
              </a:rPr>
              <a:t>labels</a:t>
            </a:r>
            <a:endParaRPr lang="en-US" sz="1400" dirty="0"/>
          </a:p>
        </p:txBody>
      </p:sp>
      <p:grpSp>
        <p:nvGrpSpPr>
          <p:cNvPr id="9" name="Group 8"/>
          <p:cNvGrpSpPr/>
          <p:nvPr/>
        </p:nvGrpSpPr>
        <p:grpSpPr>
          <a:xfrm>
            <a:off x="7019044" y="468361"/>
            <a:ext cx="2416308" cy="4309011"/>
            <a:chOff x="7019044" y="468361"/>
            <a:chExt cx="2416308" cy="4309011"/>
          </a:xfrm>
        </p:grpSpPr>
        <p:cxnSp>
          <p:nvCxnSpPr>
            <p:cNvPr id="102" name="Straight Arrow Connector 101"/>
            <p:cNvCxnSpPr>
              <a:endCxn id="130" idx="2"/>
            </p:cNvCxnSpPr>
            <p:nvPr/>
          </p:nvCxnSpPr>
          <p:spPr>
            <a:xfrm flipH="1" flipV="1">
              <a:off x="7474181" y="3363049"/>
              <a:ext cx="1961171" cy="14143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7105453" y="990666"/>
              <a:ext cx="737455" cy="2372383"/>
              <a:chOff x="5926868" y="1007821"/>
              <a:chExt cx="737455" cy="2372383"/>
            </a:xfrm>
          </p:grpSpPr>
          <p:sp>
            <p:nvSpPr>
              <p:cNvPr id="124" name="TextBox 123"/>
              <p:cNvSpPr txBox="1"/>
              <p:nvPr/>
            </p:nvSpPr>
            <p:spPr>
              <a:xfrm>
                <a:off x="6065645" y="1167333"/>
                <a:ext cx="449966" cy="147798"/>
              </a:xfrm>
              <a:prstGeom prst="rect">
                <a:avLst/>
              </a:prstGeom>
              <a:noFill/>
            </p:spPr>
            <p:txBody>
              <a:bodyPr wrap="none" rtlCol="0">
                <a:spAutoFit/>
              </a:bodyPr>
              <a:lstStyle/>
              <a:p>
                <a:r>
                  <a:rPr lang="en-US" sz="1100" dirty="0"/>
                  <a:t>Tech</a:t>
                </a:r>
              </a:p>
            </p:txBody>
          </p:sp>
          <p:sp>
            <p:nvSpPr>
              <p:cNvPr id="125" name="TextBox 124"/>
              <p:cNvSpPr txBox="1"/>
              <p:nvPr/>
            </p:nvSpPr>
            <p:spPr>
              <a:xfrm>
                <a:off x="6017929" y="1446122"/>
                <a:ext cx="545396" cy="147798"/>
              </a:xfrm>
              <a:prstGeom prst="rect">
                <a:avLst/>
              </a:prstGeom>
              <a:noFill/>
            </p:spPr>
            <p:txBody>
              <a:bodyPr wrap="none" rtlCol="0">
                <a:spAutoFit/>
              </a:bodyPr>
              <a:lstStyle/>
              <a:p>
                <a:pPr algn="ctr"/>
                <a:r>
                  <a:rPr lang="en-US" sz="1100" dirty="0"/>
                  <a:t>Health</a:t>
                </a:r>
              </a:p>
            </p:txBody>
          </p:sp>
          <p:sp>
            <p:nvSpPr>
              <p:cNvPr id="126" name="TextBox 125"/>
              <p:cNvSpPr txBox="1"/>
              <p:nvPr/>
            </p:nvSpPr>
            <p:spPr>
              <a:xfrm>
                <a:off x="5996963" y="1727555"/>
                <a:ext cx="587327" cy="147798"/>
              </a:xfrm>
              <a:prstGeom prst="rect">
                <a:avLst/>
              </a:prstGeom>
              <a:noFill/>
            </p:spPr>
            <p:txBody>
              <a:bodyPr wrap="none" rtlCol="0">
                <a:spAutoFit/>
              </a:bodyPr>
              <a:lstStyle/>
              <a:p>
                <a:r>
                  <a:rPr lang="en-US" sz="1100" dirty="0"/>
                  <a:t>Politics</a:t>
                </a:r>
              </a:p>
            </p:txBody>
          </p:sp>
          <p:sp>
            <p:nvSpPr>
              <p:cNvPr id="127" name="TextBox 126"/>
              <p:cNvSpPr txBox="1"/>
              <p:nvPr/>
            </p:nvSpPr>
            <p:spPr>
              <a:xfrm>
                <a:off x="5996963" y="1960503"/>
                <a:ext cx="587327" cy="147798"/>
              </a:xfrm>
              <a:prstGeom prst="rect">
                <a:avLst/>
              </a:prstGeom>
              <a:noFill/>
            </p:spPr>
            <p:txBody>
              <a:bodyPr wrap="none" rtlCol="0">
                <a:spAutoFit/>
              </a:bodyPr>
              <a:lstStyle/>
              <a:p>
                <a:r>
                  <a:rPr lang="en-US" sz="1100" dirty="0"/>
                  <a:t>Politics</a:t>
                </a:r>
              </a:p>
            </p:txBody>
          </p:sp>
          <p:sp>
            <p:nvSpPr>
              <p:cNvPr id="128" name="TextBox 127"/>
              <p:cNvSpPr txBox="1"/>
              <p:nvPr/>
            </p:nvSpPr>
            <p:spPr>
              <a:xfrm>
                <a:off x="6067826" y="2945420"/>
                <a:ext cx="536720" cy="147798"/>
              </a:xfrm>
              <a:prstGeom prst="rect">
                <a:avLst/>
              </a:prstGeom>
              <a:noFill/>
            </p:spPr>
            <p:txBody>
              <a:bodyPr wrap="none" rtlCol="0">
                <a:spAutoFit/>
              </a:bodyPr>
              <a:lstStyle/>
              <a:p>
                <a:r>
                  <a:rPr lang="en-US" sz="1100" dirty="0"/>
                  <a:t>Sports</a:t>
                </a:r>
              </a:p>
            </p:txBody>
          </p:sp>
          <p:cxnSp>
            <p:nvCxnSpPr>
              <p:cNvPr id="129" name="Straight Connector 128"/>
              <p:cNvCxnSpPr/>
              <p:nvPr/>
            </p:nvCxnSpPr>
            <p:spPr>
              <a:xfrm>
                <a:off x="6328656" y="2194013"/>
                <a:ext cx="15062" cy="703899"/>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130" name="Flowchart: Alternate Process 129"/>
              <p:cNvSpPr/>
              <p:nvPr/>
            </p:nvSpPr>
            <p:spPr>
              <a:xfrm>
                <a:off x="5926868" y="1007821"/>
                <a:ext cx="737455" cy="2372383"/>
              </a:xfrm>
              <a:prstGeom prst="flowChartAlternateProcess">
                <a:avLst/>
              </a:prstGeom>
              <a:solidFill>
                <a:schemeClr val="accent6">
                  <a:lumMod val="60000"/>
                  <a:lumOff val="40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 name="Rectangle 132"/>
            <p:cNvSpPr/>
            <p:nvPr/>
          </p:nvSpPr>
          <p:spPr>
            <a:xfrm>
              <a:off x="7019044" y="468361"/>
              <a:ext cx="910174" cy="523220"/>
            </a:xfrm>
            <a:prstGeom prst="rect">
              <a:avLst/>
            </a:prstGeom>
          </p:spPr>
          <p:txBody>
            <a:bodyPr wrap="square">
              <a:spAutoFit/>
            </a:bodyPr>
            <a:lstStyle/>
            <a:p>
              <a:pPr algn="ctr"/>
              <a:r>
                <a:rPr lang="en-US" sz="1400" dirty="0">
                  <a:solidFill>
                    <a:srgbClr val="FF0000"/>
                  </a:solidFill>
                </a:rPr>
                <a:t>Predicted</a:t>
              </a:r>
            </a:p>
            <a:p>
              <a:pPr algn="ctr"/>
              <a:r>
                <a:rPr lang="en-US" sz="1400" dirty="0">
                  <a:solidFill>
                    <a:srgbClr val="FF0000"/>
                  </a:solidFill>
                </a:rPr>
                <a:t>labels</a:t>
              </a:r>
              <a:endParaRPr lang="en-US" sz="1400" dirty="0"/>
            </a:p>
          </p:txBody>
        </p:sp>
      </p:grpSp>
      <p:grpSp>
        <p:nvGrpSpPr>
          <p:cNvPr id="6" name="Group 5"/>
          <p:cNvGrpSpPr/>
          <p:nvPr/>
        </p:nvGrpSpPr>
        <p:grpSpPr>
          <a:xfrm>
            <a:off x="6695671" y="4820464"/>
            <a:ext cx="3444764" cy="1477824"/>
            <a:chOff x="6695671" y="4820464"/>
            <a:chExt cx="3444764" cy="1477824"/>
          </a:xfrm>
        </p:grpSpPr>
        <p:cxnSp>
          <p:nvCxnSpPr>
            <p:cNvPr id="90" name="Straight Arrow Connector 89"/>
            <p:cNvCxnSpPr/>
            <p:nvPr/>
          </p:nvCxnSpPr>
          <p:spPr>
            <a:xfrm flipV="1">
              <a:off x="6695671" y="5319082"/>
              <a:ext cx="2310032"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9050540" y="4820464"/>
              <a:ext cx="1089895" cy="1477824"/>
              <a:chOff x="11205404" y="2534304"/>
              <a:chExt cx="2776890" cy="3765274"/>
            </a:xfrm>
          </p:grpSpPr>
          <p:pic>
            <p:nvPicPr>
              <p:cNvPr id="82" name="Picture 81" descr="Brain, Head, Science, Human, Biology, Scheme, Profil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11205404" y="2534304"/>
                <a:ext cx="2776890" cy="3765274"/>
              </a:xfrm>
              <a:prstGeom prst="rect">
                <a:avLst/>
              </a:prstGeom>
            </p:spPr>
          </p:pic>
          <p:pic>
            <p:nvPicPr>
              <p:cNvPr id="84" name="Picture 83" descr="Gehirn, Anatomie, Menschliche, Wissenschaft, Gesundheit"/>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049999">
                <a:off x="11593984" y="2668451"/>
                <a:ext cx="2009801" cy="1444544"/>
              </a:xfrm>
              <a:prstGeom prst="rect">
                <a:avLst/>
              </a:prstGeom>
            </p:spPr>
          </p:pic>
        </p:grpSp>
        <p:sp>
          <p:nvSpPr>
            <p:cNvPr id="87" name="TextBox 86"/>
            <p:cNvSpPr txBox="1"/>
            <p:nvPr/>
          </p:nvSpPr>
          <p:spPr>
            <a:xfrm>
              <a:off x="6992278" y="4990554"/>
              <a:ext cx="1672446" cy="369332"/>
            </a:xfrm>
            <a:prstGeom prst="rect">
              <a:avLst/>
            </a:prstGeom>
            <a:noFill/>
          </p:spPr>
          <p:txBody>
            <a:bodyPr wrap="none" rtlCol="0">
              <a:spAutoFit/>
            </a:bodyPr>
            <a:lstStyle/>
            <a:p>
              <a:r>
                <a:rPr lang="en-US" dirty="0">
                  <a:solidFill>
                    <a:srgbClr val="FF0000"/>
                  </a:solidFill>
                </a:rPr>
                <a:t>Train the Model</a:t>
              </a:r>
              <a:endParaRPr lang="en-US" b="1" dirty="0"/>
            </a:p>
          </p:txBody>
        </p:sp>
      </p:grpSp>
      <p:sp>
        <p:nvSpPr>
          <p:cNvPr id="88" name="TextBox 87"/>
          <p:cNvSpPr txBox="1"/>
          <p:nvPr/>
        </p:nvSpPr>
        <p:spPr>
          <a:xfrm rot="16200000">
            <a:off x="2477059" y="3570339"/>
            <a:ext cx="595035" cy="369332"/>
          </a:xfrm>
          <a:prstGeom prst="rect">
            <a:avLst/>
          </a:prstGeom>
          <a:noFill/>
        </p:spPr>
        <p:txBody>
          <a:bodyPr wrap="none" rtlCol="0">
            <a:spAutoFit/>
          </a:bodyPr>
          <a:lstStyle/>
          <a:p>
            <a:r>
              <a:rPr lang="en-US" dirty="0">
                <a:solidFill>
                  <a:srgbClr val="FF0000"/>
                </a:solidFill>
              </a:rPr>
              <a:t>Split</a:t>
            </a:r>
            <a:endParaRPr lang="en-US" b="1" dirty="0"/>
          </a:p>
        </p:txBody>
      </p:sp>
      <p:sp>
        <p:nvSpPr>
          <p:cNvPr id="91" name="Rectangle 90"/>
          <p:cNvSpPr/>
          <p:nvPr/>
        </p:nvSpPr>
        <p:spPr>
          <a:xfrm>
            <a:off x="5651118" y="651125"/>
            <a:ext cx="724829" cy="307777"/>
          </a:xfrm>
          <a:prstGeom prst="rect">
            <a:avLst/>
          </a:prstGeom>
        </p:spPr>
        <p:txBody>
          <a:bodyPr wrap="square">
            <a:spAutoFit/>
          </a:bodyPr>
          <a:lstStyle/>
          <a:p>
            <a:pPr algn="ctr"/>
            <a:r>
              <a:rPr lang="en-US" sz="1400" dirty="0">
                <a:solidFill>
                  <a:srgbClr val="FF0000"/>
                </a:solidFill>
              </a:rPr>
              <a:t>Detach</a:t>
            </a:r>
          </a:p>
        </p:txBody>
      </p:sp>
      <p:sp>
        <p:nvSpPr>
          <p:cNvPr id="92" name="TextBox 91"/>
          <p:cNvSpPr txBox="1"/>
          <p:nvPr/>
        </p:nvSpPr>
        <p:spPr>
          <a:xfrm rot="1160586">
            <a:off x="5496944" y="3891748"/>
            <a:ext cx="3225307" cy="369332"/>
          </a:xfrm>
          <a:prstGeom prst="rect">
            <a:avLst/>
          </a:prstGeom>
          <a:noFill/>
        </p:spPr>
        <p:txBody>
          <a:bodyPr wrap="none" rtlCol="0">
            <a:spAutoFit/>
          </a:bodyPr>
          <a:lstStyle/>
          <a:p>
            <a:r>
              <a:rPr lang="en-US" dirty="0">
                <a:solidFill>
                  <a:srgbClr val="FF0000"/>
                </a:solidFill>
              </a:rPr>
              <a:t>Test trained model with features</a:t>
            </a:r>
            <a:endParaRPr lang="en-US" b="1" dirty="0"/>
          </a:p>
        </p:txBody>
      </p:sp>
      <p:sp>
        <p:nvSpPr>
          <p:cNvPr id="93" name="TextBox 92"/>
          <p:cNvSpPr txBox="1"/>
          <p:nvPr/>
        </p:nvSpPr>
        <p:spPr>
          <a:xfrm rot="2123189">
            <a:off x="7818554" y="3721464"/>
            <a:ext cx="2052550" cy="646331"/>
          </a:xfrm>
          <a:prstGeom prst="rect">
            <a:avLst/>
          </a:prstGeom>
          <a:noFill/>
        </p:spPr>
        <p:txBody>
          <a:bodyPr wrap="none" rtlCol="0">
            <a:spAutoFit/>
          </a:bodyPr>
          <a:lstStyle/>
          <a:p>
            <a:pPr algn="ctr"/>
            <a:r>
              <a:rPr lang="en-US" dirty="0">
                <a:solidFill>
                  <a:srgbClr val="FF0000"/>
                </a:solidFill>
              </a:rPr>
              <a:t>Compare prediction</a:t>
            </a:r>
          </a:p>
          <a:p>
            <a:pPr algn="ctr"/>
            <a:r>
              <a:rPr lang="en-US" dirty="0">
                <a:solidFill>
                  <a:srgbClr val="FF0000"/>
                </a:solidFill>
              </a:rPr>
              <a:t>with true labels</a:t>
            </a:r>
            <a:endParaRPr lang="en-US" dirty="0"/>
          </a:p>
        </p:txBody>
      </p:sp>
      <p:grpSp>
        <p:nvGrpSpPr>
          <p:cNvPr id="29" name="Group 28"/>
          <p:cNvGrpSpPr/>
          <p:nvPr/>
        </p:nvGrpSpPr>
        <p:grpSpPr>
          <a:xfrm>
            <a:off x="6845097" y="973923"/>
            <a:ext cx="471362" cy="2146424"/>
            <a:chOff x="6845097" y="973923"/>
            <a:chExt cx="471362" cy="2146424"/>
          </a:xfrm>
        </p:grpSpPr>
        <p:grpSp>
          <p:nvGrpSpPr>
            <p:cNvPr id="14" name="Group 13"/>
            <p:cNvGrpSpPr/>
            <p:nvPr/>
          </p:nvGrpSpPr>
          <p:grpSpPr>
            <a:xfrm>
              <a:off x="6848757" y="973923"/>
              <a:ext cx="467702" cy="369332"/>
              <a:chOff x="10660566" y="802532"/>
              <a:chExt cx="467702" cy="369332"/>
            </a:xfrm>
          </p:grpSpPr>
          <p:cxnSp>
            <p:nvCxnSpPr>
              <p:cNvPr id="11" name="Straight Arrow Connector 10"/>
              <p:cNvCxnSpPr/>
              <p:nvPr/>
            </p:nvCxnSpPr>
            <p:spPr>
              <a:xfrm>
                <a:off x="10660566" y="1127441"/>
                <a:ext cx="467702"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664226" y="802532"/>
                <a:ext cx="460382" cy="369332"/>
              </a:xfrm>
              <a:prstGeom prst="rect">
                <a:avLst/>
              </a:prstGeom>
              <a:noFill/>
            </p:spPr>
            <p:txBody>
              <a:bodyPr wrap="none" rtlCol="0">
                <a:spAutoFit/>
              </a:bodyPr>
              <a:lstStyle/>
              <a:p>
                <a:pPr algn="ctr"/>
                <a:r>
                  <a:rPr lang="en-US" dirty="0">
                    <a:solidFill>
                      <a:srgbClr val="FF0000"/>
                    </a:solidFill>
                  </a:rPr>
                  <a:t>+/-</a:t>
                </a:r>
              </a:p>
            </p:txBody>
          </p:sp>
        </p:grpSp>
        <p:grpSp>
          <p:nvGrpSpPr>
            <p:cNvPr id="98" name="Group 97"/>
            <p:cNvGrpSpPr/>
            <p:nvPr/>
          </p:nvGrpSpPr>
          <p:grpSpPr>
            <a:xfrm>
              <a:off x="6845097" y="1241061"/>
              <a:ext cx="467702" cy="369332"/>
              <a:chOff x="10660566" y="802532"/>
              <a:chExt cx="467702" cy="369332"/>
            </a:xfrm>
          </p:grpSpPr>
          <p:cxnSp>
            <p:nvCxnSpPr>
              <p:cNvPr id="99" name="Straight Arrow Connector 98"/>
              <p:cNvCxnSpPr/>
              <p:nvPr/>
            </p:nvCxnSpPr>
            <p:spPr>
              <a:xfrm>
                <a:off x="10660566" y="1127441"/>
                <a:ext cx="467702"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0664226" y="802532"/>
                <a:ext cx="460382" cy="369332"/>
              </a:xfrm>
              <a:prstGeom prst="rect">
                <a:avLst/>
              </a:prstGeom>
              <a:noFill/>
            </p:spPr>
            <p:txBody>
              <a:bodyPr wrap="none" rtlCol="0">
                <a:spAutoFit/>
              </a:bodyPr>
              <a:lstStyle/>
              <a:p>
                <a:pPr algn="ctr"/>
                <a:r>
                  <a:rPr lang="en-US" dirty="0">
                    <a:solidFill>
                      <a:srgbClr val="FF0000"/>
                    </a:solidFill>
                  </a:rPr>
                  <a:t>+/-</a:t>
                </a:r>
              </a:p>
            </p:txBody>
          </p:sp>
        </p:grpSp>
        <p:grpSp>
          <p:nvGrpSpPr>
            <p:cNvPr id="103" name="Group 102"/>
            <p:cNvGrpSpPr/>
            <p:nvPr/>
          </p:nvGrpSpPr>
          <p:grpSpPr>
            <a:xfrm>
              <a:off x="6845097" y="2751015"/>
              <a:ext cx="467702" cy="369332"/>
              <a:chOff x="10660566" y="802532"/>
              <a:chExt cx="467702" cy="369332"/>
            </a:xfrm>
          </p:grpSpPr>
          <p:cxnSp>
            <p:nvCxnSpPr>
              <p:cNvPr id="104" name="Straight Arrow Connector 103"/>
              <p:cNvCxnSpPr/>
              <p:nvPr/>
            </p:nvCxnSpPr>
            <p:spPr>
              <a:xfrm>
                <a:off x="10660566" y="1127441"/>
                <a:ext cx="467702"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10664226" y="802532"/>
                <a:ext cx="460382" cy="369332"/>
              </a:xfrm>
              <a:prstGeom prst="rect">
                <a:avLst/>
              </a:prstGeom>
              <a:noFill/>
            </p:spPr>
            <p:txBody>
              <a:bodyPr wrap="none" rtlCol="0">
                <a:spAutoFit/>
              </a:bodyPr>
              <a:lstStyle/>
              <a:p>
                <a:pPr algn="ctr"/>
                <a:r>
                  <a:rPr lang="en-US" dirty="0">
                    <a:solidFill>
                      <a:srgbClr val="FF0000"/>
                    </a:solidFill>
                  </a:rPr>
                  <a:t>+/-</a:t>
                </a:r>
              </a:p>
            </p:txBody>
          </p:sp>
        </p:grpSp>
      </p:grpSp>
    </p:spTree>
    <p:extLst>
      <p:ext uri="{BB962C8B-B14F-4D97-AF65-F5344CB8AC3E}">
        <p14:creationId xmlns:p14="http://schemas.microsoft.com/office/powerpoint/2010/main" val="20839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500"/>
                                        <p:tgtEl>
                                          <p:spTgt spid="114"/>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p:cTn id="15" dur="500" fill="hold"/>
                                        <p:tgtEl>
                                          <p:spTgt spid="88"/>
                                        </p:tgtEl>
                                        <p:attrNameLst>
                                          <p:attrName>ppt_w</p:attrName>
                                        </p:attrNameLst>
                                      </p:cBhvr>
                                      <p:tavLst>
                                        <p:tav tm="0">
                                          <p:val>
                                            <p:fltVal val="0"/>
                                          </p:val>
                                        </p:tav>
                                        <p:tav tm="100000">
                                          <p:val>
                                            <p:strVal val="#ppt_w"/>
                                          </p:val>
                                        </p:tav>
                                      </p:tavLst>
                                    </p:anim>
                                    <p:anim calcmode="lin" valueType="num">
                                      <p:cBhvr>
                                        <p:cTn id="16" dur="500" fill="hold"/>
                                        <p:tgtEl>
                                          <p:spTgt spid="88"/>
                                        </p:tgtEl>
                                        <p:attrNameLst>
                                          <p:attrName>ppt_h</p:attrName>
                                        </p:attrNameLst>
                                      </p:cBhvr>
                                      <p:tavLst>
                                        <p:tav tm="0">
                                          <p:val>
                                            <p:fltVal val="0"/>
                                          </p:val>
                                        </p:tav>
                                        <p:tav tm="100000">
                                          <p:val>
                                            <p:strVal val="#ppt_h"/>
                                          </p:val>
                                        </p:tav>
                                      </p:tavLst>
                                    </p:anim>
                                    <p:animEffect transition="in" filter="fad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fade">
                                      <p:cBhvr>
                                        <p:cTn id="27" dur="500"/>
                                        <p:tgtEl>
                                          <p:spTgt spid="120"/>
                                        </p:tgtEl>
                                      </p:cBhvr>
                                    </p:animEffect>
                                  </p:childTnLst>
                                </p:cTn>
                              </p:par>
                              <p:par>
                                <p:cTn id="28" presetID="53" presetClass="entr" presetSubtype="16" fill="hold" grpId="1" nodeType="withEffect">
                                  <p:stCondLst>
                                    <p:cond delay="0"/>
                                  </p:stCondLst>
                                  <p:childTnLst>
                                    <p:set>
                                      <p:cBhvr>
                                        <p:cTn id="29" dur="1" fill="hold">
                                          <p:stCondLst>
                                            <p:cond delay="0"/>
                                          </p:stCondLst>
                                        </p:cTn>
                                        <p:tgtEl>
                                          <p:spTgt spid="88"/>
                                        </p:tgtEl>
                                        <p:attrNameLst>
                                          <p:attrName>style.visibility</p:attrName>
                                        </p:attrNameLst>
                                      </p:cBhvr>
                                      <p:to>
                                        <p:strVal val="visible"/>
                                      </p:to>
                                    </p:set>
                                    <p:anim calcmode="lin" valueType="num">
                                      <p:cBhvr>
                                        <p:cTn id="30" dur="500" fill="hold"/>
                                        <p:tgtEl>
                                          <p:spTgt spid="88"/>
                                        </p:tgtEl>
                                        <p:attrNameLst>
                                          <p:attrName>ppt_w</p:attrName>
                                        </p:attrNameLst>
                                      </p:cBhvr>
                                      <p:tavLst>
                                        <p:tav tm="0">
                                          <p:val>
                                            <p:fltVal val="0"/>
                                          </p:val>
                                        </p:tav>
                                        <p:tav tm="100000">
                                          <p:val>
                                            <p:strVal val="#ppt_w"/>
                                          </p:val>
                                        </p:tav>
                                      </p:tavLst>
                                    </p:anim>
                                    <p:anim calcmode="lin" valueType="num">
                                      <p:cBhvr>
                                        <p:cTn id="31" dur="500" fill="hold"/>
                                        <p:tgtEl>
                                          <p:spTgt spid="88"/>
                                        </p:tgtEl>
                                        <p:attrNameLst>
                                          <p:attrName>ppt_h</p:attrName>
                                        </p:attrNameLst>
                                      </p:cBhvr>
                                      <p:tavLst>
                                        <p:tav tm="0">
                                          <p:val>
                                            <p:fltVal val="0"/>
                                          </p:val>
                                        </p:tav>
                                        <p:tav tm="100000">
                                          <p:val>
                                            <p:strVal val="#ppt_h"/>
                                          </p:val>
                                        </p:tav>
                                      </p:tavLst>
                                    </p:anim>
                                    <p:animEffect transition="in" filter="fade">
                                      <p:cBhvr>
                                        <p:cTn id="32" dur="500"/>
                                        <p:tgtEl>
                                          <p:spTgt spid="88"/>
                                        </p:tgtEl>
                                      </p:cBhvr>
                                    </p:animEffect>
                                  </p:childTnLst>
                                </p:cTn>
                              </p:par>
                              <p:par>
                                <p:cTn id="33" presetID="10" presetClass="entr" presetSubtype="0"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500"/>
                                        <p:tgtEl>
                                          <p:spTgt spid="62"/>
                                        </p:tgtEl>
                                      </p:cBhvr>
                                    </p:animEffect>
                                  </p:childTnLst>
                                </p:cTn>
                              </p:par>
                              <p:par>
                                <p:cTn id="36" presetID="10" presetClass="entr" presetSubtype="0" fill="hold" nodeType="withEffect">
                                  <p:stCondLst>
                                    <p:cond delay="0"/>
                                  </p:stCondLst>
                                  <p:childTnLst>
                                    <p:set>
                                      <p:cBhvr>
                                        <p:cTn id="37" dur="1" fill="hold">
                                          <p:stCondLst>
                                            <p:cond delay="0"/>
                                          </p:stCondLst>
                                        </p:cTn>
                                        <p:tgtEl>
                                          <p:spTgt spid="101"/>
                                        </p:tgtEl>
                                        <p:attrNameLst>
                                          <p:attrName>style.visibility</p:attrName>
                                        </p:attrNameLst>
                                      </p:cBhvr>
                                      <p:to>
                                        <p:strVal val="visible"/>
                                      </p:to>
                                    </p:set>
                                    <p:animEffect transition="in" filter="fade">
                                      <p:cBhvr>
                                        <p:cTn id="38" dur="500"/>
                                        <p:tgtEl>
                                          <p:spTgt spid="101"/>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2.70833E-6 -3.7037E-6 L 0.04375 -3.7037E-6 " pathEditMode="relative" rAng="0" ptsTypes="AA">
                                      <p:cBhvr>
                                        <p:cTn id="42" dur="2000" fill="hold"/>
                                        <p:tgtEl>
                                          <p:spTgt spid="101"/>
                                        </p:tgtEl>
                                        <p:attrNameLst>
                                          <p:attrName>ppt_x</p:attrName>
                                          <p:attrName>ppt_y</p:attrName>
                                        </p:attrNameLst>
                                      </p:cBhvr>
                                      <p:rCtr x="2187" y="0"/>
                                    </p:animMotion>
                                  </p:childTnLst>
                                </p:cTn>
                              </p:par>
                              <p:par>
                                <p:cTn id="43" presetID="53" presetClass="entr" presetSubtype="16" fill="hold" grpId="0" nodeType="withEffect">
                                  <p:stCondLst>
                                    <p:cond delay="0"/>
                                  </p:stCondLst>
                                  <p:childTnLst>
                                    <p:set>
                                      <p:cBhvr>
                                        <p:cTn id="44" dur="1" fill="hold">
                                          <p:stCondLst>
                                            <p:cond delay="0"/>
                                          </p:stCondLst>
                                        </p:cTn>
                                        <p:tgtEl>
                                          <p:spTgt spid="91"/>
                                        </p:tgtEl>
                                        <p:attrNameLst>
                                          <p:attrName>style.visibility</p:attrName>
                                        </p:attrNameLst>
                                      </p:cBhvr>
                                      <p:to>
                                        <p:strVal val="visible"/>
                                      </p:to>
                                    </p:set>
                                    <p:anim calcmode="lin" valueType="num">
                                      <p:cBhvr>
                                        <p:cTn id="45" dur="500" fill="hold"/>
                                        <p:tgtEl>
                                          <p:spTgt spid="91"/>
                                        </p:tgtEl>
                                        <p:attrNameLst>
                                          <p:attrName>ppt_w</p:attrName>
                                        </p:attrNameLst>
                                      </p:cBhvr>
                                      <p:tavLst>
                                        <p:tav tm="0">
                                          <p:val>
                                            <p:fltVal val="0"/>
                                          </p:val>
                                        </p:tav>
                                        <p:tav tm="100000">
                                          <p:val>
                                            <p:strVal val="#ppt_w"/>
                                          </p:val>
                                        </p:tav>
                                      </p:tavLst>
                                    </p:anim>
                                    <p:anim calcmode="lin" valueType="num">
                                      <p:cBhvr>
                                        <p:cTn id="46" dur="500" fill="hold"/>
                                        <p:tgtEl>
                                          <p:spTgt spid="91"/>
                                        </p:tgtEl>
                                        <p:attrNameLst>
                                          <p:attrName>ppt_h</p:attrName>
                                        </p:attrNameLst>
                                      </p:cBhvr>
                                      <p:tavLst>
                                        <p:tav tm="0">
                                          <p:val>
                                            <p:fltVal val="0"/>
                                          </p:val>
                                        </p:tav>
                                        <p:tav tm="100000">
                                          <p:val>
                                            <p:strVal val="#ppt_h"/>
                                          </p:val>
                                        </p:tav>
                                      </p:tavLst>
                                    </p:anim>
                                    <p:animEffect transition="in" filter="fade">
                                      <p:cBhvr>
                                        <p:cTn id="47" dur="500"/>
                                        <p:tgtEl>
                                          <p:spTgt spid="91"/>
                                        </p:tgtEl>
                                      </p:cBhvr>
                                    </p:animEffect>
                                  </p:childTnLst>
                                </p:cTn>
                              </p:par>
                            </p:childTnLst>
                          </p:cTn>
                        </p:par>
                        <p:par>
                          <p:cTn id="48" fill="hold">
                            <p:stCondLst>
                              <p:cond delay="2000"/>
                            </p:stCondLst>
                            <p:childTnLst>
                              <p:par>
                                <p:cTn id="49" presetID="53" presetClass="entr" presetSubtype="16" fill="hold" grpId="0" nodeType="afterEffect">
                                  <p:stCondLst>
                                    <p:cond delay="0"/>
                                  </p:stCondLst>
                                  <p:childTnLst>
                                    <p:set>
                                      <p:cBhvr>
                                        <p:cTn id="50" dur="1" fill="hold">
                                          <p:stCondLst>
                                            <p:cond delay="0"/>
                                          </p:stCondLst>
                                        </p:cTn>
                                        <p:tgtEl>
                                          <p:spTgt spid="132"/>
                                        </p:tgtEl>
                                        <p:attrNameLst>
                                          <p:attrName>style.visibility</p:attrName>
                                        </p:attrNameLst>
                                      </p:cBhvr>
                                      <p:to>
                                        <p:strVal val="visible"/>
                                      </p:to>
                                    </p:set>
                                    <p:anim calcmode="lin" valueType="num">
                                      <p:cBhvr>
                                        <p:cTn id="51" dur="500" fill="hold"/>
                                        <p:tgtEl>
                                          <p:spTgt spid="132"/>
                                        </p:tgtEl>
                                        <p:attrNameLst>
                                          <p:attrName>ppt_w</p:attrName>
                                        </p:attrNameLst>
                                      </p:cBhvr>
                                      <p:tavLst>
                                        <p:tav tm="0">
                                          <p:val>
                                            <p:fltVal val="0"/>
                                          </p:val>
                                        </p:tav>
                                        <p:tav tm="100000">
                                          <p:val>
                                            <p:strVal val="#ppt_w"/>
                                          </p:val>
                                        </p:tav>
                                      </p:tavLst>
                                    </p:anim>
                                    <p:anim calcmode="lin" valueType="num">
                                      <p:cBhvr>
                                        <p:cTn id="52" dur="500" fill="hold"/>
                                        <p:tgtEl>
                                          <p:spTgt spid="132"/>
                                        </p:tgtEl>
                                        <p:attrNameLst>
                                          <p:attrName>ppt_h</p:attrName>
                                        </p:attrNameLst>
                                      </p:cBhvr>
                                      <p:tavLst>
                                        <p:tav tm="0">
                                          <p:val>
                                            <p:fltVal val="0"/>
                                          </p:val>
                                        </p:tav>
                                        <p:tav tm="100000">
                                          <p:val>
                                            <p:strVal val="#ppt_h"/>
                                          </p:val>
                                        </p:tav>
                                      </p:tavLst>
                                    </p:anim>
                                    <p:animEffect transition="in" filter="fade">
                                      <p:cBhvr>
                                        <p:cTn id="53" dur="500"/>
                                        <p:tgtEl>
                                          <p:spTgt spid="13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4"/>
                                        </p:tgtEl>
                                        <p:attrNameLst>
                                          <p:attrName>style.visibility</p:attrName>
                                        </p:attrNameLst>
                                      </p:cBhvr>
                                      <p:to>
                                        <p:strVal val="visible"/>
                                      </p:to>
                                    </p:set>
                                    <p:animEffect transition="in" filter="fade">
                                      <p:cBhvr>
                                        <p:cTn id="58" dur="500"/>
                                        <p:tgtEl>
                                          <p:spTgt spid="94"/>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92"/>
                                        </p:tgtEl>
                                        <p:attrNameLst>
                                          <p:attrName>style.visibility</p:attrName>
                                        </p:attrNameLst>
                                      </p:cBhvr>
                                      <p:to>
                                        <p:strVal val="visible"/>
                                      </p:to>
                                    </p:set>
                                    <p:anim calcmode="lin" valueType="num">
                                      <p:cBhvr>
                                        <p:cTn id="61" dur="500" fill="hold"/>
                                        <p:tgtEl>
                                          <p:spTgt spid="92"/>
                                        </p:tgtEl>
                                        <p:attrNameLst>
                                          <p:attrName>ppt_w</p:attrName>
                                        </p:attrNameLst>
                                      </p:cBhvr>
                                      <p:tavLst>
                                        <p:tav tm="0">
                                          <p:val>
                                            <p:fltVal val="0"/>
                                          </p:val>
                                        </p:tav>
                                        <p:tav tm="100000">
                                          <p:val>
                                            <p:strVal val="#ppt_w"/>
                                          </p:val>
                                        </p:tav>
                                      </p:tavLst>
                                    </p:anim>
                                    <p:anim calcmode="lin" valueType="num">
                                      <p:cBhvr>
                                        <p:cTn id="62" dur="500" fill="hold"/>
                                        <p:tgtEl>
                                          <p:spTgt spid="92"/>
                                        </p:tgtEl>
                                        <p:attrNameLst>
                                          <p:attrName>ppt_h</p:attrName>
                                        </p:attrNameLst>
                                      </p:cBhvr>
                                      <p:tavLst>
                                        <p:tav tm="0">
                                          <p:val>
                                            <p:fltVal val="0"/>
                                          </p:val>
                                        </p:tav>
                                        <p:tav tm="100000">
                                          <p:val>
                                            <p:strVal val="#ppt_h"/>
                                          </p:val>
                                        </p:tav>
                                      </p:tavLst>
                                    </p:anim>
                                    <p:animEffect transition="in" filter="fade">
                                      <p:cBhvr>
                                        <p:cTn id="63" dur="500"/>
                                        <p:tgtEl>
                                          <p:spTgt spid="9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 calcmode="lin" valueType="num">
                                      <p:cBhvr>
                                        <p:cTn id="71" dur="500" fill="hold"/>
                                        <p:tgtEl>
                                          <p:spTgt spid="93"/>
                                        </p:tgtEl>
                                        <p:attrNameLst>
                                          <p:attrName>ppt_w</p:attrName>
                                        </p:attrNameLst>
                                      </p:cBhvr>
                                      <p:tavLst>
                                        <p:tav tm="0">
                                          <p:val>
                                            <p:fltVal val="0"/>
                                          </p:val>
                                        </p:tav>
                                        <p:tav tm="100000">
                                          <p:val>
                                            <p:strVal val="#ppt_w"/>
                                          </p:val>
                                        </p:tav>
                                      </p:tavLst>
                                    </p:anim>
                                    <p:anim calcmode="lin" valueType="num">
                                      <p:cBhvr>
                                        <p:cTn id="72" dur="500" fill="hold"/>
                                        <p:tgtEl>
                                          <p:spTgt spid="93"/>
                                        </p:tgtEl>
                                        <p:attrNameLst>
                                          <p:attrName>ppt_h</p:attrName>
                                        </p:attrNameLst>
                                      </p:cBhvr>
                                      <p:tavLst>
                                        <p:tav tm="0">
                                          <p:val>
                                            <p:fltVal val="0"/>
                                          </p:val>
                                        </p:tav>
                                        <p:tav tm="100000">
                                          <p:val>
                                            <p:strVal val="#ppt_h"/>
                                          </p:val>
                                        </p:tav>
                                      </p:tavLst>
                                    </p:anim>
                                    <p:animEffect transition="in" filter="fade">
                                      <p:cBhvr>
                                        <p:cTn id="73" dur="500"/>
                                        <p:tgtEl>
                                          <p:spTgt spid="93"/>
                                        </p:tgtEl>
                                      </p:cBhvr>
                                    </p:animEffect>
                                  </p:childTnLst>
                                </p:cTn>
                              </p:par>
                            </p:childTnLst>
                          </p:cTn>
                        </p:par>
                        <p:par>
                          <p:cTn id="74" fill="hold">
                            <p:stCondLst>
                              <p:cond delay="500"/>
                            </p:stCondLst>
                            <p:childTnLst>
                              <p:par>
                                <p:cTn id="75" presetID="16" presetClass="entr" presetSubtype="21"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barn(inVertical)">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109"/>
                                        </p:tgtEl>
                                        <p:attrNameLst>
                                          <p:attrName>style.visibility</p:attrName>
                                        </p:attrNameLst>
                                      </p:cBhvr>
                                      <p:to>
                                        <p:strVal val="visible"/>
                                      </p:to>
                                    </p:set>
                                    <p:anim calcmode="lin" valueType="num">
                                      <p:cBhvr>
                                        <p:cTn id="82" dur="500" fill="hold"/>
                                        <p:tgtEl>
                                          <p:spTgt spid="109"/>
                                        </p:tgtEl>
                                        <p:attrNameLst>
                                          <p:attrName>ppt_w</p:attrName>
                                        </p:attrNameLst>
                                      </p:cBhvr>
                                      <p:tavLst>
                                        <p:tav tm="0">
                                          <p:val>
                                            <p:fltVal val="0"/>
                                          </p:val>
                                        </p:tav>
                                        <p:tav tm="100000">
                                          <p:val>
                                            <p:strVal val="#ppt_w"/>
                                          </p:val>
                                        </p:tav>
                                      </p:tavLst>
                                    </p:anim>
                                    <p:anim calcmode="lin" valueType="num">
                                      <p:cBhvr>
                                        <p:cTn id="83" dur="500" fill="hold"/>
                                        <p:tgtEl>
                                          <p:spTgt spid="109"/>
                                        </p:tgtEl>
                                        <p:attrNameLst>
                                          <p:attrName>ppt_h</p:attrName>
                                        </p:attrNameLst>
                                      </p:cBhvr>
                                      <p:tavLst>
                                        <p:tav tm="0">
                                          <p:val>
                                            <p:fltVal val="0"/>
                                          </p:val>
                                        </p:tav>
                                        <p:tav tm="100000">
                                          <p:val>
                                            <p:strVal val="#ppt_h"/>
                                          </p:val>
                                        </p:tav>
                                      </p:tavLst>
                                    </p:anim>
                                    <p:animEffect transition="in" filter="fade">
                                      <p:cBhvr>
                                        <p:cTn id="84"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32" grpId="0"/>
      <p:bldP spid="88" grpId="0"/>
      <p:bldP spid="88" grpId="1"/>
      <p:bldP spid="91" grpId="0"/>
      <p:bldP spid="92" grpId="0"/>
      <p:bldP spid="9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5791200" y="3484881"/>
            <a:ext cx="3830320" cy="2743200"/>
            <a:chOff x="5659120" y="3647441"/>
            <a:chExt cx="3830320" cy="2743200"/>
          </a:xfrm>
        </p:grpSpPr>
        <p:sp>
          <p:nvSpPr>
            <p:cNvPr id="8" name="Isosceles Triangle 7"/>
            <p:cNvSpPr/>
            <p:nvPr/>
          </p:nvSpPr>
          <p:spPr>
            <a:xfrm rot="1641634">
              <a:off x="5659120" y="3830027"/>
              <a:ext cx="2458720" cy="196088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746240" y="3647441"/>
              <a:ext cx="2743200" cy="2743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4"/>
          <p:cNvSpPr>
            <a:spLocks noGrp="1"/>
          </p:cNvSpPr>
          <p:nvPr>
            <p:ph type="title"/>
          </p:nvPr>
        </p:nvSpPr>
        <p:spPr/>
        <p:txBody>
          <a:bodyPr/>
          <a:lstStyle/>
          <a:p>
            <a:r>
              <a:rPr lang="en-US" dirty="0"/>
              <a:t>Steps to Build a Machine Learning Solution</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735610122"/>
              </p:ext>
            </p:extLst>
          </p:nvPr>
        </p:nvGraphicFramePr>
        <p:xfrm>
          <a:off x="1412240" y="1028700"/>
          <a:ext cx="4683760" cy="4692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3053660567"/>
              </p:ext>
            </p:extLst>
          </p:nvPr>
        </p:nvGraphicFramePr>
        <p:xfrm>
          <a:off x="6715760" y="3464560"/>
          <a:ext cx="3049870" cy="29988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9204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FA01354-8521-45CE-9D0E-B804F9D51FA9}"/>
                                            </p:graphicEl>
                                          </p:spTgt>
                                        </p:tgtEl>
                                        <p:attrNameLst>
                                          <p:attrName>style.visibility</p:attrName>
                                        </p:attrNameLst>
                                      </p:cBhvr>
                                      <p:to>
                                        <p:strVal val="visible"/>
                                      </p:to>
                                    </p:set>
                                    <p:animEffect transition="in" filter="fade">
                                      <p:cBhvr>
                                        <p:cTn id="7" dur="500"/>
                                        <p:tgtEl>
                                          <p:spTgt spid="4">
                                            <p:graphicEl>
                                              <a:dgm id="{DFA01354-8521-45CE-9D0E-B804F9D51FA9}"/>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graphicEl>
                                              <a:dgm id="{3C24FC50-C5C6-462C-8E45-CBCB342FED21}"/>
                                            </p:graphicEl>
                                          </p:spTgt>
                                        </p:tgtEl>
                                        <p:attrNameLst>
                                          <p:attrName>style.visibility</p:attrName>
                                        </p:attrNameLst>
                                      </p:cBhvr>
                                      <p:to>
                                        <p:strVal val="visible"/>
                                      </p:to>
                                    </p:set>
                                    <p:animEffect transition="in" filter="fade">
                                      <p:cBhvr>
                                        <p:cTn id="11" dur="500"/>
                                        <p:tgtEl>
                                          <p:spTgt spid="4">
                                            <p:graphicEl>
                                              <a:dgm id="{3C24FC50-C5C6-462C-8E45-CBCB342FED21}"/>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graphicEl>
                                              <a:dgm id="{DE7813E2-3F1B-44AE-8A4D-E3A2F2554899}"/>
                                            </p:graphicEl>
                                          </p:spTgt>
                                        </p:tgtEl>
                                        <p:attrNameLst>
                                          <p:attrName>style.visibility</p:attrName>
                                        </p:attrNameLst>
                                      </p:cBhvr>
                                      <p:to>
                                        <p:strVal val="visible"/>
                                      </p:to>
                                    </p:set>
                                    <p:animEffect transition="in" filter="fade">
                                      <p:cBhvr>
                                        <p:cTn id="15" dur="500"/>
                                        <p:tgtEl>
                                          <p:spTgt spid="4">
                                            <p:graphicEl>
                                              <a:dgm id="{DE7813E2-3F1B-44AE-8A4D-E3A2F2554899}"/>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graphicEl>
                                              <a:dgm id="{DF1BCFFA-1A13-4ECE-ABE7-2B0C98FB72CA}"/>
                                            </p:graphicEl>
                                          </p:spTgt>
                                        </p:tgtEl>
                                        <p:attrNameLst>
                                          <p:attrName>style.visibility</p:attrName>
                                        </p:attrNameLst>
                                      </p:cBhvr>
                                      <p:to>
                                        <p:strVal val="visible"/>
                                      </p:to>
                                    </p:set>
                                    <p:animEffect transition="in" filter="fade">
                                      <p:cBhvr>
                                        <p:cTn id="19" dur="500"/>
                                        <p:tgtEl>
                                          <p:spTgt spid="4">
                                            <p:graphicEl>
                                              <a:dgm id="{DF1BCFFA-1A13-4ECE-ABE7-2B0C98FB72CA}"/>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graphicEl>
                                              <a:dgm id="{AF00E959-5C43-48CD-A97C-060033D2AB03}"/>
                                            </p:graphicEl>
                                          </p:spTgt>
                                        </p:tgtEl>
                                        <p:attrNameLst>
                                          <p:attrName>style.visibility</p:attrName>
                                        </p:attrNameLst>
                                      </p:cBhvr>
                                      <p:to>
                                        <p:strVal val="visible"/>
                                      </p:to>
                                    </p:set>
                                    <p:animEffect transition="in" filter="fade">
                                      <p:cBhvr>
                                        <p:cTn id="23" dur="500"/>
                                        <p:tgtEl>
                                          <p:spTgt spid="4">
                                            <p:graphicEl>
                                              <a:dgm id="{AF00E959-5C43-48CD-A97C-060033D2AB03}"/>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graphicEl>
                                              <a:dgm id="{828ADA7E-B440-4137-898B-7B4B8BC5694E}"/>
                                            </p:graphicEl>
                                          </p:spTgt>
                                        </p:tgtEl>
                                        <p:attrNameLst>
                                          <p:attrName>style.visibility</p:attrName>
                                        </p:attrNameLst>
                                      </p:cBhvr>
                                      <p:to>
                                        <p:strVal val="visible"/>
                                      </p:to>
                                    </p:set>
                                    <p:animEffect transition="in" filter="fade">
                                      <p:cBhvr>
                                        <p:cTn id="27" dur="500"/>
                                        <p:tgtEl>
                                          <p:spTgt spid="4">
                                            <p:graphicEl>
                                              <a:dgm id="{828ADA7E-B440-4137-898B-7B4B8BC5694E}"/>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graphicEl>
                                              <a:dgm id="{A337D18A-A4B8-4BE0-8517-DCC85697C88E}"/>
                                            </p:graphicEl>
                                          </p:spTgt>
                                        </p:tgtEl>
                                        <p:attrNameLst>
                                          <p:attrName>style.visibility</p:attrName>
                                        </p:attrNameLst>
                                      </p:cBhvr>
                                      <p:to>
                                        <p:strVal val="visible"/>
                                      </p:to>
                                    </p:set>
                                    <p:animEffect transition="in" filter="fade">
                                      <p:cBhvr>
                                        <p:cTn id="31" dur="500"/>
                                        <p:tgtEl>
                                          <p:spTgt spid="4">
                                            <p:graphicEl>
                                              <a:dgm id="{A337D18A-A4B8-4BE0-8517-DCC85697C88E}"/>
                                            </p:graphic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
                                            <p:graphicEl>
                                              <a:dgm id="{9A72A26C-5978-4FF1-9093-4D54A75560AF}"/>
                                            </p:graphicEl>
                                          </p:spTgt>
                                        </p:tgtEl>
                                        <p:attrNameLst>
                                          <p:attrName>style.visibility</p:attrName>
                                        </p:attrNameLst>
                                      </p:cBhvr>
                                      <p:to>
                                        <p:strVal val="visible"/>
                                      </p:to>
                                    </p:set>
                                    <p:animEffect transition="in" filter="fade">
                                      <p:cBhvr>
                                        <p:cTn id="35" dur="500"/>
                                        <p:tgtEl>
                                          <p:spTgt spid="4">
                                            <p:graphicEl>
                                              <a:dgm id="{9A72A26C-5978-4FF1-9093-4D54A75560AF}"/>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
                                            <p:graphicEl>
                                              <a:dgm id="{38B5C9CA-1FA6-4B16-8DF0-3E2FA72359BD}"/>
                                            </p:graphicEl>
                                          </p:spTgt>
                                        </p:tgtEl>
                                        <p:attrNameLst>
                                          <p:attrName>style.visibility</p:attrName>
                                        </p:attrNameLst>
                                      </p:cBhvr>
                                      <p:to>
                                        <p:strVal val="visible"/>
                                      </p:to>
                                    </p:set>
                                    <p:animEffect transition="in" filter="fade">
                                      <p:cBhvr>
                                        <p:cTn id="39" dur="500"/>
                                        <p:tgtEl>
                                          <p:spTgt spid="4">
                                            <p:graphicEl>
                                              <a:dgm id="{38B5C9CA-1FA6-4B16-8DF0-3E2FA72359BD}"/>
                                            </p:graphic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
                                            <p:graphicEl>
                                              <a:dgm id="{66FC7FA2-FEBD-4CF1-9360-0B12A7BD5B9B}"/>
                                            </p:graphicEl>
                                          </p:spTgt>
                                        </p:tgtEl>
                                        <p:attrNameLst>
                                          <p:attrName>style.visibility</p:attrName>
                                        </p:attrNameLst>
                                      </p:cBhvr>
                                      <p:to>
                                        <p:strVal val="visible"/>
                                      </p:to>
                                    </p:set>
                                    <p:animEffect transition="in" filter="fade">
                                      <p:cBhvr>
                                        <p:cTn id="43" dur="500"/>
                                        <p:tgtEl>
                                          <p:spTgt spid="4">
                                            <p:graphicEl>
                                              <a:dgm id="{66FC7FA2-FEBD-4CF1-9360-0B12A7BD5B9B}"/>
                                            </p:graphic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6">
                                            <p:graphicEl>
                                              <a:dgm id="{61FACFFD-3C32-45B5-A024-7D8CD673771C}"/>
                                            </p:graphicEl>
                                          </p:spTgt>
                                        </p:tgtEl>
                                        <p:attrNameLst>
                                          <p:attrName>style.visibility</p:attrName>
                                        </p:attrNameLst>
                                      </p:cBhvr>
                                      <p:to>
                                        <p:strVal val="visible"/>
                                      </p:to>
                                    </p:set>
                                    <p:animEffect transition="in" filter="fade">
                                      <p:cBhvr>
                                        <p:cTn id="51" dur="500"/>
                                        <p:tgtEl>
                                          <p:spTgt spid="6">
                                            <p:graphicEl>
                                              <a:dgm id="{61FACFFD-3C32-45B5-A024-7D8CD673771C}"/>
                                            </p:graphic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6">
                                            <p:graphicEl>
                                              <a:dgm id="{56BE076D-F7E6-459C-898D-C48A8889B285}"/>
                                            </p:graphicEl>
                                          </p:spTgt>
                                        </p:tgtEl>
                                        <p:attrNameLst>
                                          <p:attrName>style.visibility</p:attrName>
                                        </p:attrNameLst>
                                      </p:cBhvr>
                                      <p:to>
                                        <p:strVal val="visible"/>
                                      </p:to>
                                    </p:set>
                                    <p:animEffect transition="in" filter="fade">
                                      <p:cBhvr>
                                        <p:cTn id="55" dur="500"/>
                                        <p:tgtEl>
                                          <p:spTgt spid="6">
                                            <p:graphicEl>
                                              <a:dgm id="{56BE076D-F7E6-459C-898D-C48A8889B285}"/>
                                            </p:graphicEl>
                                          </p:spTgt>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6">
                                            <p:graphicEl>
                                              <a:dgm id="{F700A775-0DDC-45B5-8038-6B9F15E13EF5}"/>
                                            </p:graphicEl>
                                          </p:spTgt>
                                        </p:tgtEl>
                                        <p:attrNameLst>
                                          <p:attrName>style.visibility</p:attrName>
                                        </p:attrNameLst>
                                      </p:cBhvr>
                                      <p:to>
                                        <p:strVal val="visible"/>
                                      </p:to>
                                    </p:set>
                                    <p:animEffect transition="in" filter="fade">
                                      <p:cBhvr>
                                        <p:cTn id="59" dur="500"/>
                                        <p:tgtEl>
                                          <p:spTgt spid="6">
                                            <p:graphicEl>
                                              <a:dgm id="{F700A775-0DDC-45B5-8038-6B9F15E13EF5}"/>
                                            </p:graphicEl>
                                          </p:spTgt>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6">
                                            <p:graphicEl>
                                              <a:dgm id="{A29DCF89-BF88-4E11-A633-22CD9DCD9666}"/>
                                            </p:graphicEl>
                                          </p:spTgt>
                                        </p:tgtEl>
                                        <p:attrNameLst>
                                          <p:attrName>style.visibility</p:attrName>
                                        </p:attrNameLst>
                                      </p:cBhvr>
                                      <p:to>
                                        <p:strVal val="visible"/>
                                      </p:to>
                                    </p:set>
                                    <p:animEffect transition="in" filter="fade">
                                      <p:cBhvr>
                                        <p:cTn id="63" dur="500"/>
                                        <p:tgtEl>
                                          <p:spTgt spid="6">
                                            <p:graphicEl>
                                              <a:dgm id="{A29DCF89-BF88-4E11-A633-22CD9DCD9666}"/>
                                            </p:graphicEl>
                                          </p:spTgt>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6">
                                            <p:graphicEl>
                                              <a:dgm id="{429DC0BC-9253-4192-A897-B853274FF7AA}"/>
                                            </p:graphicEl>
                                          </p:spTgt>
                                        </p:tgtEl>
                                        <p:attrNameLst>
                                          <p:attrName>style.visibility</p:attrName>
                                        </p:attrNameLst>
                                      </p:cBhvr>
                                      <p:to>
                                        <p:strVal val="visible"/>
                                      </p:to>
                                    </p:set>
                                    <p:animEffect transition="in" filter="fade">
                                      <p:cBhvr>
                                        <p:cTn id="67" dur="500"/>
                                        <p:tgtEl>
                                          <p:spTgt spid="6">
                                            <p:graphicEl>
                                              <a:dgm id="{429DC0BC-9253-4192-A897-B853274FF7AA}"/>
                                            </p:graphicEl>
                                          </p:spTgt>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6">
                                            <p:graphicEl>
                                              <a:dgm id="{D609ACAE-4C88-49E2-8C21-E50FAF8EEF10}"/>
                                            </p:graphicEl>
                                          </p:spTgt>
                                        </p:tgtEl>
                                        <p:attrNameLst>
                                          <p:attrName>style.visibility</p:attrName>
                                        </p:attrNameLst>
                                      </p:cBhvr>
                                      <p:to>
                                        <p:strVal val="visible"/>
                                      </p:to>
                                    </p:set>
                                    <p:animEffect transition="in" filter="fade">
                                      <p:cBhvr>
                                        <p:cTn id="71" dur="500"/>
                                        <p:tgtEl>
                                          <p:spTgt spid="6">
                                            <p:graphicEl>
                                              <a:dgm id="{D609ACAE-4C88-49E2-8C21-E50FAF8EEF10}"/>
                                            </p:graphicEl>
                                          </p:spTgt>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6">
                                            <p:graphicEl>
                                              <a:dgm id="{2C87F04E-1A5B-448B-8556-DA1C136E59DA}"/>
                                            </p:graphicEl>
                                          </p:spTgt>
                                        </p:tgtEl>
                                        <p:attrNameLst>
                                          <p:attrName>style.visibility</p:attrName>
                                        </p:attrNameLst>
                                      </p:cBhvr>
                                      <p:to>
                                        <p:strVal val="visible"/>
                                      </p:to>
                                    </p:set>
                                    <p:animEffect transition="in" filter="fade">
                                      <p:cBhvr>
                                        <p:cTn id="75" dur="500"/>
                                        <p:tgtEl>
                                          <p:spTgt spid="6">
                                            <p:graphicEl>
                                              <a:dgm id="{2C87F04E-1A5B-448B-8556-DA1C136E59DA}"/>
                                            </p:graphicEl>
                                          </p:spTgt>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6">
                                            <p:graphicEl>
                                              <a:dgm id="{43BC5222-2A2A-4DE1-B1E2-619CDB27BFD4}"/>
                                            </p:graphicEl>
                                          </p:spTgt>
                                        </p:tgtEl>
                                        <p:attrNameLst>
                                          <p:attrName>style.visibility</p:attrName>
                                        </p:attrNameLst>
                                      </p:cBhvr>
                                      <p:to>
                                        <p:strVal val="visible"/>
                                      </p:to>
                                    </p:set>
                                    <p:animEffect transition="in" filter="fade">
                                      <p:cBhvr>
                                        <p:cTn id="79" dur="500"/>
                                        <p:tgtEl>
                                          <p:spTgt spid="6">
                                            <p:graphicEl>
                                              <a:dgm id="{43BC5222-2A2A-4DE1-B1E2-619CDB27BFD4}"/>
                                            </p:graphicEl>
                                          </p:spTgt>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6">
                                            <p:graphicEl>
                                              <a:dgm id="{A59E113D-B3F5-43F8-A6E3-371B463FE7AB}"/>
                                            </p:graphicEl>
                                          </p:spTgt>
                                        </p:tgtEl>
                                        <p:attrNameLst>
                                          <p:attrName>style.visibility</p:attrName>
                                        </p:attrNameLst>
                                      </p:cBhvr>
                                      <p:to>
                                        <p:strVal val="visible"/>
                                      </p:to>
                                    </p:set>
                                    <p:animEffect transition="in" filter="fade">
                                      <p:cBhvr>
                                        <p:cTn id="83" dur="500"/>
                                        <p:tgtEl>
                                          <p:spTgt spid="6">
                                            <p:graphicEl>
                                              <a:dgm id="{A59E113D-B3F5-43F8-A6E3-371B463FE7AB}"/>
                                            </p:graphicEl>
                                          </p:spTgt>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6">
                                            <p:graphicEl>
                                              <a:dgm id="{ADB0B3F4-F058-41F4-89A8-79B7B0F5DE07}"/>
                                            </p:graphicEl>
                                          </p:spTgt>
                                        </p:tgtEl>
                                        <p:attrNameLst>
                                          <p:attrName>style.visibility</p:attrName>
                                        </p:attrNameLst>
                                      </p:cBhvr>
                                      <p:to>
                                        <p:strVal val="visible"/>
                                      </p:to>
                                    </p:set>
                                    <p:animEffect transition="in" filter="fade">
                                      <p:cBhvr>
                                        <p:cTn id="87" dur="500"/>
                                        <p:tgtEl>
                                          <p:spTgt spid="6">
                                            <p:graphicEl>
                                              <a:dgm id="{ADB0B3F4-F058-41F4-89A8-79B7B0F5DE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6"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a:xfrm>
            <a:off x="619588" y="714003"/>
            <a:ext cx="6492049" cy="5403264"/>
          </a:xfrm>
          <a:prstGeom prst="rect">
            <a:avLst/>
          </a:prstGeom>
          <a:solidFill>
            <a:srgbClr val="000000">
              <a:alpha val="20000"/>
            </a:srgbClr>
          </a:solidFill>
          <a:ln>
            <a:noFill/>
            <a:headEnd type="none" w="med" len="med"/>
            <a:tailEnd type="none" w="med" len="med"/>
          </a:ln>
          <a:effectLst/>
        </p:spPr>
        <p:txBody>
          <a:bodyPr vert="horz" wrap="square" lIns="89642" tIns="89642" rIns="179285" bIns="45693" numCol="1" rtlCol="0" anchor="ctr" anchorCtr="0" compatLnSpc="1">
            <a:prstTxWarp prst="textNoShape">
              <a:avLst/>
            </a:prstTxWarp>
          </a:bodyPr>
          <a:lstStyle/>
          <a:p>
            <a:pPr marL="358555" defTabSz="913561" fontAlgn="base">
              <a:spcBef>
                <a:spcPts val="1176"/>
              </a:spcBef>
              <a:spcAft>
                <a:spcPts val="1176"/>
              </a:spcAft>
            </a:pPr>
            <a:endParaRPr lang="en-GB" sz="1372" kern="0" dirty="0">
              <a:solidFill>
                <a:srgbClr val="FFFFFF"/>
              </a:solidFill>
              <a:latin typeface="Segoe UI"/>
            </a:endParaRPr>
          </a:p>
        </p:txBody>
      </p:sp>
      <p:grpSp>
        <p:nvGrpSpPr>
          <p:cNvPr id="6" name="Group 26"/>
          <p:cNvGrpSpPr/>
          <p:nvPr/>
        </p:nvGrpSpPr>
        <p:grpSpPr>
          <a:xfrm>
            <a:off x="7111638" y="714003"/>
            <a:ext cx="5080362" cy="5403264"/>
            <a:chOff x="6918961" y="835400"/>
            <a:chExt cx="5517514" cy="5511611"/>
          </a:xfrm>
        </p:grpSpPr>
        <p:sp>
          <p:nvSpPr>
            <p:cNvPr id="7" name="Rectangle 6"/>
            <p:cNvSpPr/>
            <p:nvPr/>
          </p:nvSpPr>
          <p:spPr bwMode="auto">
            <a:xfrm>
              <a:off x="6918961" y="835400"/>
              <a:ext cx="5517514" cy="5511611"/>
            </a:xfrm>
            <a:prstGeom prst="rect">
              <a:avLst/>
            </a:prstGeom>
            <a:solidFill>
              <a:srgbClr val="0072C6">
                <a:alpha val="89804"/>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89642" bIns="45720" numCol="1" rtlCol="0" anchor="ctr" anchorCtr="0" compatLnSpc="1">
              <a:prstTxWarp prst="textNoShape">
                <a:avLst/>
              </a:prstTxWarp>
            </a:bodyPr>
            <a:lstStyle/>
            <a:p>
              <a:pPr defTabSz="914102" fontAlgn="base">
                <a:spcBef>
                  <a:spcPct val="0"/>
                </a:spcBef>
                <a:spcAft>
                  <a:spcPct val="0"/>
                </a:spcAft>
              </a:pPr>
              <a:endParaRPr lang="en-US" sz="2353" dirty="0">
                <a:solidFill>
                  <a:srgbClr val="FFFFFF"/>
                </a:solidFill>
                <a:latin typeface="Segoe UI"/>
              </a:endParaRPr>
            </a:p>
          </p:txBody>
        </p:sp>
        <p:cxnSp>
          <p:nvCxnSpPr>
            <p:cNvPr id="8" name="Straight Connector 7"/>
            <p:cNvCxnSpPr/>
            <p:nvPr/>
          </p:nvCxnSpPr>
          <p:spPr>
            <a:xfrm>
              <a:off x="7045497" y="2643277"/>
              <a:ext cx="5390977" cy="0"/>
            </a:xfrm>
            <a:prstGeom prst="line">
              <a:avLst/>
            </a:prstGeom>
            <a:ln w="12700">
              <a:solidFill>
                <a:srgbClr val="00BCF1">
                  <a:alpha val="49804"/>
                </a:srgb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 name="Title 3"/>
          <p:cNvSpPr txBox="1">
            <a:spLocks/>
          </p:cNvSpPr>
          <p:nvPr/>
        </p:nvSpPr>
        <p:spPr>
          <a:xfrm>
            <a:off x="7292526" y="830074"/>
            <a:ext cx="5017488" cy="1316712"/>
          </a:xfrm>
          <a:prstGeom prst="rect">
            <a:avLst/>
          </a:prstGeom>
          <a:noFill/>
        </p:spPr>
        <p:txBody>
          <a:bodyPr vert="horz" wrap="square" lIns="143428" tIns="89642" rIns="143428" bIns="89642" rtlCol="0" anchor="t" anchorCtr="0">
            <a:noAutofit/>
          </a:bodyPr>
          <a:lstStyle/>
          <a:p>
            <a:pPr defTabSz="914367">
              <a:lnSpc>
                <a:spcPct val="90000"/>
              </a:lnSpc>
              <a:spcBef>
                <a:spcPct val="0"/>
              </a:spcBef>
              <a:defRPr/>
            </a:pPr>
            <a:r>
              <a:rPr lang="en-US" sz="4313" dirty="0">
                <a:ln w="3175">
                  <a:noFill/>
                </a:ln>
                <a:solidFill>
                  <a:srgbClr val="FFFFFF"/>
                </a:solidFill>
                <a:latin typeface="Segoe UI Light"/>
                <a:cs typeface="Segoe UI" pitchFamily="34" charset="0"/>
              </a:rPr>
              <a:t>How Are </a:t>
            </a:r>
          </a:p>
          <a:p>
            <a:pPr defTabSz="914367">
              <a:lnSpc>
                <a:spcPct val="90000"/>
              </a:lnSpc>
              <a:spcBef>
                <a:spcPct val="0"/>
              </a:spcBef>
              <a:defRPr/>
            </a:pPr>
            <a:r>
              <a:rPr lang="en-US" sz="4313" dirty="0">
                <a:ln w="3175">
                  <a:noFill/>
                </a:ln>
                <a:solidFill>
                  <a:srgbClr val="FFFFFF"/>
                </a:solidFill>
                <a:latin typeface="Segoe UI Light"/>
                <a:cs typeface="Segoe UI" pitchFamily="34" charset="0"/>
              </a:rPr>
              <a:t>We Different? </a:t>
            </a:r>
          </a:p>
          <a:p>
            <a:pPr defTabSz="914367">
              <a:lnSpc>
                <a:spcPct val="90000"/>
              </a:lnSpc>
              <a:spcBef>
                <a:spcPct val="0"/>
              </a:spcBef>
              <a:defRPr/>
            </a:pPr>
            <a:endParaRPr lang="en-US" sz="4313" dirty="0">
              <a:ln w="3175">
                <a:noFill/>
              </a:ln>
              <a:solidFill>
                <a:srgbClr val="FFFFFF"/>
              </a:solidFill>
              <a:latin typeface="Segoe UI Light"/>
              <a:cs typeface="Segoe UI" pitchFamily="34" charset="0"/>
            </a:endParaRPr>
          </a:p>
          <a:p>
            <a:pPr defTabSz="914102" fontAlgn="base">
              <a:spcAft>
                <a:spcPct val="0"/>
              </a:spcAft>
            </a:pPr>
            <a:r>
              <a:rPr lang="en-IN" sz="3137" dirty="0">
                <a:ln w="3175">
                  <a:noFill/>
                </a:ln>
                <a:solidFill>
                  <a:srgbClr val="FFFFFF"/>
                </a:solidFill>
                <a:latin typeface="Segoe UI Light"/>
                <a:cs typeface="Segoe UI" pitchFamily="34" charset="0"/>
              </a:rPr>
              <a:t>Enable custom predictive analytics solutions at the speed of the market</a:t>
            </a:r>
          </a:p>
        </p:txBody>
      </p:sp>
      <p:sp>
        <p:nvSpPr>
          <p:cNvPr id="5" name="Rectangle 4"/>
          <p:cNvSpPr/>
          <p:nvPr/>
        </p:nvSpPr>
        <p:spPr>
          <a:xfrm>
            <a:off x="833676" y="1932716"/>
            <a:ext cx="5323779" cy="3500025"/>
          </a:xfrm>
          <a:prstGeom prst="rect">
            <a:avLst/>
          </a:prstGeom>
        </p:spPr>
        <p:txBody>
          <a:bodyPr wrap="square">
            <a:spAutoFit/>
          </a:bodyPr>
          <a:lstStyle/>
          <a:p>
            <a:pPr marL="358555" defTabSz="913561" fontAlgn="base">
              <a:spcBef>
                <a:spcPts val="1176"/>
              </a:spcBef>
              <a:spcAft>
                <a:spcPts val="1176"/>
              </a:spcAft>
            </a:pPr>
            <a:r>
              <a:rPr lang="en-US" sz="2745" i="1" kern="0" dirty="0">
                <a:solidFill>
                  <a:srgbClr val="FFFFFF"/>
                </a:solidFill>
                <a:latin typeface="Segoe UI Light"/>
              </a:rPr>
              <a:t>The main benefit we have experienced is that everything is in one place. Data is stored in the same place that hosts computations on the data. </a:t>
            </a:r>
          </a:p>
          <a:p>
            <a:pPr marL="358555" defTabSz="913561" fontAlgn="base">
              <a:spcBef>
                <a:spcPts val="1176"/>
              </a:spcBef>
              <a:spcAft>
                <a:spcPts val="1176"/>
              </a:spcAft>
            </a:pPr>
            <a:endParaRPr lang="en-US" sz="2353" i="1" kern="0" dirty="0">
              <a:solidFill>
                <a:srgbClr val="FFFFFF"/>
              </a:solidFill>
              <a:latin typeface="Segoe UI Light"/>
            </a:endParaRPr>
          </a:p>
          <a:p>
            <a:pPr marL="358555" defTabSz="913561" fontAlgn="base">
              <a:spcBef>
                <a:spcPct val="0"/>
              </a:spcBef>
              <a:spcAft>
                <a:spcPct val="0"/>
              </a:spcAft>
            </a:pPr>
            <a:r>
              <a:rPr lang="en-US" sz="1765" b="1" kern="0" dirty="0">
                <a:solidFill>
                  <a:srgbClr val="FFFFFF"/>
                </a:solidFill>
                <a:latin typeface="Segoe UI"/>
              </a:rPr>
              <a:t>Corey Coscioni</a:t>
            </a:r>
            <a:br>
              <a:rPr lang="en-US" sz="1765" b="1" kern="0" dirty="0">
                <a:solidFill>
                  <a:srgbClr val="FFFFFF"/>
                </a:solidFill>
                <a:latin typeface="Segoe UI"/>
              </a:rPr>
            </a:br>
            <a:r>
              <a:rPr lang="en-US" sz="1372" kern="0" dirty="0">
                <a:solidFill>
                  <a:srgbClr val="FFFFFF"/>
                </a:solidFill>
                <a:latin typeface="Segoe UI"/>
              </a:rPr>
              <a:t>West Monroe</a:t>
            </a:r>
            <a:endParaRPr lang="en-US" sz="2353" i="1" kern="0" dirty="0">
              <a:solidFill>
                <a:srgbClr val="FFFFFF"/>
              </a:solidFill>
              <a:latin typeface="Segoe UI Light"/>
            </a:endParaRPr>
          </a:p>
        </p:txBody>
      </p:sp>
      <p:sp>
        <p:nvSpPr>
          <p:cNvPr id="10" name="Rectangle 9"/>
          <p:cNvSpPr/>
          <p:nvPr/>
        </p:nvSpPr>
        <p:spPr>
          <a:xfrm>
            <a:off x="652788" y="1980296"/>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7058" spc="-98" dirty="0">
                <a:solidFill>
                  <a:srgbClr val="00BCF1"/>
                </a:solidFill>
                <a:latin typeface="Perpetua" panose="02020502060401020303" pitchFamily="18" charset="0"/>
              </a:rPr>
              <a:t>“</a:t>
            </a:r>
          </a:p>
        </p:txBody>
      </p:sp>
      <p:sp>
        <p:nvSpPr>
          <p:cNvPr id="11" name="Rectangle 10"/>
          <p:cNvSpPr/>
          <p:nvPr/>
        </p:nvSpPr>
        <p:spPr>
          <a:xfrm>
            <a:off x="4972278" y="3604779"/>
            <a:ext cx="440332" cy="1086215"/>
          </a:xfrm>
          <a:prstGeom prst="rect">
            <a:avLst/>
          </a:prstGeom>
        </p:spPr>
        <p:txBody>
          <a:bodyPr wrap="none">
            <a:spAutoFit/>
          </a:bodyPr>
          <a:lstStyle/>
          <a:p>
            <a:pPr algn="ctr" defTabSz="914367"/>
            <a:r>
              <a:rPr lang="en-US" sz="6470" dirty="0">
                <a:solidFill>
                  <a:srgbClr val="00BCF1"/>
                </a:solidFill>
                <a:latin typeface="Perpetua" panose="02020502060401020303" pitchFamily="18" charset="0"/>
              </a:rPr>
              <a:t>”</a:t>
            </a:r>
          </a:p>
        </p:txBody>
      </p:sp>
    </p:spTree>
    <p:extLst>
      <p:ext uri="{BB962C8B-B14F-4D97-AF65-F5344CB8AC3E}">
        <p14:creationId xmlns:p14="http://schemas.microsoft.com/office/powerpoint/2010/main" val="4237496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Confusion</a:t>
            </a:r>
          </a:p>
        </p:txBody>
      </p:sp>
      <p:sp>
        <p:nvSpPr>
          <p:cNvPr id="3" name="Content Placeholder 2"/>
          <p:cNvSpPr>
            <a:spLocks noGrp="1"/>
          </p:cNvSpPr>
          <p:nvPr>
            <p:ph idx="1"/>
          </p:nvPr>
        </p:nvSpPr>
        <p:spPr/>
        <p:txBody>
          <a:bodyPr/>
          <a:lstStyle/>
          <a:p>
            <a:r>
              <a:rPr lang="en-US" dirty="0"/>
              <a:t>Statistics</a:t>
            </a:r>
          </a:p>
          <a:p>
            <a:pPr marL="457200" lvl="1" indent="0">
              <a:buNone/>
            </a:pPr>
            <a:r>
              <a:rPr lang="en-US" dirty="0"/>
              <a:t>Develops </a:t>
            </a:r>
            <a:r>
              <a:rPr lang="en-US" dirty="0" err="1"/>
              <a:t>methods|models</a:t>
            </a:r>
            <a:r>
              <a:rPr lang="en-US" dirty="0"/>
              <a:t> that explains data</a:t>
            </a:r>
          </a:p>
          <a:p>
            <a:pPr marL="457200" lvl="1" indent="0">
              <a:buNone/>
            </a:pPr>
            <a:endParaRPr lang="en-US" dirty="0"/>
          </a:p>
          <a:p>
            <a:r>
              <a:rPr lang="en-US" dirty="0"/>
              <a:t>Data Mining</a:t>
            </a:r>
          </a:p>
          <a:p>
            <a:pPr marL="0" indent="0">
              <a:buNone/>
            </a:pPr>
            <a:r>
              <a:rPr lang="en-US" sz="2400" dirty="0"/>
              <a:t>     Find previously unknown schema, patterns in data</a:t>
            </a:r>
          </a:p>
          <a:p>
            <a:endParaRPr lang="en-US" dirty="0"/>
          </a:p>
          <a:p>
            <a:r>
              <a:rPr lang="en-US" dirty="0"/>
              <a:t>Artificial Intelligence</a:t>
            </a:r>
          </a:p>
          <a:p>
            <a:pPr marL="0" indent="0">
              <a:buNone/>
            </a:pPr>
            <a:r>
              <a:rPr lang="en-US" sz="2400" dirty="0"/>
              <a:t>	Procedure of programing a computer to behave intelligent</a:t>
            </a:r>
          </a:p>
          <a:p>
            <a:pPr marL="0" indent="0">
              <a:buNone/>
            </a:pPr>
            <a:endParaRPr lang="en-US" sz="2400" dirty="0"/>
          </a:p>
          <a:p>
            <a:r>
              <a:rPr lang="en-US" dirty="0"/>
              <a:t>Predictive Analytics</a:t>
            </a:r>
          </a:p>
          <a:p>
            <a:pPr marL="0" indent="0">
              <a:buNone/>
            </a:pPr>
            <a:r>
              <a:rPr lang="en-US" sz="2400" dirty="0"/>
              <a:t>	Using Machine Learning techniques to predict future</a:t>
            </a:r>
          </a:p>
        </p:txBody>
      </p:sp>
    </p:spTree>
    <p:extLst>
      <p:ext uri="{BB962C8B-B14F-4D97-AF65-F5344CB8AC3E}">
        <p14:creationId xmlns:p14="http://schemas.microsoft.com/office/powerpoint/2010/main" val="264793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9070853" y="1812134"/>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Agent allocation</a:t>
            </a:r>
          </a:p>
        </p:txBody>
      </p:sp>
      <p:sp>
        <p:nvSpPr>
          <p:cNvPr id="117" name="Rectangle 116"/>
          <p:cNvSpPr/>
          <p:nvPr/>
        </p:nvSpPr>
        <p:spPr bwMode="auto">
          <a:xfrm>
            <a:off x="9070853" y="2540971"/>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Warehouse efficiency</a:t>
            </a:r>
          </a:p>
        </p:txBody>
      </p:sp>
      <p:sp>
        <p:nvSpPr>
          <p:cNvPr id="118" name="Rectangle 117"/>
          <p:cNvSpPr/>
          <p:nvPr/>
        </p:nvSpPr>
        <p:spPr bwMode="auto">
          <a:xfrm>
            <a:off x="9070853" y="3269809"/>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Smart buildings</a:t>
            </a:r>
          </a:p>
        </p:txBody>
      </p:sp>
      <p:sp>
        <p:nvSpPr>
          <p:cNvPr id="119" name="Rectangle 118"/>
          <p:cNvSpPr/>
          <p:nvPr/>
        </p:nvSpPr>
        <p:spPr bwMode="auto">
          <a:xfrm>
            <a:off x="9070853" y="3998647"/>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Predictive maintenance</a:t>
            </a:r>
          </a:p>
        </p:txBody>
      </p:sp>
      <p:sp>
        <p:nvSpPr>
          <p:cNvPr id="120" name="Rectangle 119"/>
          <p:cNvSpPr/>
          <p:nvPr/>
        </p:nvSpPr>
        <p:spPr bwMode="auto">
          <a:xfrm>
            <a:off x="9070853" y="4727482"/>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Supply chain optimization</a:t>
            </a:r>
          </a:p>
        </p:txBody>
      </p:sp>
      <p:sp>
        <p:nvSpPr>
          <p:cNvPr id="122" name="Rectangle 121"/>
          <p:cNvSpPr/>
          <p:nvPr/>
        </p:nvSpPr>
        <p:spPr bwMode="auto">
          <a:xfrm>
            <a:off x="6144031" y="1812135"/>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User segmentation</a:t>
            </a:r>
          </a:p>
        </p:txBody>
      </p:sp>
      <p:sp>
        <p:nvSpPr>
          <p:cNvPr id="123" name="Rectangle 122"/>
          <p:cNvSpPr/>
          <p:nvPr/>
        </p:nvSpPr>
        <p:spPr bwMode="auto">
          <a:xfrm>
            <a:off x="6144031" y="2540973"/>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Personalized offers</a:t>
            </a:r>
          </a:p>
        </p:txBody>
      </p:sp>
      <p:sp>
        <p:nvSpPr>
          <p:cNvPr id="124" name="Rectangle 123"/>
          <p:cNvSpPr/>
          <p:nvPr/>
        </p:nvSpPr>
        <p:spPr bwMode="auto">
          <a:xfrm>
            <a:off x="6144031" y="3269810"/>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Product </a:t>
            </a:r>
            <a:r>
              <a:rPr lang="en-US" sz="1600" spc="-98" dirty="0">
                <a:gradFill>
                  <a:gsLst>
                    <a:gs pos="1250">
                      <a:srgbClr val="FFFFFF"/>
                    </a:gs>
                    <a:gs pos="100000">
                      <a:srgbClr val="FFFFFF"/>
                    </a:gs>
                  </a:gsLst>
                  <a:lin ang="5400000" scaled="0"/>
                </a:gradFill>
              </a:rPr>
              <a:t>recommendation</a:t>
            </a:r>
          </a:p>
        </p:txBody>
      </p:sp>
      <p:sp>
        <p:nvSpPr>
          <p:cNvPr id="128" name="Rectangle 127"/>
          <p:cNvSpPr/>
          <p:nvPr/>
        </p:nvSpPr>
        <p:spPr bwMode="auto">
          <a:xfrm>
            <a:off x="284282" y="4006756"/>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Fraud detection</a:t>
            </a:r>
          </a:p>
        </p:txBody>
      </p:sp>
      <p:sp>
        <p:nvSpPr>
          <p:cNvPr id="129" name="Rectangle 128"/>
          <p:cNvSpPr/>
          <p:nvPr/>
        </p:nvSpPr>
        <p:spPr bwMode="auto">
          <a:xfrm>
            <a:off x="284282" y="4735594"/>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Risk management</a:t>
            </a:r>
          </a:p>
        </p:txBody>
      </p:sp>
      <p:sp>
        <p:nvSpPr>
          <p:cNvPr id="151" name="Rectangle 150"/>
          <p:cNvSpPr/>
          <p:nvPr/>
        </p:nvSpPr>
        <p:spPr bwMode="auto">
          <a:xfrm>
            <a:off x="3219040" y="1824534"/>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0" bIns="45702" numCol="1" rtlCol="0" anchor="ctr" anchorCtr="0" compatLnSpc="1">
            <a:prstTxWarp prst="textNoShape">
              <a:avLst/>
            </a:prstTxWarp>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Sales forecasting</a:t>
            </a:r>
          </a:p>
        </p:txBody>
      </p:sp>
      <p:sp>
        <p:nvSpPr>
          <p:cNvPr id="154" name="Rectangle 153"/>
          <p:cNvSpPr/>
          <p:nvPr/>
        </p:nvSpPr>
        <p:spPr bwMode="auto">
          <a:xfrm>
            <a:off x="3219040" y="2553372"/>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Demand forecasting</a:t>
            </a:r>
          </a:p>
        </p:txBody>
      </p:sp>
      <p:sp>
        <p:nvSpPr>
          <p:cNvPr id="155" name="Rectangle 154"/>
          <p:cNvSpPr/>
          <p:nvPr/>
        </p:nvSpPr>
        <p:spPr bwMode="auto">
          <a:xfrm>
            <a:off x="3219040" y="3282209"/>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Sales lead scoring</a:t>
            </a:r>
          </a:p>
        </p:txBody>
      </p:sp>
      <p:sp>
        <p:nvSpPr>
          <p:cNvPr id="156" name="Rectangle 155"/>
          <p:cNvSpPr/>
          <p:nvPr/>
        </p:nvSpPr>
        <p:spPr bwMode="auto">
          <a:xfrm>
            <a:off x="3219040" y="4011047"/>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Marketing mix optimization</a:t>
            </a:r>
          </a:p>
        </p:txBody>
      </p:sp>
      <p:grpSp>
        <p:nvGrpSpPr>
          <p:cNvPr id="55" name="Group 54"/>
          <p:cNvGrpSpPr/>
          <p:nvPr/>
        </p:nvGrpSpPr>
        <p:grpSpPr>
          <a:xfrm>
            <a:off x="456314" y="4203545"/>
            <a:ext cx="392871" cy="266567"/>
            <a:chOff x="1819275" y="3757613"/>
            <a:chExt cx="982663" cy="666750"/>
          </a:xfrm>
          <a:solidFill>
            <a:schemeClr val="bg1"/>
          </a:solidFill>
        </p:grpSpPr>
        <p:sp>
          <p:nvSpPr>
            <p:cNvPr id="56" name="Freeform 24"/>
            <p:cNvSpPr>
              <a:spLocks noEditPoints="1"/>
            </p:cNvSpPr>
            <p:nvPr/>
          </p:nvSpPr>
          <p:spPr bwMode="auto">
            <a:xfrm>
              <a:off x="1819275" y="3757613"/>
              <a:ext cx="982663" cy="666750"/>
            </a:xfrm>
            <a:custGeom>
              <a:avLst/>
              <a:gdLst>
                <a:gd name="T0" fmla="*/ 231 w 262"/>
                <a:gd name="T1" fmla="*/ 51 h 178"/>
                <a:gd name="T2" fmla="*/ 196 w 262"/>
                <a:gd name="T3" fmla="*/ 35 h 178"/>
                <a:gd name="T4" fmla="*/ 183 w 262"/>
                <a:gd name="T5" fmla="*/ 15 h 178"/>
                <a:gd name="T6" fmla="*/ 163 w 262"/>
                <a:gd name="T7" fmla="*/ 0 h 178"/>
                <a:gd name="T8" fmla="*/ 141 w 262"/>
                <a:gd name="T9" fmla="*/ 29 h 178"/>
                <a:gd name="T10" fmla="*/ 141 w 262"/>
                <a:gd name="T11" fmla="*/ 30 h 178"/>
                <a:gd name="T12" fmla="*/ 121 w 262"/>
                <a:gd name="T13" fmla="*/ 30 h 178"/>
                <a:gd name="T14" fmla="*/ 121 w 262"/>
                <a:gd name="T15" fmla="*/ 29 h 178"/>
                <a:gd name="T16" fmla="*/ 99 w 262"/>
                <a:gd name="T17" fmla="*/ 0 h 178"/>
                <a:gd name="T18" fmla="*/ 79 w 262"/>
                <a:gd name="T19" fmla="*/ 15 h 178"/>
                <a:gd name="T20" fmla="*/ 66 w 262"/>
                <a:gd name="T21" fmla="*/ 35 h 178"/>
                <a:gd name="T22" fmla="*/ 31 w 262"/>
                <a:gd name="T23" fmla="*/ 51 h 178"/>
                <a:gd name="T24" fmla="*/ 0 w 262"/>
                <a:gd name="T25" fmla="*/ 119 h 178"/>
                <a:gd name="T26" fmla="*/ 60 w 262"/>
                <a:gd name="T27" fmla="*/ 178 h 178"/>
                <a:gd name="T28" fmla="*/ 118 w 262"/>
                <a:gd name="T29" fmla="*/ 134 h 178"/>
                <a:gd name="T30" fmla="*/ 144 w 262"/>
                <a:gd name="T31" fmla="*/ 134 h 178"/>
                <a:gd name="T32" fmla="*/ 202 w 262"/>
                <a:gd name="T33" fmla="*/ 178 h 178"/>
                <a:gd name="T34" fmla="*/ 262 w 262"/>
                <a:gd name="T35" fmla="*/ 119 h 178"/>
                <a:gd name="T36" fmla="*/ 231 w 262"/>
                <a:gd name="T37" fmla="*/ 51 h 178"/>
                <a:gd name="T38" fmla="*/ 60 w 262"/>
                <a:gd name="T39" fmla="*/ 160 h 178"/>
                <a:gd name="T40" fmla="*/ 18 w 262"/>
                <a:gd name="T41" fmla="*/ 119 h 178"/>
                <a:gd name="T42" fmla="*/ 60 w 262"/>
                <a:gd name="T43" fmla="*/ 77 h 178"/>
                <a:gd name="T44" fmla="*/ 102 w 262"/>
                <a:gd name="T45" fmla="*/ 119 h 178"/>
                <a:gd name="T46" fmla="*/ 60 w 262"/>
                <a:gd name="T47" fmla="*/ 160 h 178"/>
                <a:gd name="T48" fmla="*/ 202 w 262"/>
                <a:gd name="T49" fmla="*/ 160 h 178"/>
                <a:gd name="T50" fmla="*/ 160 w 262"/>
                <a:gd name="T51" fmla="*/ 119 h 178"/>
                <a:gd name="T52" fmla="*/ 202 w 262"/>
                <a:gd name="T53" fmla="*/ 77 h 178"/>
                <a:gd name="T54" fmla="*/ 244 w 262"/>
                <a:gd name="T55" fmla="*/ 119 h 178"/>
                <a:gd name="T56" fmla="*/ 202 w 262"/>
                <a:gd name="T57" fmla="*/ 16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78">
                  <a:moveTo>
                    <a:pt x="231" y="51"/>
                  </a:moveTo>
                  <a:cubicBezTo>
                    <a:pt x="220" y="41"/>
                    <a:pt x="209" y="35"/>
                    <a:pt x="196" y="35"/>
                  </a:cubicBezTo>
                  <a:cubicBezTo>
                    <a:pt x="183" y="15"/>
                    <a:pt x="183" y="15"/>
                    <a:pt x="183" y="15"/>
                  </a:cubicBezTo>
                  <a:cubicBezTo>
                    <a:pt x="177" y="8"/>
                    <a:pt x="174" y="0"/>
                    <a:pt x="163" y="0"/>
                  </a:cubicBezTo>
                  <a:cubicBezTo>
                    <a:pt x="140" y="0"/>
                    <a:pt x="141" y="29"/>
                    <a:pt x="141" y="29"/>
                  </a:cubicBezTo>
                  <a:cubicBezTo>
                    <a:pt x="141" y="29"/>
                    <a:pt x="141" y="30"/>
                    <a:pt x="141" y="30"/>
                  </a:cubicBezTo>
                  <a:cubicBezTo>
                    <a:pt x="121" y="30"/>
                    <a:pt x="121" y="30"/>
                    <a:pt x="121" y="30"/>
                  </a:cubicBezTo>
                  <a:cubicBezTo>
                    <a:pt x="121" y="30"/>
                    <a:pt x="121" y="29"/>
                    <a:pt x="121" y="29"/>
                  </a:cubicBezTo>
                  <a:cubicBezTo>
                    <a:pt x="121" y="29"/>
                    <a:pt x="122" y="0"/>
                    <a:pt x="99" y="0"/>
                  </a:cubicBezTo>
                  <a:cubicBezTo>
                    <a:pt x="88" y="0"/>
                    <a:pt x="85" y="8"/>
                    <a:pt x="79" y="15"/>
                  </a:cubicBezTo>
                  <a:cubicBezTo>
                    <a:pt x="66" y="35"/>
                    <a:pt x="66" y="35"/>
                    <a:pt x="66" y="35"/>
                  </a:cubicBezTo>
                  <a:cubicBezTo>
                    <a:pt x="53" y="35"/>
                    <a:pt x="42" y="41"/>
                    <a:pt x="31" y="51"/>
                  </a:cubicBezTo>
                  <a:cubicBezTo>
                    <a:pt x="31" y="51"/>
                    <a:pt x="0" y="84"/>
                    <a:pt x="0" y="119"/>
                  </a:cubicBezTo>
                  <a:cubicBezTo>
                    <a:pt x="0" y="151"/>
                    <a:pt x="27" y="178"/>
                    <a:pt x="60" y="178"/>
                  </a:cubicBezTo>
                  <a:cubicBezTo>
                    <a:pt x="88" y="178"/>
                    <a:pt x="112" y="159"/>
                    <a:pt x="118" y="134"/>
                  </a:cubicBezTo>
                  <a:cubicBezTo>
                    <a:pt x="144" y="134"/>
                    <a:pt x="144" y="134"/>
                    <a:pt x="144" y="134"/>
                  </a:cubicBezTo>
                  <a:cubicBezTo>
                    <a:pt x="150" y="159"/>
                    <a:pt x="174" y="178"/>
                    <a:pt x="202" y="178"/>
                  </a:cubicBezTo>
                  <a:cubicBezTo>
                    <a:pt x="235" y="178"/>
                    <a:pt x="262" y="151"/>
                    <a:pt x="262" y="119"/>
                  </a:cubicBezTo>
                  <a:cubicBezTo>
                    <a:pt x="262" y="84"/>
                    <a:pt x="231" y="51"/>
                    <a:pt x="231" y="51"/>
                  </a:cubicBezTo>
                  <a:close/>
                  <a:moveTo>
                    <a:pt x="60" y="160"/>
                  </a:moveTo>
                  <a:cubicBezTo>
                    <a:pt x="37" y="160"/>
                    <a:pt x="18" y="141"/>
                    <a:pt x="18" y="119"/>
                  </a:cubicBezTo>
                  <a:cubicBezTo>
                    <a:pt x="18" y="96"/>
                    <a:pt x="37" y="77"/>
                    <a:pt x="60" y="77"/>
                  </a:cubicBezTo>
                  <a:cubicBezTo>
                    <a:pt x="83" y="77"/>
                    <a:pt x="102" y="96"/>
                    <a:pt x="102" y="119"/>
                  </a:cubicBezTo>
                  <a:cubicBezTo>
                    <a:pt x="102" y="141"/>
                    <a:pt x="83" y="160"/>
                    <a:pt x="60" y="160"/>
                  </a:cubicBezTo>
                  <a:close/>
                  <a:moveTo>
                    <a:pt x="202" y="160"/>
                  </a:moveTo>
                  <a:cubicBezTo>
                    <a:pt x="179" y="160"/>
                    <a:pt x="160" y="141"/>
                    <a:pt x="160" y="119"/>
                  </a:cubicBezTo>
                  <a:cubicBezTo>
                    <a:pt x="160" y="96"/>
                    <a:pt x="179" y="77"/>
                    <a:pt x="202" y="77"/>
                  </a:cubicBezTo>
                  <a:cubicBezTo>
                    <a:pt x="225" y="77"/>
                    <a:pt x="244" y="96"/>
                    <a:pt x="244" y="119"/>
                  </a:cubicBezTo>
                  <a:cubicBezTo>
                    <a:pt x="244" y="141"/>
                    <a:pt x="225" y="160"/>
                    <a:pt x="202" y="160"/>
                  </a:cubicBez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57" name="Oval 25"/>
            <p:cNvSpPr>
              <a:spLocks noChangeArrowheads="1"/>
            </p:cNvSpPr>
            <p:nvPr/>
          </p:nvSpPr>
          <p:spPr bwMode="auto">
            <a:xfrm>
              <a:off x="2257425" y="3986213"/>
              <a:ext cx="104775" cy="104775"/>
            </a:xfrm>
            <a:prstGeom prst="ellipse">
              <a:avLst/>
            </a:pr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grpSp>
        <p:nvGrpSpPr>
          <p:cNvPr id="58" name="Group 15"/>
          <p:cNvGrpSpPr>
            <a:grpSpLocks noChangeAspect="1"/>
          </p:cNvGrpSpPr>
          <p:nvPr/>
        </p:nvGrpSpPr>
        <p:grpSpPr bwMode="auto">
          <a:xfrm>
            <a:off x="6309422" y="3424600"/>
            <a:ext cx="421264" cy="394818"/>
            <a:chOff x="1441" y="-65"/>
            <a:chExt cx="4795" cy="4494"/>
          </a:xfrm>
          <a:solidFill>
            <a:schemeClr val="bg1"/>
          </a:solidFill>
        </p:grpSpPr>
        <p:sp>
          <p:nvSpPr>
            <p:cNvPr id="59" name="Freeform 16"/>
            <p:cNvSpPr>
              <a:spLocks/>
            </p:cNvSpPr>
            <p:nvPr/>
          </p:nvSpPr>
          <p:spPr bwMode="auto">
            <a:xfrm>
              <a:off x="1599" y="37"/>
              <a:ext cx="2204" cy="1018"/>
            </a:xfrm>
            <a:custGeom>
              <a:avLst/>
              <a:gdLst>
                <a:gd name="T0" fmla="*/ 906 w 933"/>
                <a:gd name="T1" fmla="*/ 137 h 431"/>
                <a:gd name="T2" fmla="*/ 899 w 933"/>
                <a:gd name="T3" fmla="*/ 192 h 431"/>
                <a:gd name="T4" fmla="*/ 287 w 933"/>
                <a:gd name="T5" fmla="*/ 419 h 431"/>
                <a:gd name="T6" fmla="*/ 188 w 933"/>
                <a:gd name="T7" fmla="*/ 398 h 431"/>
                <a:gd name="T8" fmla="*/ 23 w 933"/>
                <a:gd name="T9" fmla="*/ 237 h 431"/>
                <a:gd name="T10" fmla="*/ 38 w 933"/>
                <a:gd name="T11" fmla="*/ 179 h 431"/>
                <a:gd name="T12" fmla="*/ 638 w 933"/>
                <a:gd name="T13" fmla="*/ 9 h 431"/>
                <a:gd name="T14" fmla="*/ 745 w 933"/>
                <a:gd name="T15" fmla="*/ 27 h 431"/>
                <a:gd name="T16" fmla="*/ 906 w 933"/>
                <a:gd name="T17" fmla="*/ 13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431">
                  <a:moveTo>
                    <a:pt x="906" y="137"/>
                  </a:moveTo>
                  <a:cubicBezTo>
                    <a:pt x="933" y="156"/>
                    <a:pt x="930" y="180"/>
                    <a:pt x="899" y="192"/>
                  </a:cubicBezTo>
                  <a:cubicBezTo>
                    <a:pt x="287" y="419"/>
                    <a:pt x="287" y="419"/>
                    <a:pt x="287" y="419"/>
                  </a:cubicBezTo>
                  <a:cubicBezTo>
                    <a:pt x="256" y="431"/>
                    <a:pt x="212" y="422"/>
                    <a:pt x="188" y="398"/>
                  </a:cubicBezTo>
                  <a:cubicBezTo>
                    <a:pt x="23" y="237"/>
                    <a:pt x="23" y="237"/>
                    <a:pt x="23" y="237"/>
                  </a:cubicBezTo>
                  <a:cubicBezTo>
                    <a:pt x="0" y="214"/>
                    <a:pt x="6" y="188"/>
                    <a:pt x="38" y="179"/>
                  </a:cubicBezTo>
                  <a:cubicBezTo>
                    <a:pt x="638" y="9"/>
                    <a:pt x="638" y="9"/>
                    <a:pt x="638" y="9"/>
                  </a:cubicBezTo>
                  <a:cubicBezTo>
                    <a:pt x="669" y="0"/>
                    <a:pt x="718" y="8"/>
                    <a:pt x="745" y="27"/>
                  </a:cubicBezTo>
                  <a:lnTo>
                    <a:pt x="906" y="137"/>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0" name="Freeform 17"/>
            <p:cNvSpPr>
              <a:spLocks/>
            </p:cNvSpPr>
            <p:nvPr/>
          </p:nvSpPr>
          <p:spPr bwMode="auto">
            <a:xfrm>
              <a:off x="3973" y="-65"/>
              <a:ext cx="2171" cy="1120"/>
            </a:xfrm>
            <a:custGeom>
              <a:avLst/>
              <a:gdLst>
                <a:gd name="T0" fmla="*/ 743 w 919"/>
                <a:gd name="T1" fmla="*/ 437 h 474"/>
                <a:gd name="T2" fmla="*/ 649 w 919"/>
                <a:gd name="T3" fmla="*/ 462 h 474"/>
                <a:gd name="T4" fmla="*/ 39 w 919"/>
                <a:gd name="T5" fmla="*/ 235 h 474"/>
                <a:gd name="T6" fmla="*/ 21 w 919"/>
                <a:gd name="T7" fmla="*/ 168 h 474"/>
                <a:gd name="T8" fmla="*/ 128 w 919"/>
                <a:gd name="T9" fmla="*/ 39 h 474"/>
                <a:gd name="T10" fmla="*/ 224 w 919"/>
                <a:gd name="T11" fmla="*/ 9 h 474"/>
                <a:gd name="T12" fmla="*/ 878 w 919"/>
                <a:gd name="T13" fmla="*/ 183 h 474"/>
                <a:gd name="T14" fmla="*/ 898 w 919"/>
                <a:gd name="T15" fmla="*/ 245 h 474"/>
                <a:gd name="T16" fmla="*/ 743 w 919"/>
                <a:gd name="T17" fmla="*/ 4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9" h="474">
                  <a:moveTo>
                    <a:pt x="743" y="437"/>
                  </a:moveTo>
                  <a:cubicBezTo>
                    <a:pt x="722" y="462"/>
                    <a:pt x="680" y="474"/>
                    <a:pt x="649" y="462"/>
                  </a:cubicBezTo>
                  <a:cubicBezTo>
                    <a:pt x="39" y="235"/>
                    <a:pt x="39" y="235"/>
                    <a:pt x="39" y="235"/>
                  </a:cubicBezTo>
                  <a:cubicBezTo>
                    <a:pt x="8" y="223"/>
                    <a:pt x="0" y="193"/>
                    <a:pt x="21" y="168"/>
                  </a:cubicBezTo>
                  <a:cubicBezTo>
                    <a:pt x="128" y="39"/>
                    <a:pt x="128" y="39"/>
                    <a:pt x="128" y="39"/>
                  </a:cubicBezTo>
                  <a:cubicBezTo>
                    <a:pt x="149" y="14"/>
                    <a:pt x="193" y="0"/>
                    <a:pt x="224" y="9"/>
                  </a:cubicBezTo>
                  <a:cubicBezTo>
                    <a:pt x="878" y="183"/>
                    <a:pt x="878" y="183"/>
                    <a:pt x="878" y="183"/>
                  </a:cubicBezTo>
                  <a:cubicBezTo>
                    <a:pt x="910" y="192"/>
                    <a:pt x="919" y="220"/>
                    <a:pt x="898" y="245"/>
                  </a:cubicBezTo>
                  <a:lnTo>
                    <a:pt x="743" y="437"/>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1" name="Freeform 18"/>
            <p:cNvSpPr>
              <a:spLocks/>
            </p:cNvSpPr>
            <p:nvPr/>
          </p:nvSpPr>
          <p:spPr bwMode="auto">
            <a:xfrm>
              <a:off x="3983" y="1142"/>
              <a:ext cx="2253" cy="1385"/>
            </a:xfrm>
            <a:custGeom>
              <a:avLst/>
              <a:gdLst>
                <a:gd name="T0" fmla="*/ 291 w 954"/>
                <a:gd name="T1" fmla="*/ 562 h 586"/>
                <a:gd name="T2" fmla="*/ 393 w 954"/>
                <a:gd name="T3" fmla="*/ 571 h 586"/>
                <a:gd name="T4" fmla="*/ 919 w 954"/>
                <a:gd name="T5" fmla="*/ 304 h 586"/>
                <a:gd name="T6" fmla="*/ 931 w 954"/>
                <a:gd name="T7" fmla="*/ 233 h 586"/>
                <a:gd name="T8" fmla="*/ 743 w 954"/>
                <a:gd name="T9" fmla="*/ 32 h 586"/>
                <a:gd name="T10" fmla="*/ 647 w 954"/>
                <a:gd name="T11" fmla="*/ 13 h 586"/>
                <a:gd name="T12" fmla="*/ 33 w 954"/>
                <a:gd name="T13" fmla="*/ 296 h 586"/>
                <a:gd name="T14" fmla="*/ 26 w 954"/>
                <a:gd name="T15" fmla="*/ 357 h 586"/>
                <a:gd name="T16" fmla="*/ 291 w 954"/>
                <a:gd name="T17" fmla="*/ 56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586">
                  <a:moveTo>
                    <a:pt x="291" y="562"/>
                  </a:moveTo>
                  <a:cubicBezTo>
                    <a:pt x="318" y="582"/>
                    <a:pt x="363" y="586"/>
                    <a:pt x="393" y="571"/>
                  </a:cubicBezTo>
                  <a:cubicBezTo>
                    <a:pt x="919" y="304"/>
                    <a:pt x="919" y="304"/>
                    <a:pt x="919" y="304"/>
                  </a:cubicBezTo>
                  <a:cubicBezTo>
                    <a:pt x="948" y="289"/>
                    <a:pt x="954" y="257"/>
                    <a:pt x="931" y="233"/>
                  </a:cubicBezTo>
                  <a:cubicBezTo>
                    <a:pt x="743" y="32"/>
                    <a:pt x="743" y="32"/>
                    <a:pt x="743" y="32"/>
                  </a:cubicBezTo>
                  <a:cubicBezTo>
                    <a:pt x="720" y="8"/>
                    <a:pt x="677" y="0"/>
                    <a:pt x="647" y="13"/>
                  </a:cubicBezTo>
                  <a:cubicBezTo>
                    <a:pt x="33" y="296"/>
                    <a:pt x="33" y="296"/>
                    <a:pt x="33" y="296"/>
                  </a:cubicBezTo>
                  <a:cubicBezTo>
                    <a:pt x="3" y="309"/>
                    <a:pt x="0" y="337"/>
                    <a:pt x="26" y="357"/>
                  </a:cubicBezTo>
                  <a:lnTo>
                    <a:pt x="291" y="562"/>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2" name="Freeform 19"/>
            <p:cNvSpPr>
              <a:spLocks/>
            </p:cNvSpPr>
            <p:nvPr/>
          </p:nvSpPr>
          <p:spPr bwMode="auto">
            <a:xfrm>
              <a:off x="1441" y="1142"/>
              <a:ext cx="2369" cy="1503"/>
            </a:xfrm>
            <a:custGeom>
              <a:avLst/>
              <a:gdLst>
                <a:gd name="T0" fmla="*/ 704 w 1003"/>
                <a:gd name="T1" fmla="*/ 609 h 636"/>
                <a:gd name="T2" fmla="*/ 607 w 1003"/>
                <a:gd name="T3" fmla="*/ 619 h 636"/>
                <a:gd name="T4" fmla="*/ 31 w 1003"/>
                <a:gd name="T5" fmla="*/ 291 h 636"/>
                <a:gd name="T6" fmla="*/ 25 w 1003"/>
                <a:gd name="T7" fmla="*/ 222 h 636"/>
                <a:gd name="T8" fmla="*/ 252 w 1003"/>
                <a:gd name="T9" fmla="*/ 27 h 636"/>
                <a:gd name="T10" fmla="*/ 353 w 1003"/>
                <a:gd name="T11" fmla="*/ 13 h 636"/>
                <a:gd name="T12" fmla="*/ 968 w 1003"/>
                <a:gd name="T13" fmla="*/ 296 h 636"/>
                <a:gd name="T14" fmla="*/ 978 w 1003"/>
                <a:gd name="T15" fmla="*/ 361 h 636"/>
                <a:gd name="T16" fmla="*/ 704 w 1003"/>
                <a:gd name="T17" fmla="*/ 60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3" h="636">
                  <a:moveTo>
                    <a:pt x="704" y="609"/>
                  </a:moveTo>
                  <a:cubicBezTo>
                    <a:pt x="679" y="631"/>
                    <a:pt x="636" y="636"/>
                    <a:pt x="607" y="619"/>
                  </a:cubicBezTo>
                  <a:cubicBezTo>
                    <a:pt x="31" y="291"/>
                    <a:pt x="31" y="291"/>
                    <a:pt x="31" y="291"/>
                  </a:cubicBezTo>
                  <a:cubicBezTo>
                    <a:pt x="2" y="274"/>
                    <a:pt x="0" y="243"/>
                    <a:pt x="25" y="222"/>
                  </a:cubicBezTo>
                  <a:cubicBezTo>
                    <a:pt x="252" y="27"/>
                    <a:pt x="252" y="27"/>
                    <a:pt x="252" y="27"/>
                  </a:cubicBezTo>
                  <a:cubicBezTo>
                    <a:pt x="278" y="6"/>
                    <a:pt x="323" y="0"/>
                    <a:pt x="353" y="13"/>
                  </a:cubicBezTo>
                  <a:cubicBezTo>
                    <a:pt x="968" y="296"/>
                    <a:pt x="968" y="296"/>
                    <a:pt x="968" y="296"/>
                  </a:cubicBezTo>
                  <a:cubicBezTo>
                    <a:pt x="998" y="309"/>
                    <a:pt x="1003" y="339"/>
                    <a:pt x="978" y="361"/>
                  </a:cubicBezTo>
                  <a:lnTo>
                    <a:pt x="704" y="609"/>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3" name="Freeform 20"/>
            <p:cNvSpPr>
              <a:spLocks/>
            </p:cNvSpPr>
            <p:nvPr/>
          </p:nvSpPr>
          <p:spPr bwMode="auto">
            <a:xfrm>
              <a:off x="2137" y="2286"/>
              <a:ext cx="1644" cy="2143"/>
            </a:xfrm>
            <a:custGeom>
              <a:avLst/>
              <a:gdLst>
                <a:gd name="T0" fmla="*/ 696 w 696"/>
                <a:gd name="T1" fmla="*/ 42 h 907"/>
                <a:gd name="T2" fmla="*/ 651 w 696"/>
                <a:gd name="T3" fmla="*/ 23 h 907"/>
                <a:gd name="T4" fmla="*/ 417 w 696"/>
                <a:gd name="T5" fmla="*/ 234 h 907"/>
                <a:gd name="T6" fmla="*/ 320 w 696"/>
                <a:gd name="T7" fmla="*/ 245 h 907"/>
                <a:gd name="T8" fmla="*/ 52 w 696"/>
                <a:gd name="T9" fmla="*/ 92 h 907"/>
                <a:gd name="T10" fmla="*/ 0 w 696"/>
                <a:gd name="T11" fmla="*/ 122 h 907"/>
                <a:gd name="T12" fmla="*/ 0 w 696"/>
                <a:gd name="T13" fmla="*/ 530 h 907"/>
                <a:gd name="T14" fmla="*/ 54 w 696"/>
                <a:gd name="T15" fmla="*/ 615 h 907"/>
                <a:gd name="T16" fmla="*/ 642 w 696"/>
                <a:gd name="T17" fmla="*/ 893 h 907"/>
                <a:gd name="T18" fmla="*/ 696 w 696"/>
                <a:gd name="T19" fmla="*/ 859 h 907"/>
                <a:gd name="T20" fmla="*/ 696 w 696"/>
                <a:gd name="T21" fmla="*/ 42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907">
                  <a:moveTo>
                    <a:pt x="696" y="42"/>
                  </a:moveTo>
                  <a:cubicBezTo>
                    <a:pt x="696" y="9"/>
                    <a:pt x="676" y="0"/>
                    <a:pt x="651" y="23"/>
                  </a:cubicBezTo>
                  <a:cubicBezTo>
                    <a:pt x="417" y="234"/>
                    <a:pt x="417" y="234"/>
                    <a:pt x="417" y="234"/>
                  </a:cubicBezTo>
                  <a:cubicBezTo>
                    <a:pt x="393" y="256"/>
                    <a:pt x="349" y="261"/>
                    <a:pt x="320" y="245"/>
                  </a:cubicBezTo>
                  <a:cubicBezTo>
                    <a:pt x="52" y="92"/>
                    <a:pt x="52" y="92"/>
                    <a:pt x="52" y="92"/>
                  </a:cubicBezTo>
                  <a:cubicBezTo>
                    <a:pt x="23" y="75"/>
                    <a:pt x="0" y="89"/>
                    <a:pt x="0" y="122"/>
                  </a:cubicBezTo>
                  <a:cubicBezTo>
                    <a:pt x="0" y="530"/>
                    <a:pt x="0" y="530"/>
                    <a:pt x="0" y="530"/>
                  </a:cubicBezTo>
                  <a:cubicBezTo>
                    <a:pt x="0" y="563"/>
                    <a:pt x="24" y="601"/>
                    <a:pt x="54" y="615"/>
                  </a:cubicBezTo>
                  <a:cubicBezTo>
                    <a:pt x="642" y="893"/>
                    <a:pt x="642" y="893"/>
                    <a:pt x="642" y="893"/>
                  </a:cubicBezTo>
                  <a:cubicBezTo>
                    <a:pt x="672" y="907"/>
                    <a:pt x="696" y="892"/>
                    <a:pt x="696" y="859"/>
                  </a:cubicBezTo>
                  <a:lnTo>
                    <a:pt x="696" y="42"/>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4" name="Freeform 21"/>
            <p:cNvSpPr>
              <a:spLocks/>
            </p:cNvSpPr>
            <p:nvPr/>
          </p:nvSpPr>
          <p:spPr bwMode="auto">
            <a:xfrm>
              <a:off x="3999" y="2256"/>
              <a:ext cx="1635" cy="2168"/>
            </a:xfrm>
            <a:custGeom>
              <a:avLst/>
              <a:gdLst>
                <a:gd name="T0" fmla="*/ 378 w 692"/>
                <a:gd name="T1" fmla="*/ 207 h 918"/>
                <a:gd name="T2" fmla="*/ 277 w 692"/>
                <a:gd name="T3" fmla="*/ 197 h 918"/>
                <a:gd name="T4" fmla="*/ 48 w 692"/>
                <a:gd name="T5" fmla="*/ 20 h 918"/>
                <a:gd name="T6" fmla="*/ 0 w 692"/>
                <a:gd name="T7" fmla="*/ 43 h 918"/>
                <a:gd name="T8" fmla="*/ 0 w 692"/>
                <a:gd name="T9" fmla="*/ 870 h 918"/>
                <a:gd name="T10" fmla="*/ 54 w 692"/>
                <a:gd name="T11" fmla="*/ 904 h 918"/>
                <a:gd name="T12" fmla="*/ 638 w 692"/>
                <a:gd name="T13" fmla="*/ 628 h 918"/>
                <a:gd name="T14" fmla="*/ 692 w 692"/>
                <a:gd name="T15" fmla="*/ 543 h 918"/>
                <a:gd name="T16" fmla="*/ 692 w 692"/>
                <a:gd name="T17" fmla="*/ 108 h 918"/>
                <a:gd name="T18" fmla="*/ 638 w 692"/>
                <a:gd name="T19" fmla="*/ 75 h 918"/>
                <a:gd name="T20" fmla="*/ 378 w 692"/>
                <a:gd name="T21" fmla="*/ 207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 h="918">
                  <a:moveTo>
                    <a:pt x="378" y="207"/>
                  </a:moveTo>
                  <a:cubicBezTo>
                    <a:pt x="349" y="222"/>
                    <a:pt x="304" y="217"/>
                    <a:pt x="277" y="197"/>
                  </a:cubicBezTo>
                  <a:cubicBezTo>
                    <a:pt x="48" y="20"/>
                    <a:pt x="48" y="20"/>
                    <a:pt x="48" y="20"/>
                  </a:cubicBezTo>
                  <a:cubicBezTo>
                    <a:pt x="21" y="0"/>
                    <a:pt x="0" y="10"/>
                    <a:pt x="0" y="43"/>
                  </a:cubicBezTo>
                  <a:cubicBezTo>
                    <a:pt x="0" y="870"/>
                    <a:pt x="0" y="870"/>
                    <a:pt x="0" y="870"/>
                  </a:cubicBezTo>
                  <a:cubicBezTo>
                    <a:pt x="0" y="903"/>
                    <a:pt x="24" y="918"/>
                    <a:pt x="54" y="904"/>
                  </a:cubicBezTo>
                  <a:cubicBezTo>
                    <a:pt x="638" y="628"/>
                    <a:pt x="638" y="628"/>
                    <a:pt x="638" y="628"/>
                  </a:cubicBezTo>
                  <a:cubicBezTo>
                    <a:pt x="668" y="614"/>
                    <a:pt x="692" y="576"/>
                    <a:pt x="692" y="543"/>
                  </a:cubicBezTo>
                  <a:cubicBezTo>
                    <a:pt x="692" y="108"/>
                    <a:pt x="692" y="108"/>
                    <a:pt x="692" y="108"/>
                  </a:cubicBezTo>
                  <a:cubicBezTo>
                    <a:pt x="692" y="75"/>
                    <a:pt x="668" y="60"/>
                    <a:pt x="638" y="75"/>
                  </a:cubicBezTo>
                  <a:lnTo>
                    <a:pt x="378" y="207"/>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sp>
        <p:nvSpPr>
          <p:cNvPr id="65" name="Freeform 35"/>
          <p:cNvSpPr>
            <a:spLocks noEditPoints="1"/>
          </p:cNvSpPr>
          <p:nvPr/>
        </p:nvSpPr>
        <p:spPr bwMode="black">
          <a:xfrm>
            <a:off x="6309422" y="1944406"/>
            <a:ext cx="390683" cy="39560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bg1"/>
          </a:solidFill>
          <a:ln>
            <a:noFill/>
          </a:ln>
        </p:spPr>
        <p:txBody>
          <a:bodyPr vert="horz" wrap="square" lIns="0" tIns="40328" rIns="80655" bIns="40328"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nvGrpSpPr>
          <p:cNvPr id="66" name="Group 65"/>
          <p:cNvGrpSpPr/>
          <p:nvPr/>
        </p:nvGrpSpPr>
        <p:grpSpPr bwMode="black">
          <a:xfrm>
            <a:off x="9236988" y="2685673"/>
            <a:ext cx="455709" cy="370740"/>
            <a:chOff x="5184775" y="225425"/>
            <a:chExt cx="1500188" cy="1220788"/>
          </a:xfrm>
          <a:solidFill>
            <a:schemeClr val="bg1"/>
          </a:solidFill>
        </p:grpSpPr>
        <p:sp>
          <p:nvSpPr>
            <p:cNvPr id="6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sp>
          <p:nvSpPr>
            <p:cNvPr id="6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sp>
          <p:nvSpPr>
            <p:cNvPr id="6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grpSp>
        <p:nvGrpSpPr>
          <p:cNvPr id="70" name="Group 69"/>
          <p:cNvGrpSpPr/>
          <p:nvPr/>
        </p:nvGrpSpPr>
        <p:grpSpPr>
          <a:xfrm>
            <a:off x="6308288" y="2664524"/>
            <a:ext cx="413044" cy="413044"/>
            <a:chOff x="7156450" y="28575"/>
            <a:chExt cx="325438" cy="325438"/>
          </a:xfrm>
          <a:solidFill>
            <a:schemeClr val="bg1"/>
          </a:solidFill>
        </p:grpSpPr>
        <p:sp>
          <p:nvSpPr>
            <p:cNvPr id="71" name="Freeform 26"/>
            <p:cNvSpPr>
              <a:spLocks noEditPoints="1"/>
            </p:cNvSpPr>
            <p:nvPr/>
          </p:nvSpPr>
          <p:spPr bwMode="auto">
            <a:xfrm>
              <a:off x="7164388" y="88900"/>
              <a:ext cx="261938" cy="261938"/>
            </a:xfrm>
            <a:custGeom>
              <a:avLst/>
              <a:gdLst>
                <a:gd name="T0" fmla="*/ 70 w 70"/>
                <a:gd name="T1" fmla="*/ 17 h 70"/>
                <a:gd name="T2" fmla="*/ 57 w 70"/>
                <a:gd name="T3" fmla="*/ 29 h 70"/>
                <a:gd name="T4" fmla="*/ 49 w 70"/>
                <a:gd name="T5" fmla="*/ 21 h 70"/>
                <a:gd name="T6" fmla="*/ 55 w 70"/>
                <a:gd name="T7" fmla="*/ 14 h 70"/>
                <a:gd name="T8" fmla="*/ 55 w 70"/>
                <a:gd name="T9" fmla="*/ 11 h 70"/>
                <a:gd name="T10" fmla="*/ 55 w 70"/>
                <a:gd name="T11" fmla="*/ 11 h 70"/>
                <a:gd name="T12" fmla="*/ 51 w 70"/>
                <a:gd name="T13" fmla="*/ 11 h 70"/>
                <a:gd name="T14" fmla="*/ 45 w 70"/>
                <a:gd name="T15" fmla="*/ 17 h 70"/>
                <a:gd name="T16" fmla="*/ 40 w 70"/>
                <a:gd name="T17" fmla="*/ 12 h 70"/>
                <a:gd name="T18" fmla="*/ 53 w 70"/>
                <a:gd name="T19" fmla="*/ 0 h 70"/>
                <a:gd name="T20" fmla="*/ 70 w 70"/>
                <a:gd name="T21" fmla="*/ 17 h 70"/>
                <a:gd name="T22" fmla="*/ 43 w 70"/>
                <a:gd name="T23" fmla="*/ 44 h 70"/>
                <a:gd name="T24" fmla="*/ 34 w 70"/>
                <a:gd name="T25" fmla="*/ 35 h 70"/>
                <a:gd name="T26" fmla="*/ 19 w 70"/>
                <a:gd name="T27" fmla="*/ 50 h 70"/>
                <a:gd name="T28" fmla="*/ 15 w 70"/>
                <a:gd name="T29" fmla="*/ 50 h 70"/>
                <a:gd name="T30" fmla="*/ 15 w 70"/>
                <a:gd name="T31" fmla="*/ 50 h 70"/>
                <a:gd name="T32" fmla="*/ 15 w 70"/>
                <a:gd name="T33" fmla="*/ 47 h 70"/>
                <a:gd name="T34" fmla="*/ 31 w 70"/>
                <a:gd name="T35" fmla="*/ 31 h 70"/>
                <a:gd name="T36" fmla="*/ 26 w 70"/>
                <a:gd name="T37" fmla="*/ 27 h 70"/>
                <a:gd name="T38" fmla="*/ 7 w 70"/>
                <a:gd name="T39" fmla="*/ 46 h 70"/>
                <a:gd name="T40" fmla="*/ 0 w 70"/>
                <a:gd name="T41" fmla="*/ 70 h 70"/>
                <a:gd name="T42" fmla="*/ 24 w 70"/>
                <a:gd name="T43" fmla="*/ 63 h 70"/>
                <a:gd name="T44" fmla="*/ 43 w 70"/>
                <a:gd name="T4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70" y="17"/>
                  </a:moveTo>
                  <a:cubicBezTo>
                    <a:pt x="57" y="29"/>
                    <a:pt x="57" y="29"/>
                    <a:pt x="57" y="29"/>
                  </a:cubicBezTo>
                  <a:cubicBezTo>
                    <a:pt x="49" y="21"/>
                    <a:pt x="49" y="21"/>
                    <a:pt x="49" y="21"/>
                  </a:cubicBezTo>
                  <a:cubicBezTo>
                    <a:pt x="55" y="14"/>
                    <a:pt x="55" y="14"/>
                    <a:pt x="55" y="14"/>
                  </a:cubicBezTo>
                  <a:cubicBezTo>
                    <a:pt x="56" y="13"/>
                    <a:pt x="56" y="12"/>
                    <a:pt x="55" y="11"/>
                  </a:cubicBezTo>
                  <a:cubicBezTo>
                    <a:pt x="55" y="11"/>
                    <a:pt x="55" y="11"/>
                    <a:pt x="55" y="11"/>
                  </a:cubicBezTo>
                  <a:cubicBezTo>
                    <a:pt x="54" y="10"/>
                    <a:pt x="52" y="10"/>
                    <a:pt x="51" y="11"/>
                  </a:cubicBezTo>
                  <a:cubicBezTo>
                    <a:pt x="45" y="17"/>
                    <a:pt x="45" y="17"/>
                    <a:pt x="45" y="17"/>
                  </a:cubicBezTo>
                  <a:cubicBezTo>
                    <a:pt x="40" y="12"/>
                    <a:pt x="40" y="12"/>
                    <a:pt x="40" y="12"/>
                  </a:cubicBezTo>
                  <a:cubicBezTo>
                    <a:pt x="53" y="0"/>
                    <a:pt x="53" y="0"/>
                    <a:pt x="53" y="0"/>
                  </a:cubicBezTo>
                  <a:cubicBezTo>
                    <a:pt x="70" y="17"/>
                    <a:pt x="70" y="17"/>
                    <a:pt x="70" y="17"/>
                  </a:cubicBezTo>
                  <a:close/>
                  <a:moveTo>
                    <a:pt x="43" y="44"/>
                  </a:moveTo>
                  <a:cubicBezTo>
                    <a:pt x="34" y="35"/>
                    <a:pt x="34" y="35"/>
                    <a:pt x="34" y="35"/>
                  </a:cubicBezTo>
                  <a:cubicBezTo>
                    <a:pt x="19" y="50"/>
                    <a:pt x="19" y="50"/>
                    <a:pt x="19" y="50"/>
                  </a:cubicBezTo>
                  <a:cubicBezTo>
                    <a:pt x="18" y="51"/>
                    <a:pt x="16" y="51"/>
                    <a:pt x="15" y="50"/>
                  </a:cubicBezTo>
                  <a:cubicBezTo>
                    <a:pt x="15" y="50"/>
                    <a:pt x="15" y="50"/>
                    <a:pt x="15" y="50"/>
                  </a:cubicBezTo>
                  <a:cubicBezTo>
                    <a:pt x="14" y="49"/>
                    <a:pt x="14" y="48"/>
                    <a:pt x="15" y="47"/>
                  </a:cubicBezTo>
                  <a:cubicBezTo>
                    <a:pt x="31" y="31"/>
                    <a:pt x="31" y="31"/>
                    <a:pt x="31" y="31"/>
                  </a:cubicBezTo>
                  <a:cubicBezTo>
                    <a:pt x="26" y="27"/>
                    <a:pt x="26" y="27"/>
                    <a:pt x="26" y="27"/>
                  </a:cubicBezTo>
                  <a:cubicBezTo>
                    <a:pt x="7" y="46"/>
                    <a:pt x="7" y="46"/>
                    <a:pt x="7" y="46"/>
                  </a:cubicBezTo>
                  <a:cubicBezTo>
                    <a:pt x="0" y="70"/>
                    <a:pt x="0" y="70"/>
                    <a:pt x="0" y="70"/>
                  </a:cubicBezTo>
                  <a:cubicBezTo>
                    <a:pt x="24" y="63"/>
                    <a:pt x="24" y="63"/>
                    <a:pt x="24" y="63"/>
                  </a:cubicBezTo>
                  <a:lnTo>
                    <a:pt x="43" y="44"/>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72" name="Freeform 27"/>
            <p:cNvSpPr>
              <a:spLocks/>
            </p:cNvSpPr>
            <p:nvPr/>
          </p:nvSpPr>
          <p:spPr bwMode="auto">
            <a:xfrm>
              <a:off x="7377113" y="28575"/>
              <a:ext cx="104775" cy="107950"/>
            </a:xfrm>
            <a:custGeom>
              <a:avLst/>
              <a:gdLst>
                <a:gd name="T0" fmla="*/ 0 w 66"/>
                <a:gd name="T1" fmla="*/ 28 h 68"/>
                <a:gd name="T2" fmla="*/ 26 w 66"/>
                <a:gd name="T3" fmla="*/ 0 h 68"/>
                <a:gd name="T4" fmla="*/ 66 w 66"/>
                <a:gd name="T5" fmla="*/ 40 h 68"/>
                <a:gd name="T6" fmla="*/ 40 w 66"/>
                <a:gd name="T7" fmla="*/ 68 h 68"/>
                <a:gd name="T8" fmla="*/ 0 w 66"/>
                <a:gd name="T9" fmla="*/ 28 h 68"/>
              </a:gdLst>
              <a:ahLst/>
              <a:cxnLst>
                <a:cxn ang="0">
                  <a:pos x="T0" y="T1"/>
                </a:cxn>
                <a:cxn ang="0">
                  <a:pos x="T2" y="T3"/>
                </a:cxn>
                <a:cxn ang="0">
                  <a:pos x="T4" y="T5"/>
                </a:cxn>
                <a:cxn ang="0">
                  <a:pos x="T6" y="T7"/>
                </a:cxn>
                <a:cxn ang="0">
                  <a:pos x="T8" y="T9"/>
                </a:cxn>
              </a:cxnLst>
              <a:rect l="0" t="0" r="r" b="b"/>
              <a:pathLst>
                <a:path w="66" h="68">
                  <a:moveTo>
                    <a:pt x="0" y="28"/>
                  </a:moveTo>
                  <a:lnTo>
                    <a:pt x="26" y="0"/>
                  </a:lnTo>
                  <a:lnTo>
                    <a:pt x="66" y="40"/>
                  </a:lnTo>
                  <a:lnTo>
                    <a:pt x="40" y="68"/>
                  </a:lnTo>
                  <a:lnTo>
                    <a:pt x="0" y="28"/>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73" name="Freeform 28"/>
            <p:cNvSpPr>
              <a:spLocks/>
            </p:cNvSpPr>
            <p:nvPr/>
          </p:nvSpPr>
          <p:spPr bwMode="auto">
            <a:xfrm>
              <a:off x="7156450" y="28575"/>
              <a:ext cx="319088" cy="325438"/>
            </a:xfrm>
            <a:custGeom>
              <a:avLst/>
              <a:gdLst>
                <a:gd name="T0" fmla="*/ 85 w 85"/>
                <a:gd name="T1" fmla="*/ 69 h 87"/>
                <a:gd name="T2" fmla="*/ 84 w 85"/>
                <a:gd name="T3" fmla="*/ 74 h 87"/>
                <a:gd name="T4" fmla="*/ 80 w 85"/>
                <a:gd name="T5" fmla="*/ 71 h 87"/>
                <a:gd name="T6" fmla="*/ 70 w 85"/>
                <a:gd name="T7" fmla="*/ 62 h 87"/>
                <a:gd name="T8" fmla="*/ 60 w 85"/>
                <a:gd name="T9" fmla="*/ 73 h 87"/>
                <a:gd name="T10" fmla="*/ 66 w 85"/>
                <a:gd name="T11" fmla="*/ 82 h 87"/>
                <a:gd name="T12" fmla="*/ 67 w 85"/>
                <a:gd name="T13" fmla="*/ 87 h 87"/>
                <a:gd name="T14" fmla="*/ 67 w 85"/>
                <a:gd name="T15" fmla="*/ 87 h 87"/>
                <a:gd name="T16" fmla="*/ 49 w 85"/>
                <a:gd name="T17" fmla="*/ 69 h 87"/>
                <a:gd name="T18" fmla="*/ 50 w 85"/>
                <a:gd name="T19" fmla="*/ 62 h 87"/>
                <a:gd name="T20" fmla="*/ 23 w 85"/>
                <a:gd name="T21" fmla="*/ 36 h 87"/>
                <a:gd name="T22" fmla="*/ 18 w 85"/>
                <a:gd name="T23" fmla="*/ 36 h 87"/>
                <a:gd name="T24" fmla="*/ 0 w 85"/>
                <a:gd name="T25" fmla="*/ 18 h 87"/>
                <a:gd name="T26" fmla="*/ 1 w 85"/>
                <a:gd name="T27" fmla="*/ 13 h 87"/>
                <a:gd name="T28" fmla="*/ 4 w 85"/>
                <a:gd name="T29" fmla="*/ 16 h 87"/>
                <a:gd name="T30" fmla="*/ 15 w 85"/>
                <a:gd name="T31" fmla="*/ 25 h 87"/>
                <a:gd name="T32" fmla="*/ 25 w 85"/>
                <a:gd name="T33" fmla="*/ 15 h 87"/>
                <a:gd name="T34" fmla="*/ 19 w 85"/>
                <a:gd name="T35" fmla="*/ 5 h 87"/>
                <a:gd name="T36" fmla="*/ 18 w 85"/>
                <a:gd name="T37" fmla="*/ 0 h 87"/>
                <a:gd name="T38" fmla="*/ 18 w 85"/>
                <a:gd name="T39" fmla="*/ 0 h 87"/>
                <a:gd name="T40" fmla="*/ 36 w 85"/>
                <a:gd name="T41" fmla="*/ 18 h 87"/>
                <a:gd name="T42" fmla="*/ 35 w 85"/>
                <a:gd name="T43" fmla="*/ 25 h 87"/>
                <a:gd name="T44" fmla="*/ 62 w 85"/>
                <a:gd name="T45" fmla="*/ 51 h 87"/>
                <a:gd name="T46" fmla="*/ 66 w 85"/>
                <a:gd name="T47" fmla="*/ 51 h 87"/>
                <a:gd name="T48" fmla="*/ 85 w 85"/>
                <a:gd name="T49"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7">
                  <a:moveTo>
                    <a:pt x="85" y="69"/>
                  </a:moveTo>
                  <a:cubicBezTo>
                    <a:pt x="85" y="71"/>
                    <a:pt x="84" y="73"/>
                    <a:pt x="84" y="74"/>
                  </a:cubicBezTo>
                  <a:cubicBezTo>
                    <a:pt x="80" y="71"/>
                    <a:pt x="80" y="71"/>
                    <a:pt x="80" y="71"/>
                  </a:cubicBezTo>
                  <a:cubicBezTo>
                    <a:pt x="80" y="66"/>
                    <a:pt x="75" y="62"/>
                    <a:pt x="70" y="62"/>
                  </a:cubicBezTo>
                  <a:cubicBezTo>
                    <a:pt x="64" y="62"/>
                    <a:pt x="60" y="67"/>
                    <a:pt x="60" y="73"/>
                  </a:cubicBezTo>
                  <a:cubicBezTo>
                    <a:pt x="60" y="77"/>
                    <a:pt x="62" y="80"/>
                    <a:pt x="66" y="82"/>
                  </a:cubicBezTo>
                  <a:cubicBezTo>
                    <a:pt x="67" y="87"/>
                    <a:pt x="67" y="87"/>
                    <a:pt x="67" y="87"/>
                  </a:cubicBezTo>
                  <a:cubicBezTo>
                    <a:pt x="67" y="87"/>
                    <a:pt x="67" y="87"/>
                    <a:pt x="67" y="87"/>
                  </a:cubicBezTo>
                  <a:cubicBezTo>
                    <a:pt x="57" y="87"/>
                    <a:pt x="49" y="79"/>
                    <a:pt x="49" y="69"/>
                  </a:cubicBezTo>
                  <a:cubicBezTo>
                    <a:pt x="49" y="67"/>
                    <a:pt x="49" y="64"/>
                    <a:pt x="50" y="62"/>
                  </a:cubicBezTo>
                  <a:cubicBezTo>
                    <a:pt x="23" y="36"/>
                    <a:pt x="23" y="36"/>
                    <a:pt x="23" y="36"/>
                  </a:cubicBezTo>
                  <a:cubicBezTo>
                    <a:pt x="22" y="36"/>
                    <a:pt x="20" y="36"/>
                    <a:pt x="18" y="36"/>
                  </a:cubicBezTo>
                  <a:cubicBezTo>
                    <a:pt x="9" y="36"/>
                    <a:pt x="0" y="28"/>
                    <a:pt x="0" y="18"/>
                  </a:cubicBezTo>
                  <a:cubicBezTo>
                    <a:pt x="0" y="17"/>
                    <a:pt x="1" y="15"/>
                    <a:pt x="1" y="13"/>
                  </a:cubicBezTo>
                  <a:cubicBezTo>
                    <a:pt x="4" y="16"/>
                    <a:pt x="4" y="16"/>
                    <a:pt x="4" y="16"/>
                  </a:cubicBezTo>
                  <a:cubicBezTo>
                    <a:pt x="5" y="21"/>
                    <a:pt x="10" y="25"/>
                    <a:pt x="15" y="25"/>
                  </a:cubicBezTo>
                  <a:cubicBezTo>
                    <a:pt x="21" y="25"/>
                    <a:pt x="25" y="20"/>
                    <a:pt x="25" y="15"/>
                  </a:cubicBezTo>
                  <a:cubicBezTo>
                    <a:pt x="25" y="11"/>
                    <a:pt x="23" y="7"/>
                    <a:pt x="19" y="5"/>
                  </a:cubicBezTo>
                  <a:cubicBezTo>
                    <a:pt x="18" y="0"/>
                    <a:pt x="18" y="0"/>
                    <a:pt x="18" y="0"/>
                  </a:cubicBezTo>
                  <a:cubicBezTo>
                    <a:pt x="18" y="0"/>
                    <a:pt x="18" y="0"/>
                    <a:pt x="18" y="0"/>
                  </a:cubicBezTo>
                  <a:cubicBezTo>
                    <a:pt x="28" y="0"/>
                    <a:pt x="36" y="8"/>
                    <a:pt x="36" y="18"/>
                  </a:cubicBezTo>
                  <a:cubicBezTo>
                    <a:pt x="36" y="20"/>
                    <a:pt x="36" y="23"/>
                    <a:pt x="35" y="25"/>
                  </a:cubicBezTo>
                  <a:cubicBezTo>
                    <a:pt x="62" y="51"/>
                    <a:pt x="62" y="51"/>
                    <a:pt x="62" y="51"/>
                  </a:cubicBezTo>
                  <a:cubicBezTo>
                    <a:pt x="64" y="51"/>
                    <a:pt x="65" y="51"/>
                    <a:pt x="66" y="51"/>
                  </a:cubicBezTo>
                  <a:cubicBezTo>
                    <a:pt x="76" y="51"/>
                    <a:pt x="84" y="59"/>
                    <a:pt x="85" y="69"/>
                  </a:cubicBez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sp>
        <p:nvSpPr>
          <p:cNvPr id="77" name="Freeform 58"/>
          <p:cNvSpPr>
            <a:spLocks noEditPoints="1"/>
          </p:cNvSpPr>
          <p:nvPr/>
        </p:nvSpPr>
        <p:spPr bwMode="black">
          <a:xfrm>
            <a:off x="9236988" y="1942116"/>
            <a:ext cx="373367" cy="40018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0" tIns="40328" rIns="80655" bIns="40328"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nvGrpSpPr>
          <p:cNvPr id="79" name="Group 537"/>
          <p:cNvGrpSpPr>
            <a:grpSpLocks noChangeAspect="1"/>
          </p:cNvGrpSpPr>
          <p:nvPr/>
        </p:nvGrpSpPr>
        <p:grpSpPr bwMode="auto">
          <a:xfrm>
            <a:off x="3367338" y="3400803"/>
            <a:ext cx="422960" cy="422960"/>
            <a:chOff x="5688" y="5268"/>
            <a:chExt cx="949" cy="949"/>
          </a:xfrm>
          <a:solidFill>
            <a:schemeClr val="bg1"/>
          </a:solidFill>
        </p:grpSpPr>
        <p:sp>
          <p:nvSpPr>
            <p:cNvPr id="80" name="Freeform 538"/>
            <p:cNvSpPr>
              <a:spLocks/>
            </p:cNvSpPr>
            <p:nvPr/>
          </p:nvSpPr>
          <p:spPr bwMode="auto">
            <a:xfrm>
              <a:off x="6085" y="5665"/>
              <a:ext cx="552" cy="552"/>
            </a:xfrm>
            <a:custGeom>
              <a:avLst/>
              <a:gdLst>
                <a:gd name="T0" fmla="*/ 34 w 234"/>
                <a:gd name="T1" fmla="*/ 61 h 234"/>
                <a:gd name="T2" fmla="*/ 34 w 234"/>
                <a:gd name="T3" fmla="*/ 34 h 234"/>
                <a:gd name="T4" fmla="*/ 61 w 234"/>
                <a:gd name="T5" fmla="*/ 34 h 234"/>
                <a:gd name="T6" fmla="*/ 98 w 234"/>
                <a:gd name="T7" fmla="*/ 72 h 234"/>
                <a:gd name="T8" fmla="*/ 98 w 234"/>
                <a:gd name="T9" fmla="*/ 19 h 234"/>
                <a:gd name="T10" fmla="*/ 117 w 234"/>
                <a:gd name="T11" fmla="*/ 0 h 234"/>
                <a:gd name="T12" fmla="*/ 136 w 234"/>
                <a:gd name="T13" fmla="*/ 19 h 234"/>
                <a:gd name="T14" fmla="*/ 136 w 234"/>
                <a:gd name="T15" fmla="*/ 72 h 234"/>
                <a:gd name="T16" fmla="*/ 173 w 234"/>
                <a:gd name="T17" fmla="*/ 34 h 234"/>
                <a:gd name="T18" fmla="*/ 200 w 234"/>
                <a:gd name="T19" fmla="*/ 34 h 234"/>
                <a:gd name="T20" fmla="*/ 200 w 234"/>
                <a:gd name="T21" fmla="*/ 61 h 234"/>
                <a:gd name="T22" fmla="*/ 162 w 234"/>
                <a:gd name="T23" fmla="*/ 98 h 234"/>
                <a:gd name="T24" fmla="*/ 215 w 234"/>
                <a:gd name="T25" fmla="*/ 98 h 234"/>
                <a:gd name="T26" fmla="*/ 234 w 234"/>
                <a:gd name="T27" fmla="*/ 117 h 234"/>
                <a:gd name="T28" fmla="*/ 215 w 234"/>
                <a:gd name="T29" fmla="*/ 136 h 234"/>
                <a:gd name="T30" fmla="*/ 162 w 234"/>
                <a:gd name="T31" fmla="*/ 136 h 234"/>
                <a:gd name="T32" fmla="*/ 200 w 234"/>
                <a:gd name="T33" fmla="*/ 173 h 234"/>
                <a:gd name="T34" fmla="*/ 200 w 234"/>
                <a:gd name="T35" fmla="*/ 200 h 234"/>
                <a:gd name="T36" fmla="*/ 173 w 234"/>
                <a:gd name="T37" fmla="*/ 200 h 234"/>
                <a:gd name="T38" fmla="*/ 136 w 234"/>
                <a:gd name="T39" fmla="*/ 162 h 234"/>
                <a:gd name="T40" fmla="*/ 136 w 234"/>
                <a:gd name="T41" fmla="*/ 215 h 234"/>
                <a:gd name="T42" fmla="*/ 117 w 234"/>
                <a:gd name="T43" fmla="*/ 234 h 234"/>
                <a:gd name="T44" fmla="*/ 98 w 234"/>
                <a:gd name="T45" fmla="*/ 215 h 234"/>
                <a:gd name="T46" fmla="*/ 98 w 234"/>
                <a:gd name="T47" fmla="*/ 162 h 234"/>
                <a:gd name="T48" fmla="*/ 61 w 234"/>
                <a:gd name="T49" fmla="*/ 200 h 234"/>
                <a:gd name="T50" fmla="*/ 34 w 234"/>
                <a:gd name="T51" fmla="*/ 200 h 234"/>
                <a:gd name="T52" fmla="*/ 34 w 234"/>
                <a:gd name="T53" fmla="*/ 173 h 234"/>
                <a:gd name="T54" fmla="*/ 72 w 234"/>
                <a:gd name="T55" fmla="*/ 136 h 234"/>
                <a:gd name="T56" fmla="*/ 19 w 234"/>
                <a:gd name="T57" fmla="*/ 136 h 234"/>
                <a:gd name="T58" fmla="*/ 0 w 234"/>
                <a:gd name="T59" fmla="*/ 117 h 234"/>
                <a:gd name="T60" fmla="*/ 19 w 234"/>
                <a:gd name="T61" fmla="*/ 98 h 234"/>
                <a:gd name="T62" fmla="*/ 72 w 234"/>
                <a:gd name="T63" fmla="*/ 98 h 234"/>
                <a:gd name="T64" fmla="*/ 34 w 234"/>
                <a:gd name="T6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4">
                  <a:moveTo>
                    <a:pt x="34" y="61"/>
                  </a:moveTo>
                  <a:cubicBezTo>
                    <a:pt x="27" y="54"/>
                    <a:pt x="27" y="42"/>
                    <a:pt x="34" y="34"/>
                  </a:cubicBezTo>
                  <a:cubicBezTo>
                    <a:pt x="42" y="27"/>
                    <a:pt x="54" y="27"/>
                    <a:pt x="61" y="34"/>
                  </a:cubicBezTo>
                  <a:cubicBezTo>
                    <a:pt x="98" y="72"/>
                    <a:pt x="98" y="72"/>
                    <a:pt x="98" y="72"/>
                  </a:cubicBezTo>
                  <a:cubicBezTo>
                    <a:pt x="98" y="19"/>
                    <a:pt x="98" y="19"/>
                    <a:pt x="98" y="19"/>
                  </a:cubicBezTo>
                  <a:cubicBezTo>
                    <a:pt x="98" y="8"/>
                    <a:pt x="107" y="0"/>
                    <a:pt x="117" y="0"/>
                  </a:cubicBezTo>
                  <a:cubicBezTo>
                    <a:pt x="127" y="0"/>
                    <a:pt x="136" y="8"/>
                    <a:pt x="136" y="19"/>
                  </a:cubicBezTo>
                  <a:cubicBezTo>
                    <a:pt x="136" y="72"/>
                    <a:pt x="136" y="72"/>
                    <a:pt x="136" y="72"/>
                  </a:cubicBezTo>
                  <a:cubicBezTo>
                    <a:pt x="173" y="34"/>
                    <a:pt x="173" y="34"/>
                    <a:pt x="173" y="34"/>
                  </a:cubicBezTo>
                  <a:cubicBezTo>
                    <a:pt x="181" y="27"/>
                    <a:pt x="192" y="27"/>
                    <a:pt x="200" y="34"/>
                  </a:cubicBezTo>
                  <a:cubicBezTo>
                    <a:pt x="207" y="42"/>
                    <a:pt x="207" y="54"/>
                    <a:pt x="200" y="61"/>
                  </a:cubicBezTo>
                  <a:cubicBezTo>
                    <a:pt x="162" y="98"/>
                    <a:pt x="162" y="98"/>
                    <a:pt x="162" y="98"/>
                  </a:cubicBezTo>
                  <a:cubicBezTo>
                    <a:pt x="215" y="98"/>
                    <a:pt x="215" y="98"/>
                    <a:pt x="215" y="98"/>
                  </a:cubicBezTo>
                  <a:cubicBezTo>
                    <a:pt x="226" y="98"/>
                    <a:pt x="234" y="107"/>
                    <a:pt x="234" y="117"/>
                  </a:cubicBezTo>
                  <a:cubicBezTo>
                    <a:pt x="234" y="127"/>
                    <a:pt x="226" y="136"/>
                    <a:pt x="215" y="136"/>
                  </a:cubicBezTo>
                  <a:cubicBezTo>
                    <a:pt x="162" y="136"/>
                    <a:pt x="162" y="136"/>
                    <a:pt x="162" y="136"/>
                  </a:cubicBezTo>
                  <a:cubicBezTo>
                    <a:pt x="200" y="173"/>
                    <a:pt x="200" y="173"/>
                    <a:pt x="200" y="173"/>
                  </a:cubicBezTo>
                  <a:cubicBezTo>
                    <a:pt x="207" y="181"/>
                    <a:pt x="207" y="192"/>
                    <a:pt x="200" y="200"/>
                  </a:cubicBezTo>
                  <a:cubicBezTo>
                    <a:pt x="192" y="207"/>
                    <a:pt x="181" y="207"/>
                    <a:pt x="173" y="200"/>
                  </a:cubicBezTo>
                  <a:cubicBezTo>
                    <a:pt x="136" y="162"/>
                    <a:pt x="136" y="162"/>
                    <a:pt x="136" y="162"/>
                  </a:cubicBezTo>
                  <a:cubicBezTo>
                    <a:pt x="136" y="215"/>
                    <a:pt x="136" y="215"/>
                    <a:pt x="136" y="215"/>
                  </a:cubicBezTo>
                  <a:cubicBezTo>
                    <a:pt x="136" y="226"/>
                    <a:pt x="127" y="234"/>
                    <a:pt x="117" y="234"/>
                  </a:cubicBezTo>
                  <a:cubicBezTo>
                    <a:pt x="107" y="234"/>
                    <a:pt x="98" y="226"/>
                    <a:pt x="98" y="215"/>
                  </a:cubicBezTo>
                  <a:cubicBezTo>
                    <a:pt x="98" y="162"/>
                    <a:pt x="98" y="162"/>
                    <a:pt x="98" y="162"/>
                  </a:cubicBezTo>
                  <a:cubicBezTo>
                    <a:pt x="61" y="200"/>
                    <a:pt x="61" y="200"/>
                    <a:pt x="61" y="200"/>
                  </a:cubicBezTo>
                  <a:cubicBezTo>
                    <a:pt x="54" y="207"/>
                    <a:pt x="42" y="207"/>
                    <a:pt x="34" y="200"/>
                  </a:cubicBezTo>
                  <a:cubicBezTo>
                    <a:pt x="27" y="192"/>
                    <a:pt x="27" y="181"/>
                    <a:pt x="34" y="173"/>
                  </a:cubicBezTo>
                  <a:cubicBezTo>
                    <a:pt x="72" y="136"/>
                    <a:pt x="72" y="136"/>
                    <a:pt x="72" y="136"/>
                  </a:cubicBezTo>
                  <a:cubicBezTo>
                    <a:pt x="19" y="136"/>
                    <a:pt x="19" y="136"/>
                    <a:pt x="19" y="136"/>
                  </a:cubicBezTo>
                  <a:cubicBezTo>
                    <a:pt x="8" y="136"/>
                    <a:pt x="0" y="127"/>
                    <a:pt x="0" y="117"/>
                  </a:cubicBezTo>
                  <a:cubicBezTo>
                    <a:pt x="0" y="107"/>
                    <a:pt x="8" y="98"/>
                    <a:pt x="19" y="98"/>
                  </a:cubicBezTo>
                  <a:cubicBezTo>
                    <a:pt x="72" y="98"/>
                    <a:pt x="72" y="98"/>
                    <a:pt x="72" y="98"/>
                  </a:cubicBezTo>
                  <a:lnTo>
                    <a:pt x="3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sp>
          <p:nvSpPr>
            <p:cNvPr id="81" name="Freeform 539"/>
            <p:cNvSpPr>
              <a:spLocks/>
            </p:cNvSpPr>
            <p:nvPr/>
          </p:nvSpPr>
          <p:spPr bwMode="auto">
            <a:xfrm>
              <a:off x="5688" y="5268"/>
              <a:ext cx="427" cy="427"/>
            </a:xfrm>
            <a:custGeom>
              <a:avLst/>
              <a:gdLst>
                <a:gd name="T0" fmla="*/ 181 w 181"/>
                <a:gd name="T1" fmla="*/ 40 h 181"/>
                <a:gd name="T2" fmla="*/ 163 w 181"/>
                <a:gd name="T3" fmla="*/ 21 h 181"/>
                <a:gd name="T4" fmla="*/ 144 w 181"/>
                <a:gd name="T5" fmla="*/ 40 h 181"/>
                <a:gd name="T6" fmla="*/ 144 w 181"/>
                <a:gd name="T7" fmla="*/ 117 h 181"/>
                <a:gd name="T8" fmla="*/ 34 w 181"/>
                <a:gd name="T9" fmla="*/ 8 h 181"/>
                <a:gd name="T10" fmla="*/ 8 w 181"/>
                <a:gd name="T11" fmla="*/ 8 h 181"/>
                <a:gd name="T12" fmla="*/ 8 w 181"/>
                <a:gd name="T13" fmla="*/ 34 h 181"/>
                <a:gd name="T14" fmla="*/ 117 w 181"/>
                <a:gd name="T15" fmla="*/ 144 h 181"/>
                <a:gd name="T16" fmla="*/ 40 w 181"/>
                <a:gd name="T17" fmla="*/ 144 h 181"/>
                <a:gd name="T18" fmla="*/ 21 w 181"/>
                <a:gd name="T19" fmla="*/ 163 h 181"/>
                <a:gd name="T20" fmla="*/ 40 w 181"/>
                <a:gd name="T21" fmla="*/ 181 h 181"/>
                <a:gd name="T22" fmla="*/ 162 w 181"/>
                <a:gd name="T23" fmla="*/ 181 h 181"/>
                <a:gd name="T24" fmla="*/ 176 w 181"/>
                <a:gd name="T25" fmla="*/ 176 h 181"/>
                <a:gd name="T26" fmla="*/ 181 w 181"/>
                <a:gd name="T27" fmla="*/ 163 h 181"/>
                <a:gd name="T28" fmla="*/ 181 w 181"/>
                <a:gd name="T29"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81">
                  <a:moveTo>
                    <a:pt x="181" y="40"/>
                  </a:moveTo>
                  <a:cubicBezTo>
                    <a:pt x="181" y="29"/>
                    <a:pt x="173" y="21"/>
                    <a:pt x="163" y="21"/>
                  </a:cubicBezTo>
                  <a:cubicBezTo>
                    <a:pt x="152" y="21"/>
                    <a:pt x="144" y="29"/>
                    <a:pt x="144" y="40"/>
                  </a:cubicBezTo>
                  <a:cubicBezTo>
                    <a:pt x="144" y="117"/>
                    <a:pt x="144" y="117"/>
                    <a:pt x="144" y="117"/>
                  </a:cubicBezTo>
                  <a:cubicBezTo>
                    <a:pt x="34" y="8"/>
                    <a:pt x="34" y="8"/>
                    <a:pt x="34" y="8"/>
                  </a:cubicBezTo>
                  <a:cubicBezTo>
                    <a:pt x="27" y="0"/>
                    <a:pt x="15" y="0"/>
                    <a:pt x="8" y="8"/>
                  </a:cubicBezTo>
                  <a:cubicBezTo>
                    <a:pt x="0" y="15"/>
                    <a:pt x="0" y="27"/>
                    <a:pt x="8" y="34"/>
                  </a:cubicBezTo>
                  <a:cubicBezTo>
                    <a:pt x="117" y="144"/>
                    <a:pt x="117" y="144"/>
                    <a:pt x="117" y="144"/>
                  </a:cubicBezTo>
                  <a:cubicBezTo>
                    <a:pt x="40" y="144"/>
                    <a:pt x="40" y="144"/>
                    <a:pt x="40" y="144"/>
                  </a:cubicBezTo>
                  <a:cubicBezTo>
                    <a:pt x="29" y="144"/>
                    <a:pt x="21" y="152"/>
                    <a:pt x="21" y="163"/>
                  </a:cubicBezTo>
                  <a:cubicBezTo>
                    <a:pt x="21" y="173"/>
                    <a:pt x="29" y="181"/>
                    <a:pt x="40" y="181"/>
                  </a:cubicBezTo>
                  <a:cubicBezTo>
                    <a:pt x="162" y="181"/>
                    <a:pt x="162" y="181"/>
                    <a:pt x="162" y="181"/>
                  </a:cubicBezTo>
                  <a:cubicBezTo>
                    <a:pt x="167" y="181"/>
                    <a:pt x="172" y="179"/>
                    <a:pt x="176" y="176"/>
                  </a:cubicBezTo>
                  <a:cubicBezTo>
                    <a:pt x="179" y="172"/>
                    <a:pt x="181" y="167"/>
                    <a:pt x="181" y="163"/>
                  </a:cubicBezTo>
                  <a:lnTo>
                    <a:pt x="181"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sp>
        <p:nvSpPr>
          <p:cNvPr id="83" name="Freeform 12"/>
          <p:cNvSpPr>
            <a:spLocks noChangeAspect="1" noEditPoints="1"/>
          </p:cNvSpPr>
          <p:nvPr/>
        </p:nvSpPr>
        <p:spPr bwMode="black">
          <a:xfrm>
            <a:off x="3352127" y="2019861"/>
            <a:ext cx="441602" cy="266567"/>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chemeClr val="bg1"/>
          </a:solidFill>
          <a:ln>
            <a:noFill/>
          </a:ln>
          <a:extLst/>
        </p:spPr>
        <p:txBody>
          <a:bodyPr vert="horz" wrap="square" lIns="89606" tIns="44804" rIns="89606" bIns="44804"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4" name="Freeform 22"/>
          <p:cNvSpPr>
            <a:spLocks noChangeAspect="1" noEditPoints="1"/>
          </p:cNvSpPr>
          <p:nvPr/>
        </p:nvSpPr>
        <p:spPr bwMode="black">
          <a:xfrm>
            <a:off x="3367338" y="4155500"/>
            <a:ext cx="371335" cy="371237"/>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0655" tIns="40328" rIns="80655" bIns="40328"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5" name="Freeform 90"/>
          <p:cNvSpPr>
            <a:spLocks noChangeAspect="1" noEditPoints="1"/>
          </p:cNvSpPr>
          <p:nvPr/>
        </p:nvSpPr>
        <p:spPr bwMode="black">
          <a:xfrm>
            <a:off x="3352126" y="2697408"/>
            <a:ext cx="336466" cy="369147"/>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bg1"/>
          </a:solidFill>
          <a:ln>
            <a:noFill/>
          </a:ln>
          <a:extLst/>
        </p:spPr>
        <p:txBody>
          <a:bodyPr vert="horz" wrap="square" lIns="80655" tIns="40328" rIns="80655" bIns="40328"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6" name="Freeform 25"/>
          <p:cNvSpPr>
            <a:spLocks noChangeAspect="1" noEditPoints="1"/>
          </p:cNvSpPr>
          <p:nvPr/>
        </p:nvSpPr>
        <p:spPr bwMode="black">
          <a:xfrm>
            <a:off x="9236987" y="4872246"/>
            <a:ext cx="435266" cy="370617"/>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bg1"/>
          </a:solidFill>
          <a:ln>
            <a:noFill/>
          </a:ln>
        </p:spPr>
        <p:txBody>
          <a:bodyPr vert="horz" wrap="square" lIns="80655" tIns="40328" rIns="80655" bIns="40328"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7" name="Freeform 9"/>
          <p:cNvSpPr>
            <a:spLocks noEditPoints="1"/>
          </p:cNvSpPr>
          <p:nvPr/>
        </p:nvSpPr>
        <p:spPr bwMode="auto">
          <a:xfrm>
            <a:off x="456314" y="4932895"/>
            <a:ext cx="412114" cy="265542"/>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 name="T46" fmla="*/ 196 w 2399"/>
              <a:gd name="T47" fmla="*/ 1159 h 1545"/>
              <a:gd name="T48" fmla="*/ 196 w 2399"/>
              <a:gd name="T49" fmla="*/ 1253 h 1545"/>
              <a:gd name="T50" fmla="*/ 488 w 2399"/>
              <a:gd name="T51" fmla="*/ 1253 h 1545"/>
              <a:gd name="T52" fmla="*/ 488 w 2399"/>
              <a:gd name="T53" fmla="*/ 1159 h 1545"/>
              <a:gd name="T54" fmla="*/ 196 w 2399"/>
              <a:gd name="T55" fmla="*/ 1159 h 1545"/>
              <a:gd name="T56" fmla="*/ 582 w 2399"/>
              <a:gd name="T57" fmla="*/ 1159 h 1545"/>
              <a:gd name="T58" fmla="*/ 582 w 2399"/>
              <a:gd name="T59" fmla="*/ 1253 h 1545"/>
              <a:gd name="T60" fmla="*/ 1199 w 2399"/>
              <a:gd name="T61" fmla="*/ 1253 h 1545"/>
              <a:gd name="T62" fmla="*/ 1199 w 2399"/>
              <a:gd name="T63" fmla="*/ 1159 h 1545"/>
              <a:gd name="T64" fmla="*/ 582 w 2399"/>
              <a:gd name="T65" fmla="*/ 1159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moveTo>
                  <a:pt x="196" y="1159"/>
                </a:moveTo>
                <a:cubicBezTo>
                  <a:pt x="196" y="1253"/>
                  <a:pt x="196" y="1253"/>
                  <a:pt x="196" y="1253"/>
                </a:cubicBezTo>
                <a:cubicBezTo>
                  <a:pt x="488" y="1253"/>
                  <a:pt x="488" y="1253"/>
                  <a:pt x="488" y="1253"/>
                </a:cubicBezTo>
                <a:cubicBezTo>
                  <a:pt x="488" y="1159"/>
                  <a:pt x="488" y="1159"/>
                  <a:pt x="488" y="1159"/>
                </a:cubicBezTo>
                <a:cubicBezTo>
                  <a:pt x="196" y="1159"/>
                  <a:pt x="196" y="1159"/>
                  <a:pt x="196" y="1159"/>
                </a:cubicBezTo>
                <a:close/>
                <a:moveTo>
                  <a:pt x="582" y="1159"/>
                </a:moveTo>
                <a:cubicBezTo>
                  <a:pt x="582" y="1253"/>
                  <a:pt x="582" y="1253"/>
                  <a:pt x="582" y="1253"/>
                </a:cubicBezTo>
                <a:cubicBezTo>
                  <a:pt x="1199" y="1253"/>
                  <a:pt x="1199" y="1253"/>
                  <a:pt x="1199" y="1253"/>
                </a:cubicBezTo>
                <a:cubicBezTo>
                  <a:pt x="1199" y="1159"/>
                  <a:pt x="1199" y="1159"/>
                  <a:pt x="1199" y="1159"/>
                </a:cubicBezTo>
                <a:cubicBezTo>
                  <a:pt x="582" y="1159"/>
                  <a:pt x="582" y="1159"/>
                  <a:pt x="582" y="1159"/>
                </a:cubicBezTo>
                <a:close/>
              </a:path>
            </a:pathLst>
          </a:custGeom>
          <a:solidFill>
            <a:schemeClr val="bg1"/>
          </a:solidFill>
          <a:ln>
            <a:noFill/>
          </a:ln>
        </p:spPr>
        <p:txBody>
          <a:bodyPr vert="horz" wrap="square" lIns="89606" tIns="44804" rIns="89606" bIns="44804"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grpSp>
        <p:nvGrpSpPr>
          <p:cNvPr id="112" name="Group 111"/>
          <p:cNvGrpSpPr/>
          <p:nvPr/>
        </p:nvGrpSpPr>
        <p:grpSpPr>
          <a:xfrm>
            <a:off x="9236989" y="3414456"/>
            <a:ext cx="320091" cy="370855"/>
            <a:chOff x="5394326" y="4936834"/>
            <a:chExt cx="720725" cy="835025"/>
          </a:xfrm>
          <a:solidFill>
            <a:schemeClr val="bg1"/>
          </a:solidFill>
        </p:grpSpPr>
        <p:sp>
          <p:nvSpPr>
            <p:cNvPr id="113"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114"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sp>
        <p:nvSpPr>
          <p:cNvPr id="115" name="Freeform 5"/>
          <p:cNvSpPr>
            <a:spLocks noEditPoints="1"/>
          </p:cNvSpPr>
          <p:nvPr/>
        </p:nvSpPr>
        <p:spPr bwMode="auto">
          <a:xfrm rot="1148920" flipH="1">
            <a:off x="9290296" y="4137806"/>
            <a:ext cx="336753" cy="381826"/>
          </a:xfrm>
          <a:custGeom>
            <a:avLst/>
            <a:gdLst>
              <a:gd name="T0" fmla="*/ 160 w 440"/>
              <a:gd name="T1" fmla="*/ 176 h 499"/>
              <a:gd name="T2" fmla="*/ 93 w 440"/>
              <a:gd name="T3" fmla="*/ 216 h 499"/>
              <a:gd name="T4" fmla="*/ 99 w 440"/>
              <a:gd name="T5" fmla="*/ 286 h 499"/>
              <a:gd name="T6" fmla="*/ 135 w 440"/>
              <a:gd name="T7" fmla="*/ 250 h 499"/>
              <a:gd name="T8" fmla="*/ 161 w 440"/>
              <a:gd name="T9" fmla="*/ 246 h 499"/>
              <a:gd name="T10" fmla="*/ 213 w 440"/>
              <a:gd name="T11" fmla="*/ 295 h 499"/>
              <a:gd name="T12" fmla="*/ 185 w 440"/>
              <a:gd name="T13" fmla="*/ 305 h 499"/>
              <a:gd name="T14" fmla="*/ 207 w 440"/>
              <a:gd name="T15" fmla="*/ 394 h 499"/>
              <a:gd name="T16" fmla="*/ 157 w 440"/>
              <a:gd name="T17" fmla="*/ 425 h 499"/>
              <a:gd name="T18" fmla="*/ 147 w 440"/>
              <a:gd name="T19" fmla="*/ 471 h 499"/>
              <a:gd name="T20" fmla="*/ 230 w 440"/>
              <a:gd name="T21" fmla="*/ 447 h 499"/>
              <a:gd name="T22" fmla="*/ 269 w 440"/>
              <a:gd name="T23" fmla="*/ 390 h 499"/>
              <a:gd name="T24" fmla="*/ 440 w 440"/>
              <a:gd name="T25" fmla="*/ 377 h 499"/>
              <a:gd name="T26" fmla="*/ 299 w 440"/>
              <a:gd name="T27" fmla="*/ 226 h 499"/>
              <a:gd name="T28" fmla="*/ 73 w 440"/>
              <a:gd name="T29" fmla="*/ 224 h 499"/>
              <a:gd name="T30" fmla="*/ 55 w 440"/>
              <a:gd name="T31" fmla="*/ 270 h 499"/>
              <a:gd name="T32" fmla="*/ 73 w 440"/>
              <a:gd name="T33" fmla="*/ 224 h 499"/>
              <a:gd name="T34" fmla="*/ 62 w 440"/>
              <a:gd name="T35" fmla="*/ 287 h 499"/>
              <a:gd name="T36" fmla="*/ 94 w 440"/>
              <a:gd name="T37" fmla="*/ 296 h 499"/>
              <a:gd name="T38" fmla="*/ 162 w 440"/>
              <a:gd name="T39" fmla="*/ 301 h 499"/>
              <a:gd name="T40" fmla="*/ 65 w 440"/>
              <a:gd name="T41" fmla="*/ 317 h 499"/>
              <a:gd name="T42" fmla="*/ 76 w 440"/>
              <a:gd name="T43" fmla="*/ 342 h 499"/>
              <a:gd name="T44" fmla="*/ 166 w 440"/>
              <a:gd name="T45" fmla="*/ 319 h 499"/>
              <a:gd name="T46" fmla="*/ 92 w 440"/>
              <a:gd name="T47" fmla="*/ 365 h 499"/>
              <a:gd name="T48" fmla="*/ 76 w 440"/>
              <a:gd name="T49" fmla="*/ 342 h 499"/>
              <a:gd name="T50" fmla="*/ 176 w 440"/>
              <a:gd name="T51" fmla="*/ 371 h 499"/>
              <a:gd name="T52" fmla="*/ 138 w 440"/>
              <a:gd name="T53" fmla="*/ 410 h 499"/>
              <a:gd name="T54" fmla="*/ 95 w 440"/>
              <a:gd name="T55" fmla="*/ 383 h 499"/>
              <a:gd name="T56" fmla="*/ 53 w 440"/>
              <a:gd name="T57" fmla="*/ 148 h 499"/>
              <a:gd name="T58" fmla="*/ 0 w 440"/>
              <a:gd name="T59" fmla="*/ 81 h 499"/>
              <a:gd name="T60" fmla="*/ 30 w 440"/>
              <a:gd name="T61" fmla="*/ 23 h 499"/>
              <a:gd name="T62" fmla="*/ 54 w 440"/>
              <a:gd name="T63" fmla="*/ 79 h 499"/>
              <a:gd name="T64" fmla="*/ 102 w 440"/>
              <a:gd name="T65" fmla="*/ 57 h 499"/>
              <a:gd name="T66" fmla="*/ 107 w 440"/>
              <a:gd name="T67" fmla="*/ 0 h 499"/>
              <a:gd name="T68" fmla="*/ 154 w 440"/>
              <a:gd name="T69" fmla="*/ 73 h 499"/>
              <a:gd name="T70" fmla="*/ 147 w 440"/>
              <a:gd name="T71" fmla="*/ 16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499">
                <a:moveTo>
                  <a:pt x="262" y="221"/>
                </a:moveTo>
                <a:cubicBezTo>
                  <a:pt x="239" y="208"/>
                  <a:pt x="195" y="187"/>
                  <a:pt x="160" y="176"/>
                </a:cubicBezTo>
                <a:cubicBezTo>
                  <a:pt x="152" y="174"/>
                  <a:pt x="144" y="177"/>
                  <a:pt x="138" y="182"/>
                </a:cubicBezTo>
                <a:cubicBezTo>
                  <a:pt x="125" y="194"/>
                  <a:pt x="100" y="211"/>
                  <a:pt x="93" y="216"/>
                </a:cubicBezTo>
                <a:cubicBezTo>
                  <a:pt x="86" y="222"/>
                  <a:pt x="81" y="226"/>
                  <a:pt x="85" y="237"/>
                </a:cubicBezTo>
                <a:cubicBezTo>
                  <a:pt x="99" y="286"/>
                  <a:pt x="99" y="286"/>
                  <a:pt x="99" y="286"/>
                </a:cubicBezTo>
                <a:cubicBezTo>
                  <a:pt x="101" y="290"/>
                  <a:pt x="102" y="291"/>
                  <a:pt x="106" y="292"/>
                </a:cubicBezTo>
                <a:cubicBezTo>
                  <a:pt x="129" y="297"/>
                  <a:pt x="145" y="264"/>
                  <a:pt x="135" y="250"/>
                </a:cubicBezTo>
                <a:cubicBezTo>
                  <a:pt x="135" y="250"/>
                  <a:pt x="136" y="250"/>
                  <a:pt x="136" y="250"/>
                </a:cubicBezTo>
                <a:cubicBezTo>
                  <a:pt x="141" y="252"/>
                  <a:pt x="154" y="252"/>
                  <a:pt x="161" y="246"/>
                </a:cubicBezTo>
                <a:cubicBezTo>
                  <a:pt x="163" y="244"/>
                  <a:pt x="174" y="259"/>
                  <a:pt x="176" y="261"/>
                </a:cubicBezTo>
                <a:cubicBezTo>
                  <a:pt x="183" y="268"/>
                  <a:pt x="198" y="284"/>
                  <a:pt x="213" y="295"/>
                </a:cubicBezTo>
                <a:cubicBezTo>
                  <a:pt x="233" y="308"/>
                  <a:pt x="204" y="299"/>
                  <a:pt x="188" y="290"/>
                </a:cubicBezTo>
                <a:cubicBezTo>
                  <a:pt x="188" y="295"/>
                  <a:pt x="187" y="300"/>
                  <a:pt x="185" y="305"/>
                </a:cubicBezTo>
                <a:cubicBezTo>
                  <a:pt x="200" y="318"/>
                  <a:pt x="203" y="339"/>
                  <a:pt x="198" y="357"/>
                </a:cubicBezTo>
                <a:cubicBezTo>
                  <a:pt x="209" y="366"/>
                  <a:pt x="213" y="381"/>
                  <a:pt x="207" y="394"/>
                </a:cubicBezTo>
                <a:cubicBezTo>
                  <a:pt x="204" y="401"/>
                  <a:pt x="198" y="408"/>
                  <a:pt x="190" y="413"/>
                </a:cubicBezTo>
                <a:cubicBezTo>
                  <a:pt x="178" y="419"/>
                  <a:pt x="167" y="423"/>
                  <a:pt x="157" y="425"/>
                </a:cubicBezTo>
                <a:cubicBezTo>
                  <a:pt x="148" y="427"/>
                  <a:pt x="142" y="428"/>
                  <a:pt x="133" y="423"/>
                </a:cubicBezTo>
                <a:cubicBezTo>
                  <a:pt x="147" y="471"/>
                  <a:pt x="147" y="471"/>
                  <a:pt x="147" y="471"/>
                </a:cubicBezTo>
                <a:cubicBezTo>
                  <a:pt x="154" y="494"/>
                  <a:pt x="178" y="499"/>
                  <a:pt x="198" y="491"/>
                </a:cubicBezTo>
                <a:cubicBezTo>
                  <a:pt x="219" y="487"/>
                  <a:pt x="237" y="470"/>
                  <a:pt x="230" y="447"/>
                </a:cubicBezTo>
                <a:cubicBezTo>
                  <a:pt x="220" y="411"/>
                  <a:pt x="220" y="411"/>
                  <a:pt x="220" y="411"/>
                </a:cubicBezTo>
                <a:cubicBezTo>
                  <a:pt x="235" y="405"/>
                  <a:pt x="253" y="397"/>
                  <a:pt x="269" y="390"/>
                </a:cubicBezTo>
                <a:cubicBezTo>
                  <a:pt x="276" y="386"/>
                  <a:pt x="283" y="383"/>
                  <a:pt x="290" y="383"/>
                </a:cubicBezTo>
                <a:cubicBezTo>
                  <a:pt x="339" y="381"/>
                  <a:pt x="389" y="379"/>
                  <a:pt x="440" y="377"/>
                </a:cubicBezTo>
                <a:cubicBezTo>
                  <a:pt x="424" y="214"/>
                  <a:pt x="424" y="214"/>
                  <a:pt x="424" y="214"/>
                </a:cubicBezTo>
                <a:cubicBezTo>
                  <a:pt x="299" y="226"/>
                  <a:pt x="299" y="226"/>
                  <a:pt x="299" y="226"/>
                </a:cubicBezTo>
                <a:cubicBezTo>
                  <a:pt x="286" y="227"/>
                  <a:pt x="274" y="226"/>
                  <a:pt x="262" y="221"/>
                </a:cubicBezTo>
                <a:close/>
                <a:moveTo>
                  <a:pt x="73" y="224"/>
                </a:moveTo>
                <a:cubicBezTo>
                  <a:pt x="73" y="233"/>
                  <a:pt x="80" y="254"/>
                  <a:pt x="83" y="265"/>
                </a:cubicBezTo>
                <a:cubicBezTo>
                  <a:pt x="55" y="270"/>
                  <a:pt x="55" y="270"/>
                  <a:pt x="55" y="270"/>
                </a:cubicBezTo>
                <a:cubicBezTo>
                  <a:pt x="52" y="270"/>
                  <a:pt x="51" y="269"/>
                  <a:pt x="50" y="267"/>
                </a:cubicBezTo>
                <a:cubicBezTo>
                  <a:pt x="47" y="250"/>
                  <a:pt x="57" y="230"/>
                  <a:pt x="73" y="224"/>
                </a:cubicBezTo>
                <a:close/>
                <a:moveTo>
                  <a:pt x="57" y="293"/>
                </a:moveTo>
                <a:cubicBezTo>
                  <a:pt x="57" y="289"/>
                  <a:pt x="59" y="287"/>
                  <a:pt x="62" y="287"/>
                </a:cubicBezTo>
                <a:cubicBezTo>
                  <a:pt x="87" y="282"/>
                  <a:pt x="87" y="282"/>
                  <a:pt x="87" y="282"/>
                </a:cubicBezTo>
                <a:cubicBezTo>
                  <a:pt x="89" y="288"/>
                  <a:pt x="91" y="293"/>
                  <a:pt x="94" y="296"/>
                </a:cubicBezTo>
                <a:cubicBezTo>
                  <a:pt x="106" y="311"/>
                  <a:pt x="139" y="300"/>
                  <a:pt x="147" y="274"/>
                </a:cubicBezTo>
                <a:cubicBezTo>
                  <a:pt x="171" y="269"/>
                  <a:pt x="174" y="297"/>
                  <a:pt x="162" y="301"/>
                </a:cubicBezTo>
                <a:cubicBezTo>
                  <a:pt x="72" y="320"/>
                  <a:pt x="72" y="320"/>
                  <a:pt x="72" y="320"/>
                </a:cubicBezTo>
                <a:cubicBezTo>
                  <a:pt x="70" y="321"/>
                  <a:pt x="67" y="320"/>
                  <a:pt x="65" y="317"/>
                </a:cubicBezTo>
                <a:cubicBezTo>
                  <a:pt x="59" y="308"/>
                  <a:pt x="58" y="299"/>
                  <a:pt x="57" y="293"/>
                </a:cubicBezTo>
                <a:close/>
                <a:moveTo>
                  <a:pt x="76" y="342"/>
                </a:moveTo>
                <a:cubicBezTo>
                  <a:pt x="76" y="339"/>
                  <a:pt x="78" y="337"/>
                  <a:pt x="81" y="337"/>
                </a:cubicBezTo>
                <a:cubicBezTo>
                  <a:pt x="166" y="319"/>
                  <a:pt x="166" y="319"/>
                  <a:pt x="166" y="319"/>
                </a:cubicBezTo>
                <a:cubicBezTo>
                  <a:pt x="182" y="316"/>
                  <a:pt x="191" y="351"/>
                  <a:pt x="173" y="353"/>
                </a:cubicBezTo>
                <a:cubicBezTo>
                  <a:pt x="92" y="365"/>
                  <a:pt x="92" y="365"/>
                  <a:pt x="92" y="365"/>
                </a:cubicBezTo>
                <a:cubicBezTo>
                  <a:pt x="89" y="365"/>
                  <a:pt x="87" y="364"/>
                  <a:pt x="85" y="363"/>
                </a:cubicBezTo>
                <a:cubicBezTo>
                  <a:pt x="79" y="355"/>
                  <a:pt x="77" y="348"/>
                  <a:pt x="76" y="342"/>
                </a:cubicBezTo>
                <a:close/>
                <a:moveTo>
                  <a:pt x="95" y="383"/>
                </a:moveTo>
                <a:cubicBezTo>
                  <a:pt x="176" y="371"/>
                  <a:pt x="176" y="371"/>
                  <a:pt x="176" y="371"/>
                </a:cubicBezTo>
                <a:cubicBezTo>
                  <a:pt x="199" y="368"/>
                  <a:pt x="195" y="389"/>
                  <a:pt x="181" y="397"/>
                </a:cubicBezTo>
                <a:cubicBezTo>
                  <a:pt x="167" y="405"/>
                  <a:pt x="153" y="409"/>
                  <a:pt x="138" y="410"/>
                </a:cubicBezTo>
                <a:cubicBezTo>
                  <a:pt x="128" y="411"/>
                  <a:pt x="111" y="405"/>
                  <a:pt x="104" y="398"/>
                </a:cubicBezTo>
                <a:cubicBezTo>
                  <a:pt x="100" y="394"/>
                  <a:pt x="97" y="388"/>
                  <a:pt x="95" y="383"/>
                </a:cubicBezTo>
                <a:close/>
                <a:moveTo>
                  <a:pt x="73" y="216"/>
                </a:moveTo>
                <a:cubicBezTo>
                  <a:pt x="53" y="148"/>
                  <a:pt x="53" y="148"/>
                  <a:pt x="53" y="148"/>
                </a:cubicBezTo>
                <a:cubicBezTo>
                  <a:pt x="10" y="115"/>
                  <a:pt x="10" y="115"/>
                  <a:pt x="10" y="115"/>
                </a:cubicBezTo>
                <a:cubicBezTo>
                  <a:pt x="0" y="81"/>
                  <a:pt x="0" y="81"/>
                  <a:pt x="0" y="81"/>
                </a:cubicBezTo>
                <a:cubicBezTo>
                  <a:pt x="10" y="29"/>
                  <a:pt x="10" y="29"/>
                  <a:pt x="10" y="29"/>
                </a:cubicBezTo>
                <a:cubicBezTo>
                  <a:pt x="30" y="23"/>
                  <a:pt x="30" y="23"/>
                  <a:pt x="30" y="23"/>
                </a:cubicBezTo>
                <a:cubicBezTo>
                  <a:pt x="45" y="74"/>
                  <a:pt x="45" y="74"/>
                  <a:pt x="45" y="74"/>
                </a:cubicBezTo>
                <a:cubicBezTo>
                  <a:pt x="46" y="77"/>
                  <a:pt x="51" y="80"/>
                  <a:pt x="54" y="79"/>
                </a:cubicBezTo>
                <a:cubicBezTo>
                  <a:pt x="98" y="66"/>
                  <a:pt x="98" y="66"/>
                  <a:pt x="98" y="66"/>
                </a:cubicBezTo>
                <a:cubicBezTo>
                  <a:pt x="101" y="65"/>
                  <a:pt x="103" y="60"/>
                  <a:pt x="102" y="57"/>
                </a:cubicBezTo>
                <a:cubicBezTo>
                  <a:pt x="87" y="6"/>
                  <a:pt x="87" y="6"/>
                  <a:pt x="87" y="6"/>
                </a:cubicBezTo>
                <a:cubicBezTo>
                  <a:pt x="107" y="0"/>
                  <a:pt x="107" y="0"/>
                  <a:pt x="107" y="0"/>
                </a:cubicBezTo>
                <a:cubicBezTo>
                  <a:pt x="144" y="39"/>
                  <a:pt x="144" y="39"/>
                  <a:pt x="144" y="39"/>
                </a:cubicBezTo>
                <a:cubicBezTo>
                  <a:pt x="154" y="73"/>
                  <a:pt x="154" y="73"/>
                  <a:pt x="154" y="73"/>
                </a:cubicBezTo>
                <a:cubicBezTo>
                  <a:pt x="136" y="124"/>
                  <a:pt x="136" y="124"/>
                  <a:pt x="136" y="124"/>
                </a:cubicBezTo>
                <a:cubicBezTo>
                  <a:pt x="147" y="161"/>
                  <a:pt x="147" y="161"/>
                  <a:pt x="147" y="161"/>
                </a:cubicBezTo>
                <a:lnTo>
                  <a:pt x="73" y="216"/>
                </a:lnTo>
                <a:close/>
              </a:path>
            </a:pathLst>
          </a:custGeom>
          <a:solidFill>
            <a:schemeClr val="bg1"/>
          </a:solidFill>
          <a:ln>
            <a:noFill/>
          </a:ln>
        </p:spPr>
        <p:txBody>
          <a:bodyPr vert="horz" wrap="square" lIns="89570" tIns="44785" rIns="89570" bIns="44785" numCol="1" anchor="t" anchorCtr="0" compatLnSpc="1">
            <a:prstTxWarp prst="textNoShape">
              <a:avLst/>
            </a:prstTxWarp>
          </a:bodyPr>
          <a:lstStyle/>
          <a:p>
            <a:pPr defTabSz="895816"/>
            <a:endParaRPr lang="en-US" sz="1600" dirty="0">
              <a:gradFill>
                <a:gsLst>
                  <a:gs pos="1250">
                    <a:srgbClr val="FFFFFF"/>
                  </a:gs>
                  <a:gs pos="100000">
                    <a:srgbClr val="FFFFFF"/>
                  </a:gs>
                </a:gsLst>
                <a:lin ang="5400000" scaled="0"/>
              </a:gradFill>
            </a:endParaRPr>
          </a:p>
        </p:txBody>
      </p:sp>
      <p:sp>
        <p:nvSpPr>
          <p:cNvPr id="5" name="Rectangle 4"/>
          <p:cNvSpPr/>
          <p:nvPr/>
        </p:nvSpPr>
        <p:spPr bwMode="auto">
          <a:xfrm>
            <a:off x="3212937" y="1030162"/>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Sales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marketing</a:t>
            </a:r>
          </a:p>
        </p:txBody>
      </p:sp>
      <p:sp>
        <p:nvSpPr>
          <p:cNvPr id="110" name="Rectangle 109"/>
          <p:cNvSpPr/>
          <p:nvPr/>
        </p:nvSpPr>
        <p:spPr bwMode="auto">
          <a:xfrm>
            <a:off x="295143" y="1028700"/>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Finance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risk</a:t>
            </a:r>
          </a:p>
        </p:txBody>
      </p:sp>
      <p:sp>
        <p:nvSpPr>
          <p:cNvPr id="111" name="Rectangle 110"/>
          <p:cNvSpPr/>
          <p:nvPr/>
        </p:nvSpPr>
        <p:spPr bwMode="auto">
          <a:xfrm>
            <a:off x="6140115" y="1017761"/>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Customer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channel</a:t>
            </a:r>
          </a:p>
        </p:txBody>
      </p:sp>
      <p:sp>
        <p:nvSpPr>
          <p:cNvPr id="116" name="Rectangle 115"/>
          <p:cNvSpPr/>
          <p:nvPr/>
        </p:nvSpPr>
        <p:spPr bwMode="auto">
          <a:xfrm>
            <a:off x="9068031" y="1017761"/>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Operations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workforce</a:t>
            </a:r>
          </a:p>
        </p:txBody>
      </p:sp>
      <p:sp>
        <p:nvSpPr>
          <p:cNvPr id="109" name="Freeform 64"/>
          <p:cNvSpPr>
            <a:spLocks noEditPoints="1"/>
          </p:cNvSpPr>
          <p:nvPr/>
        </p:nvSpPr>
        <p:spPr bwMode="black">
          <a:xfrm>
            <a:off x="3352125" y="1192274"/>
            <a:ext cx="471792" cy="362335"/>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bg2"/>
          </a:solidFill>
          <a:ln>
            <a:noFill/>
          </a:ln>
        </p:spPr>
        <p:txBody>
          <a:bodyPr vert="horz" wrap="square" lIns="0" tIns="40328" rIns="80655" bIns="40328" numCol="1" anchor="t" anchorCtr="0" compatLnSpc="1">
            <a:prstTxWarp prst="textNoShape">
              <a:avLst/>
            </a:prstTxWarp>
          </a:bodyPr>
          <a:lstStyle/>
          <a:p>
            <a:pPr algn="ctr"/>
            <a:endParaRPr lang="en-US" sz="1567" dirty="0">
              <a:gradFill>
                <a:gsLst>
                  <a:gs pos="1250">
                    <a:srgbClr val="FFFFFF"/>
                  </a:gs>
                  <a:gs pos="100000">
                    <a:srgbClr val="FFFFFF"/>
                  </a:gs>
                </a:gsLst>
                <a:lin ang="5400000" scaled="0"/>
              </a:gradFill>
            </a:endParaRPr>
          </a:p>
        </p:txBody>
      </p:sp>
      <p:sp>
        <p:nvSpPr>
          <p:cNvPr id="43" name="Freeform 242"/>
          <p:cNvSpPr>
            <a:spLocks noChangeAspect="1" noEditPoints="1"/>
          </p:cNvSpPr>
          <p:nvPr/>
        </p:nvSpPr>
        <p:spPr bwMode="auto">
          <a:xfrm>
            <a:off x="9236989" y="1202935"/>
            <a:ext cx="450502" cy="360402"/>
          </a:xfrm>
          <a:custGeom>
            <a:avLst/>
            <a:gdLst>
              <a:gd name="T0" fmla="*/ 63 w 106"/>
              <a:gd name="T1" fmla="*/ 51 h 85"/>
              <a:gd name="T2" fmla="*/ 63 w 106"/>
              <a:gd name="T3" fmla="*/ 51 h 85"/>
              <a:gd name="T4" fmla="*/ 77 w 106"/>
              <a:gd name="T5" fmla="*/ 55 h 85"/>
              <a:gd name="T6" fmla="*/ 77 w 106"/>
              <a:gd name="T7" fmla="*/ 55 h 85"/>
              <a:gd name="T8" fmla="*/ 96 w 106"/>
              <a:gd name="T9" fmla="*/ 47 h 85"/>
              <a:gd name="T10" fmla="*/ 97 w 106"/>
              <a:gd name="T11" fmla="*/ 47 h 85"/>
              <a:gd name="T12" fmla="*/ 97 w 106"/>
              <a:gd name="T13" fmla="*/ 47 h 85"/>
              <a:gd name="T14" fmla="*/ 97 w 106"/>
              <a:gd name="T15" fmla="*/ 47 h 85"/>
              <a:gd name="T16" fmla="*/ 97 w 106"/>
              <a:gd name="T17" fmla="*/ 47 h 85"/>
              <a:gd name="T18" fmla="*/ 106 w 106"/>
              <a:gd name="T19" fmla="*/ 56 h 85"/>
              <a:gd name="T20" fmla="*/ 106 w 106"/>
              <a:gd name="T21" fmla="*/ 77 h 85"/>
              <a:gd name="T22" fmla="*/ 105 w 106"/>
              <a:gd name="T23" fmla="*/ 82 h 85"/>
              <a:gd name="T24" fmla="*/ 105 w 106"/>
              <a:gd name="T25" fmla="*/ 82 h 85"/>
              <a:gd name="T26" fmla="*/ 98 w 106"/>
              <a:gd name="T27" fmla="*/ 85 h 85"/>
              <a:gd name="T28" fmla="*/ 63 w 106"/>
              <a:gd name="T29" fmla="*/ 85 h 85"/>
              <a:gd name="T30" fmla="*/ 63 w 106"/>
              <a:gd name="T31" fmla="*/ 51 h 85"/>
              <a:gd name="T32" fmla="*/ 10 w 106"/>
              <a:gd name="T33" fmla="*/ 85 h 85"/>
              <a:gd name="T34" fmla="*/ 49 w 106"/>
              <a:gd name="T35" fmla="*/ 85 h 85"/>
              <a:gd name="T36" fmla="*/ 56 w 106"/>
              <a:gd name="T37" fmla="*/ 82 h 85"/>
              <a:gd name="T38" fmla="*/ 56 w 106"/>
              <a:gd name="T39" fmla="*/ 82 h 85"/>
              <a:gd name="T40" fmla="*/ 57 w 106"/>
              <a:gd name="T41" fmla="*/ 77 h 85"/>
              <a:gd name="T42" fmla="*/ 57 w 106"/>
              <a:gd name="T43" fmla="*/ 77 h 85"/>
              <a:gd name="T44" fmla="*/ 57 w 106"/>
              <a:gd name="T45" fmla="*/ 45 h 85"/>
              <a:gd name="T46" fmla="*/ 48 w 106"/>
              <a:gd name="T47" fmla="*/ 36 h 85"/>
              <a:gd name="T48" fmla="*/ 48 w 106"/>
              <a:gd name="T49" fmla="*/ 36 h 85"/>
              <a:gd name="T50" fmla="*/ 47 w 106"/>
              <a:gd name="T51" fmla="*/ 36 h 85"/>
              <a:gd name="T52" fmla="*/ 47 w 106"/>
              <a:gd name="T53" fmla="*/ 37 h 85"/>
              <a:gd name="T54" fmla="*/ 29 w 106"/>
              <a:gd name="T55" fmla="*/ 44 h 85"/>
              <a:gd name="T56" fmla="*/ 29 w 106"/>
              <a:gd name="T57" fmla="*/ 44 h 85"/>
              <a:gd name="T58" fmla="*/ 10 w 106"/>
              <a:gd name="T59" fmla="*/ 37 h 85"/>
              <a:gd name="T60" fmla="*/ 10 w 106"/>
              <a:gd name="T61" fmla="*/ 37 h 85"/>
              <a:gd name="T62" fmla="*/ 10 w 106"/>
              <a:gd name="T63" fmla="*/ 36 h 85"/>
              <a:gd name="T64" fmla="*/ 10 w 106"/>
              <a:gd name="T65" fmla="*/ 36 h 85"/>
              <a:gd name="T66" fmla="*/ 0 w 106"/>
              <a:gd name="T67" fmla="*/ 45 h 85"/>
              <a:gd name="T68" fmla="*/ 0 w 106"/>
              <a:gd name="T69" fmla="*/ 77 h 85"/>
              <a:gd name="T70" fmla="*/ 0 w 106"/>
              <a:gd name="T71" fmla="*/ 77 h 85"/>
              <a:gd name="T72" fmla="*/ 2 w 106"/>
              <a:gd name="T73" fmla="*/ 82 h 85"/>
              <a:gd name="T74" fmla="*/ 2 w 106"/>
              <a:gd name="T75" fmla="*/ 82 h 85"/>
              <a:gd name="T76" fmla="*/ 10 w 106"/>
              <a:gd name="T77" fmla="*/ 85 h 85"/>
              <a:gd name="T78" fmla="*/ 29 w 106"/>
              <a:gd name="T79" fmla="*/ 38 h 85"/>
              <a:gd name="T80" fmla="*/ 48 w 106"/>
              <a:gd name="T81" fmla="*/ 19 h 85"/>
              <a:gd name="T82" fmla="*/ 29 w 106"/>
              <a:gd name="T83" fmla="*/ 0 h 85"/>
              <a:gd name="T84" fmla="*/ 9 w 106"/>
              <a:gd name="T85" fmla="*/ 19 h 85"/>
              <a:gd name="T86" fmla="*/ 29 w 106"/>
              <a:gd name="T87" fmla="*/ 38 h 85"/>
              <a:gd name="T88" fmla="*/ 77 w 106"/>
              <a:gd name="T89" fmla="*/ 50 h 85"/>
              <a:gd name="T90" fmla="*/ 95 w 106"/>
              <a:gd name="T91" fmla="*/ 32 h 85"/>
              <a:gd name="T92" fmla="*/ 77 w 106"/>
              <a:gd name="T93" fmla="*/ 15 h 85"/>
              <a:gd name="T94" fmla="*/ 59 w 106"/>
              <a:gd name="T95" fmla="*/ 32 h 85"/>
              <a:gd name="T96" fmla="*/ 77 w 106"/>
              <a:gd name="T9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85">
                <a:moveTo>
                  <a:pt x="63" y="51"/>
                </a:moveTo>
                <a:cubicBezTo>
                  <a:pt x="63" y="51"/>
                  <a:pt x="63" y="51"/>
                  <a:pt x="63" y="51"/>
                </a:cubicBezTo>
                <a:cubicBezTo>
                  <a:pt x="67" y="54"/>
                  <a:pt x="72" y="55"/>
                  <a:pt x="77" y="55"/>
                </a:cubicBezTo>
                <a:cubicBezTo>
                  <a:pt x="77" y="55"/>
                  <a:pt x="77" y="55"/>
                  <a:pt x="77" y="55"/>
                </a:cubicBezTo>
                <a:cubicBezTo>
                  <a:pt x="85" y="55"/>
                  <a:pt x="91" y="53"/>
                  <a:pt x="96" y="47"/>
                </a:cubicBezTo>
                <a:cubicBezTo>
                  <a:pt x="97" y="47"/>
                  <a:pt x="97" y="47"/>
                  <a:pt x="97" y="47"/>
                </a:cubicBezTo>
                <a:cubicBezTo>
                  <a:pt x="97" y="47"/>
                  <a:pt x="97" y="47"/>
                  <a:pt x="97" y="47"/>
                </a:cubicBezTo>
                <a:cubicBezTo>
                  <a:pt x="97" y="47"/>
                  <a:pt x="97" y="47"/>
                  <a:pt x="97" y="47"/>
                </a:cubicBezTo>
                <a:cubicBezTo>
                  <a:pt x="97" y="47"/>
                  <a:pt x="97" y="47"/>
                  <a:pt x="97" y="47"/>
                </a:cubicBezTo>
                <a:cubicBezTo>
                  <a:pt x="103" y="47"/>
                  <a:pt x="106" y="51"/>
                  <a:pt x="106" y="56"/>
                </a:cubicBezTo>
                <a:cubicBezTo>
                  <a:pt x="106" y="77"/>
                  <a:pt x="106" y="77"/>
                  <a:pt x="106" y="77"/>
                </a:cubicBezTo>
                <a:cubicBezTo>
                  <a:pt x="106" y="79"/>
                  <a:pt x="105" y="81"/>
                  <a:pt x="105" y="82"/>
                </a:cubicBezTo>
                <a:cubicBezTo>
                  <a:pt x="105" y="82"/>
                  <a:pt x="105" y="82"/>
                  <a:pt x="105" y="82"/>
                </a:cubicBezTo>
                <a:cubicBezTo>
                  <a:pt x="103" y="84"/>
                  <a:pt x="101" y="85"/>
                  <a:pt x="98" y="85"/>
                </a:cubicBezTo>
                <a:cubicBezTo>
                  <a:pt x="63" y="85"/>
                  <a:pt x="63" y="85"/>
                  <a:pt x="63" y="85"/>
                </a:cubicBezTo>
                <a:lnTo>
                  <a:pt x="63" y="51"/>
                </a:lnTo>
                <a:close/>
                <a:moveTo>
                  <a:pt x="10" y="85"/>
                </a:moveTo>
                <a:cubicBezTo>
                  <a:pt x="49" y="85"/>
                  <a:pt x="49" y="85"/>
                  <a:pt x="49" y="85"/>
                </a:cubicBezTo>
                <a:cubicBezTo>
                  <a:pt x="52" y="85"/>
                  <a:pt x="54" y="84"/>
                  <a:pt x="56" y="82"/>
                </a:cubicBezTo>
                <a:cubicBezTo>
                  <a:pt x="56" y="82"/>
                  <a:pt x="56" y="82"/>
                  <a:pt x="56" y="82"/>
                </a:cubicBezTo>
                <a:cubicBezTo>
                  <a:pt x="57" y="81"/>
                  <a:pt x="57" y="79"/>
                  <a:pt x="57" y="77"/>
                </a:cubicBezTo>
                <a:cubicBezTo>
                  <a:pt x="57" y="77"/>
                  <a:pt x="57" y="77"/>
                  <a:pt x="57" y="77"/>
                </a:cubicBezTo>
                <a:cubicBezTo>
                  <a:pt x="57" y="45"/>
                  <a:pt x="57" y="45"/>
                  <a:pt x="57" y="45"/>
                </a:cubicBezTo>
                <a:cubicBezTo>
                  <a:pt x="57" y="39"/>
                  <a:pt x="54" y="36"/>
                  <a:pt x="48" y="36"/>
                </a:cubicBezTo>
                <a:cubicBezTo>
                  <a:pt x="48" y="36"/>
                  <a:pt x="48" y="36"/>
                  <a:pt x="48" y="36"/>
                </a:cubicBezTo>
                <a:cubicBezTo>
                  <a:pt x="47" y="36"/>
                  <a:pt x="47" y="36"/>
                  <a:pt x="47" y="36"/>
                </a:cubicBezTo>
                <a:cubicBezTo>
                  <a:pt x="47" y="37"/>
                  <a:pt x="47" y="37"/>
                  <a:pt x="47" y="37"/>
                </a:cubicBezTo>
                <a:cubicBezTo>
                  <a:pt x="42" y="42"/>
                  <a:pt x="36" y="44"/>
                  <a:pt x="29" y="44"/>
                </a:cubicBezTo>
                <a:cubicBezTo>
                  <a:pt x="29" y="44"/>
                  <a:pt x="29" y="44"/>
                  <a:pt x="29" y="44"/>
                </a:cubicBezTo>
                <a:cubicBezTo>
                  <a:pt x="21" y="44"/>
                  <a:pt x="16" y="42"/>
                  <a:pt x="10" y="37"/>
                </a:cubicBezTo>
                <a:cubicBezTo>
                  <a:pt x="10" y="37"/>
                  <a:pt x="10" y="37"/>
                  <a:pt x="10" y="37"/>
                </a:cubicBezTo>
                <a:cubicBezTo>
                  <a:pt x="10" y="36"/>
                  <a:pt x="10" y="36"/>
                  <a:pt x="10" y="36"/>
                </a:cubicBezTo>
                <a:cubicBezTo>
                  <a:pt x="10" y="36"/>
                  <a:pt x="10" y="36"/>
                  <a:pt x="10" y="36"/>
                </a:cubicBezTo>
                <a:cubicBezTo>
                  <a:pt x="4" y="36"/>
                  <a:pt x="1" y="39"/>
                  <a:pt x="0" y="45"/>
                </a:cubicBezTo>
                <a:cubicBezTo>
                  <a:pt x="0" y="77"/>
                  <a:pt x="0" y="77"/>
                  <a:pt x="0" y="77"/>
                </a:cubicBezTo>
                <a:cubicBezTo>
                  <a:pt x="0" y="77"/>
                  <a:pt x="0" y="77"/>
                  <a:pt x="0" y="77"/>
                </a:cubicBezTo>
                <a:cubicBezTo>
                  <a:pt x="0" y="79"/>
                  <a:pt x="1" y="81"/>
                  <a:pt x="2" y="82"/>
                </a:cubicBezTo>
                <a:cubicBezTo>
                  <a:pt x="2" y="82"/>
                  <a:pt x="2" y="82"/>
                  <a:pt x="2" y="82"/>
                </a:cubicBezTo>
                <a:cubicBezTo>
                  <a:pt x="3" y="84"/>
                  <a:pt x="6" y="85"/>
                  <a:pt x="10" y="85"/>
                </a:cubicBezTo>
                <a:close/>
                <a:moveTo>
                  <a:pt x="29" y="38"/>
                </a:moveTo>
                <a:cubicBezTo>
                  <a:pt x="39" y="38"/>
                  <a:pt x="48" y="29"/>
                  <a:pt x="48" y="19"/>
                </a:cubicBezTo>
                <a:cubicBezTo>
                  <a:pt x="48" y="8"/>
                  <a:pt x="39" y="0"/>
                  <a:pt x="29" y="0"/>
                </a:cubicBezTo>
                <a:cubicBezTo>
                  <a:pt x="18" y="0"/>
                  <a:pt x="9" y="8"/>
                  <a:pt x="9" y="19"/>
                </a:cubicBezTo>
                <a:cubicBezTo>
                  <a:pt x="9" y="29"/>
                  <a:pt x="18" y="38"/>
                  <a:pt x="29" y="38"/>
                </a:cubicBezTo>
                <a:close/>
                <a:moveTo>
                  <a:pt x="77" y="50"/>
                </a:moveTo>
                <a:cubicBezTo>
                  <a:pt x="87" y="50"/>
                  <a:pt x="95" y="42"/>
                  <a:pt x="95" y="32"/>
                </a:cubicBezTo>
                <a:cubicBezTo>
                  <a:pt x="95" y="23"/>
                  <a:pt x="87" y="15"/>
                  <a:pt x="77" y="15"/>
                </a:cubicBezTo>
                <a:cubicBezTo>
                  <a:pt x="67" y="15"/>
                  <a:pt x="59" y="23"/>
                  <a:pt x="59" y="32"/>
                </a:cubicBezTo>
                <a:cubicBezTo>
                  <a:pt x="59" y="42"/>
                  <a:pt x="67" y="50"/>
                  <a:pt x="77" y="50"/>
                </a:cubicBezTo>
                <a:close/>
              </a:path>
            </a:pathLst>
          </a:custGeom>
          <a:solidFill>
            <a:schemeClr val="bg2"/>
          </a:solidFill>
          <a:ln>
            <a:noFill/>
          </a:ln>
          <a:extLst/>
        </p:spPr>
        <p:txBody>
          <a:bodyPr vert="horz" wrap="square" lIns="89606" tIns="44804" rIns="89606" bIns="44804" numCol="1" anchor="t" anchorCtr="0" compatLnSpc="1">
            <a:prstTxWarp prst="textNoShape">
              <a:avLst/>
            </a:prstTxWarp>
          </a:bodyPr>
          <a:lstStyle/>
          <a:p>
            <a:pPr defTabSz="914004"/>
            <a:endParaRPr lang="en-US" sz="1764" baseline="-25000" dirty="0">
              <a:gradFill>
                <a:gsLst>
                  <a:gs pos="1250">
                    <a:srgbClr val="FFFFFF"/>
                  </a:gs>
                  <a:gs pos="100000">
                    <a:srgbClr val="FFFFFF"/>
                  </a:gs>
                </a:gsLst>
                <a:lin ang="5400000" scaled="0"/>
              </a:gradFill>
            </a:endParaRPr>
          </a:p>
        </p:txBody>
      </p:sp>
      <p:sp>
        <p:nvSpPr>
          <p:cNvPr id="82" name="Freeform 12"/>
          <p:cNvSpPr>
            <a:spLocks noChangeAspect="1"/>
          </p:cNvSpPr>
          <p:nvPr/>
        </p:nvSpPr>
        <p:spPr bwMode="black">
          <a:xfrm>
            <a:off x="6309420" y="1182356"/>
            <a:ext cx="498424" cy="393033"/>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a:extLst/>
        </p:spPr>
        <p:txBody>
          <a:bodyPr vert="horz" wrap="square" lIns="89606" tIns="44804" rIns="89606" bIns="44804" numCol="1" anchor="t" anchorCtr="0" compatLnSpc="1">
            <a:prstTxWarp prst="textNoShape">
              <a:avLst/>
            </a:prstTxWarp>
          </a:bodyPr>
          <a:lstStyle/>
          <a:p>
            <a:pPr defTabSz="914004"/>
            <a:endParaRPr lang="en-US" sz="1764" dirty="0">
              <a:gradFill>
                <a:gsLst>
                  <a:gs pos="1250">
                    <a:srgbClr val="FFFFFF"/>
                  </a:gs>
                  <a:gs pos="100000">
                    <a:srgbClr val="FFFFFF"/>
                  </a:gs>
                </a:gsLst>
                <a:lin ang="5400000" scaled="0"/>
              </a:gradFill>
            </a:endParaRPr>
          </a:p>
        </p:txBody>
      </p:sp>
      <p:sp>
        <p:nvSpPr>
          <p:cNvPr id="108" name="Freeform 11"/>
          <p:cNvSpPr>
            <a:spLocks noEditPoints="1"/>
          </p:cNvSpPr>
          <p:nvPr/>
        </p:nvSpPr>
        <p:spPr bwMode="auto">
          <a:xfrm>
            <a:off x="472182" y="1293170"/>
            <a:ext cx="512428" cy="234253"/>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bg2"/>
          </a:solidFill>
          <a:ln>
            <a:noFill/>
          </a:ln>
        </p:spPr>
        <p:txBody>
          <a:bodyPr vert="horz" wrap="square" lIns="89606" tIns="44804" rIns="89606" bIns="44804" numCol="1" anchor="t" anchorCtr="0" compatLnSpc="1">
            <a:prstTxWarp prst="textNoShape">
              <a:avLst/>
            </a:prstTxWarp>
          </a:bodyPr>
          <a:lstStyle/>
          <a:p>
            <a:pPr defTabSz="895820"/>
            <a:endParaRPr lang="en-US" sz="1666" dirty="0">
              <a:gradFill>
                <a:gsLst>
                  <a:gs pos="1250">
                    <a:srgbClr val="FFFFFF"/>
                  </a:gs>
                  <a:gs pos="100000">
                    <a:srgbClr val="FFFFFF"/>
                  </a:gs>
                </a:gsLst>
                <a:lin ang="5400000" scaled="0"/>
              </a:gradFill>
            </a:endParaRPr>
          </a:p>
        </p:txBody>
      </p:sp>
      <p:sp>
        <p:nvSpPr>
          <p:cNvPr id="74" name="Rectangle 73"/>
          <p:cNvSpPr/>
          <p:nvPr/>
        </p:nvSpPr>
        <p:spPr bwMode="auto">
          <a:xfrm>
            <a:off x="308455" y="3267596"/>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Investment modelling </a:t>
            </a:r>
          </a:p>
        </p:txBody>
      </p:sp>
      <p:sp>
        <p:nvSpPr>
          <p:cNvPr id="3" name="TextBox 2"/>
          <p:cNvSpPr txBox="1"/>
          <p:nvPr/>
        </p:nvSpPr>
        <p:spPr>
          <a:xfrm>
            <a:off x="321767" y="3317178"/>
            <a:ext cx="813899" cy="511141"/>
          </a:xfrm>
          <a:prstGeom prst="rect">
            <a:avLst/>
          </a:prstGeom>
          <a:solidFill>
            <a:schemeClr val="accent1"/>
          </a:solidFill>
        </p:spPr>
        <p:txBody>
          <a:bodyPr wrap="square" lIns="179212" tIns="143371" rIns="179212" bIns="143371" rtlCol="0">
            <a:spAutoFit/>
          </a:bodyPr>
          <a:lstStyle/>
          <a:p>
            <a:pPr defTabSz="914004">
              <a:lnSpc>
                <a:spcPct val="90000"/>
              </a:lnSpc>
              <a:spcAft>
                <a:spcPts val="588"/>
              </a:spcAft>
            </a:pPr>
            <a:r>
              <a:rPr lang="en-US" sz="1600" dirty="0">
                <a:gradFill>
                  <a:gsLst>
                    <a:gs pos="2917">
                      <a:srgbClr val="FFFFFF"/>
                    </a:gs>
                    <a:gs pos="30000">
                      <a:srgbClr val="FFFFFF"/>
                    </a:gs>
                  </a:gsLst>
                  <a:lin ang="5400000" scaled="0"/>
                </a:gradFill>
                <a:latin typeface="Cambria Math" panose="02040503050406030204" pitchFamily="18" charset="0"/>
                <a:ea typeface="Cambria Math" panose="02040503050406030204" pitchFamily="18" charset="0"/>
              </a:rPr>
              <a:t>$$$</a:t>
            </a:r>
            <a:endParaRPr lang="en-US" sz="1600" dirty="0">
              <a:gradFill>
                <a:gsLst>
                  <a:gs pos="2917">
                    <a:srgbClr val="FFFFFF"/>
                  </a:gs>
                  <a:gs pos="30000">
                    <a:srgbClr val="FFFFFF"/>
                  </a:gs>
                </a:gsLst>
                <a:lin ang="5400000" scaled="0"/>
              </a:gradFill>
            </a:endParaRPr>
          </a:p>
        </p:txBody>
      </p:sp>
      <p:sp>
        <p:nvSpPr>
          <p:cNvPr id="88" name="Title 1"/>
          <p:cNvSpPr>
            <a:spLocks noGrp="1"/>
          </p:cNvSpPr>
          <p:nvPr>
            <p:ph type="title"/>
          </p:nvPr>
        </p:nvSpPr>
        <p:spPr/>
        <p:txBody>
          <a:bodyPr/>
          <a:lstStyle/>
          <a:p>
            <a:r>
              <a:rPr lang="en-US" dirty="0"/>
              <a:t>Example use cases</a:t>
            </a:r>
          </a:p>
        </p:txBody>
      </p:sp>
      <p:sp>
        <p:nvSpPr>
          <p:cNvPr id="75" name="Rectangle 74"/>
          <p:cNvSpPr/>
          <p:nvPr/>
        </p:nvSpPr>
        <p:spPr bwMode="auto">
          <a:xfrm>
            <a:off x="295143" y="1852965"/>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Revenue Forecasting</a:t>
            </a:r>
          </a:p>
        </p:txBody>
      </p:sp>
      <p:sp>
        <p:nvSpPr>
          <p:cNvPr id="76" name="TextBox 75"/>
          <p:cNvSpPr txBox="1"/>
          <p:nvPr/>
        </p:nvSpPr>
        <p:spPr>
          <a:xfrm>
            <a:off x="308455" y="1902546"/>
            <a:ext cx="813899" cy="511141"/>
          </a:xfrm>
          <a:prstGeom prst="rect">
            <a:avLst/>
          </a:prstGeom>
          <a:solidFill>
            <a:schemeClr val="accent1"/>
          </a:solidFill>
        </p:spPr>
        <p:txBody>
          <a:bodyPr wrap="square" lIns="179212" tIns="143371" rIns="179212" bIns="143371" rtlCol="0">
            <a:spAutoFit/>
          </a:bodyPr>
          <a:lstStyle/>
          <a:p>
            <a:pPr defTabSz="914004">
              <a:lnSpc>
                <a:spcPct val="90000"/>
              </a:lnSpc>
              <a:spcAft>
                <a:spcPts val="588"/>
              </a:spcAft>
            </a:pPr>
            <a:r>
              <a:rPr lang="en-US" sz="1600" dirty="0">
                <a:gradFill>
                  <a:gsLst>
                    <a:gs pos="2917">
                      <a:srgbClr val="FFFFFF"/>
                    </a:gs>
                    <a:gs pos="30000">
                      <a:srgbClr val="FFFFFF"/>
                    </a:gs>
                  </a:gsLst>
                  <a:lin ang="5400000" scaled="0"/>
                </a:gradFill>
                <a:latin typeface="Cambria Math" panose="02040503050406030204" pitchFamily="18" charset="0"/>
                <a:ea typeface="Cambria Math" panose="02040503050406030204" pitchFamily="18" charset="0"/>
              </a:rPr>
              <a:t>$$$</a:t>
            </a:r>
            <a:endParaRPr lang="en-US" sz="1600" dirty="0">
              <a:gradFill>
                <a:gsLst>
                  <a:gs pos="2917">
                    <a:srgbClr val="FFFFFF"/>
                  </a:gs>
                  <a:gs pos="30000">
                    <a:srgbClr val="FFFFFF"/>
                  </a:gs>
                </a:gsLst>
                <a:lin ang="5400000" scaled="0"/>
              </a:gradFill>
            </a:endParaRPr>
          </a:p>
        </p:txBody>
      </p:sp>
      <p:sp>
        <p:nvSpPr>
          <p:cNvPr id="78" name="Rectangle 77"/>
          <p:cNvSpPr/>
          <p:nvPr/>
        </p:nvSpPr>
        <p:spPr bwMode="auto">
          <a:xfrm>
            <a:off x="281462" y="2553372"/>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Portfolio optimization</a:t>
            </a:r>
          </a:p>
        </p:txBody>
      </p:sp>
      <p:pic>
        <p:nvPicPr>
          <p:cNvPr id="2" name="Picture 1" descr="aiga baggage check in by Anonymous - Set of international airport ..."/>
          <p:cNvPicPr>
            <a:picLocks noChangeAspect="1"/>
          </p:cNvPicPr>
          <p:nvPr/>
        </p:nvPicPr>
        <p:blipFill>
          <a:blip r:embed="rId3" cstate="email">
            <a:clrChange>
              <a:clrFrom>
                <a:srgbClr val="FFFFFF"/>
              </a:clrFrom>
              <a:clrTo>
                <a:srgbClr val="FFFFFF">
                  <a:alpha val="0"/>
                </a:srgbClr>
              </a:clrTo>
            </a:clrChange>
            <a:lum bright="70000" contrast="-70000"/>
            <a:extLst>
              <a:ext uri="{28A0092B-C50C-407E-A947-70E740481C1C}">
                <a14:useLocalDpi xmlns:a14="http://schemas.microsoft.com/office/drawing/2010/main"/>
              </a:ext>
            </a:extLst>
          </a:blip>
          <a:stretch>
            <a:fillRect/>
          </a:stretch>
        </p:blipFill>
        <p:spPr>
          <a:xfrm>
            <a:off x="472182" y="2671425"/>
            <a:ext cx="424998" cy="351685"/>
          </a:xfrm>
          <a:prstGeom prst="rect">
            <a:avLst/>
          </a:prstGeom>
          <a:noFill/>
        </p:spPr>
      </p:pic>
    </p:spTree>
    <p:extLst>
      <p:ext uri="{BB962C8B-B14F-4D97-AF65-F5344CB8AC3E}">
        <p14:creationId xmlns:p14="http://schemas.microsoft.com/office/powerpoint/2010/main" val="402040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Machine Learning Algorithms</a:t>
            </a:r>
          </a:p>
        </p:txBody>
      </p:sp>
      <p:sp>
        <p:nvSpPr>
          <p:cNvPr id="6" name="Content Placeholder 5"/>
          <p:cNvSpPr>
            <a:spLocks noGrp="1"/>
          </p:cNvSpPr>
          <p:nvPr>
            <p:ph idx="1"/>
          </p:nvPr>
        </p:nvSpPr>
        <p:spPr>
          <a:xfrm>
            <a:off x="152400" y="1028700"/>
            <a:ext cx="9537700" cy="5359400"/>
          </a:xfrm>
        </p:spPr>
        <p:txBody>
          <a:bodyPr/>
          <a:lstStyle/>
          <a:p>
            <a:endParaRPr lang="en-US" dirty="0"/>
          </a:p>
          <a:p>
            <a:r>
              <a:rPr lang="en-US" dirty="0"/>
              <a:t>ML Algorithm defines how your </a:t>
            </a:r>
            <a:r>
              <a:rPr lang="en-US" b="1" dirty="0"/>
              <a:t>model</a:t>
            </a:r>
            <a:r>
              <a:rPr lang="en-US" dirty="0"/>
              <a:t> will react</a:t>
            </a:r>
          </a:p>
          <a:p>
            <a:endParaRPr lang="en-US" dirty="0"/>
          </a:p>
          <a:p>
            <a:r>
              <a:rPr lang="en-US" dirty="0"/>
              <a:t>Which Algorithm to use? Depends on:</a:t>
            </a:r>
          </a:p>
          <a:p>
            <a:pPr lvl="1"/>
            <a:r>
              <a:rPr lang="en-US" dirty="0"/>
              <a:t>Data Quality</a:t>
            </a:r>
          </a:p>
          <a:p>
            <a:pPr lvl="1"/>
            <a:r>
              <a:rPr lang="en-US" dirty="0"/>
              <a:t>Data Size</a:t>
            </a:r>
          </a:p>
          <a:p>
            <a:pPr lvl="1"/>
            <a:r>
              <a:rPr lang="en-US" dirty="0"/>
              <a:t>What you want to predict</a:t>
            </a:r>
          </a:p>
          <a:p>
            <a:pPr lvl="1"/>
            <a:r>
              <a:rPr lang="en-US" dirty="0"/>
              <a:t>Time constraint</a:t>
            </a:r>
          </a:p>
          <a:p>
            <a:pPr lvl="1"/>
            <a:r>
              <a:rPr lang="en-US" dirty="0"/>
              <a:t>Computation power</a:t>
            </a:r>
          </a:p>
          <a:p>
            <a:pPr lvl="1"/>
            <a:r>
              <a:rPr lang="en-US" dirty="0"/>
              <a:t>Memory limits </a:t>
            </a:r>
          </a:p>
        </p:txBody>
      </p:sp>
      <p:pic>
        <p:nvPicPr>
          <p:cNvPr id="7" name="Picture 6" descr="Brain, Head, Science, Human, Biology, Scheme, Profil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9309614" y="1289537"/>
            <a:ext cx="1555235" cy="2108793"/>
          </a:xfrm>
          <a:prstGeom prst="rect">
            <a:avLst/>
          </a:prstGeom>
        </p:spPr>
      </p:pic>
      <p:grpSp>
        <p:nvGrpSpPr>
          <p:cNvPr id="10" name="Group 9"/>
          <p:cNvGrpSpPr/>
          <p:nvPr/>
        </p:nvGrpSpPr>
        <p:grpSpPr>
          <a:xfrm>
            <a:off x="9309614" y="4018468"/>
            <a:ext cx="1555235" cy="2108794"/>
            <a:chOff x="10195407" y="4094994"/>
            <a:chExt cx="1240428" cy="1681937"/>
          </a:xfrm>
        </p:grpSpPr>
        <p:pic>
          <p:nvPicPr>
            <p:cNvPr id="8" name="Picture 7" descr="Brain, Head, Science, Human, Biology, Scheme, Profil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10195407" y="4094994"/>
              <a:ext cx="1240428" cy="1681937"/>
            </a:xfrm>
            <a:prstGeom prst="rect">
              <a:avLst/>
            </a:prstGeom>
          </p:spPr>
        </p:pic>
        <p:pic>
          <p:nvPicPr>
            <p:cNvPr id="9" name="Picture 8" descr="Gehirn, Anatomie, Menschliche, Wissenschaft, Gesundheit"/>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049999">
              <a:off x="10421210" y="4200476"/>
              <a:ext cx="788822" cy="566966"/>
            </a:xfrm>
            <a:prstGeom prst="rect">
              <a:avLst/>
            </a:prstGeom>
          </p:spPr>
        </p:pic>
      </p:grpSp>
    </p:spTree>
    <p:extLst>
      <p:ext uri="{BB962C8B-B14F-4D97-AF65-F5344CB8AC3E}">
        <p14:creationId xmlns:p14="http://schemas.microsoft.com/office/powerpoint/2010/main" val="9350206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Algorithms</a:t>
            </a:r>
          </a:p>
        </p:txBody>
      </p:sp>
      <p:sp>
        <p:nvSpPr>
          <p:cNvPr id="7" name="Content Placeholder 6"/>
          <p:cNvSpPr>
            <a:spLocks noGrp="1"/>
          </p:cNvSpPr>
          <p:nvPr>
            <p:ph idx="1"/>
          </p:nvPr>
        </p:nvSpPr>
        <p:spPr/>
        <p:txBody>
          <a:bodyPr/>
          <a:lstStyle/>
          <a:p>
            <a:pPr marL="0" indent="0">
              <a:buNone/>
            </a:pPr>
            <a:endParaRPr lang="en-US" dirty="0"/>
          </a:p>
          <a:p>
            <a:pPr marL="0" indent="0">
              <a:buNone/>
            </a:pPr>
            <a:r>
              <a:rPr lang="en-US" dirty="0"/>
              <a:t>You can develop solutions by using</a:t>
            </a:r>
          </a:p>
          <a:p>
            <a:r>
              <a:rPr lang="en-US" dirty="0"/>
              <a:t>Custom algorithms written in R | Python</a:t>
            </a:r>
          </a:p>
          <a:p>
            <a:r>
              <a:rPr lang="en-US" dirty="0"/>
              <a:t>Ready to use ML services from data market</a:t>
            </a:r>
          </a:p>
          <a:p>
            <a:r>
              <a:rPr lang="en-US" dirty="0"/>
              <a:t>Existing algorithms</a:t>
            </a:r>
          </a:p>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1497" y="1003685"/>
            <a:ext cx="9829006" cy="5394921"/>
          </a:xfrm>
          <a:prstGeom prst="rect">
            <a:avLst/>
          </a:prstGeom>
        </p:spPr>
      </p:pic>
    </p:spTree>
    <p:extLst>
      <p:ext uri="{BB962C8B-B14F-4D97-AF65-F5344CB8AC3E}">
        <p14:creationId xmlns:p14="http://schemas.microsoft.com/office/powerpoint/2010/main" val="263577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anim calcmode="lin" valueType="num">
                                      <p:cBhvr>
                                        <p:cTn id="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3" end="3"/>
                                            </p:txEl>
                                          </p:spTgt>
                                        </p:tgtEl>
                                        <p:attrNameLst>
                                          <p:attrName>style.visibility</p:attrName>
                                        </p:attrNameLst>
                                      </p:cBhvr>
                                      <p:to>
                                        <p:strVal val="visible"/>
                                      </p:to>
                                    </p:set>
                                    <p:animEffect transition="in" filter="fade">
                                      <p:cBhvr>
                                        <p:cTn id="14" dur="1000"/>
                                        <p:tgtEl>
                                          <p:spTgt spid="7">
                                            <p:txEl>
                                              <p:pRg st="3" end="3"/>
                                            </p:txEl>
                                          </p:spTgt>
                                        </p:tgtEl>
                                      </p:cBhvr>
                                    </p:animEffect>
                                    <p:anim calcmode="lin" valueType="num">
                                      <p:cBhvr>
                                        <p:cTn id="1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1000"/>
                                        <p:tgtEl>
                                          <p:spTgt spid="7">
                                            <p:txEl>
                                              <p:pRg st="4" end="4"/>
                                            </p:txEl>
                                          </p:spTgt>
                                        </p:tgtEl>
                                      </p:cBhvr>
                                    </p:animEffect>
                                    <p:anim calcmode="lin" valueType="num">
                                      <p:cBhvr>
                                        <p:cTn id="22"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1+#ppt_w/2"/>
                                          </p:val>
                                        </p:tav>
                                        <p:tav tm="100000">
                                          <p:val>
                                            <p:strVal val="#ppt_x"/>
                                          </p:val>
                                        </p:tav>
                                      </p:tavLst>
                                    </p:anim>
                                    <p:anim calcmode="lin" valueType="num">
                                      <p:cBhvr additive="base">
                                        <p:cTn id="29" dur="500" fill="hold"/>
                                        <p:tgtEl>
                                          <p:spTgt spid="6"/>
                                        </p:tgtEl>
                                        <p:attrNameLst>
                                          <p:attrName>ppt_y</p:attrName>
                                        </p:attrNameLst>
                                      </p:cBhvr>
                                      <p:tavLst>
                                        <p:tav tm="0">
                                          <p:val>
                                            <p:strVal val="#ppt_y"/>
                                          </p:val>
                                        </p:tav>
                                        <p:tav tm="100000">
                                          <p:val>
                                            <p:strVal val="#ppt_y"/>
                                          </p:val>
                                        </p:tav>
                                      </p:tavLst>
                                    </p:anim>
                                  </p:childTnLst>
                                </p:cTn>
                              </p:par>
                              <p:par>
                                <p:cTn id="30" presetID="10" presetClass="exit" presetSubtype="0" fill="hold" grpId="1" nodeType="withEffect">
                                  <p:stCondLst>
                                    <p:cond delay="0"/>
                                  </p:stCondLst>
                                  <p:childTnLst>
                                    <p:animEffect transition="out" filter="fade">
                                      <p:cBhvr>
                                        <p:cTn id="31" dur="500"/>
                                        <p:tgtEl>
                                          <p:spTgt spid="7">
                                            <p:txEl>
                                              <p:pRg st="1" end="1"/>
                                            </p:txEl>
                                          </p:spTgt>
                                        </p:tgtEl>
                                      </p:cBhvr>
                                    </p:animEffect>
                                    <p:set>
                                      <p:cBhvr>
                                        <p:cTn id="32" dur="1" fill="hold">
                                          <p:stCondLst>
                                            <p:cond delay="499"/>
                                          </p:stCondLst>
                                        </p:cTn>
                                        <p:tgtEl>
                                          <p:spTgt spid="7">
                                            <p:txEl>
                                              <p:pRg st="1" end="1"/>
                                            </p:txEl>
                                          </p:spTgt>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7">
                                            <p:txEl>
                                              <p:pRg st="2" end="2"/>
                                            </p:txEl>
                                          </p:spTgt>
                                        </p:tgtEl>
                                      </p:cBhvr>
                                    </p:animEffect>
                                    <p:set>
                                      <p:cBhvr>
                                        <p:cTn id="35" dur="1" fill="hold">
                                          <p:stCondLst>
                                            <p:cond delay="499"/>
                                          </p:stCondLst>
                                        </p:cTn>
                                        <p:tgtEl>
                                          <p:spTgt spid="7">
                                            <p:txEl>
                                              <p:pRg st="2" end="2"/>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7">
                                            <p:txEl>
                                              <p:pRg st="3" end="3"/>
                                            </p:txEl>
                                          </p:spTgt>
                                        </p:tgtEl>
                                      </p:cBhvr>
                                    </p:animEffect>
                                    <p:set>
                                      <p:cBhvr>
                                        <p:cTn id="38" dur="1" fill="hold">
                                          <p:stCondLst>
                                            <p:cond delay="499"/>
                                          </p:stCondLst>
                                        </p:cTn>
                                        <p:tgtEl>
                                          <p:spTgt spid="7">
                                            <p:txEl>
                                              <p:pRg st="3" end="3"/>
                                            </p:txEl>
                                          </p:spTgt>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7">
                                            <p:txEl>
                                              <p:pRg st="4" end="4"/>
                                            </p:txEl>
                                          </p:spTgt>
                                        </p:tgtEl>
                                      </p:cBhvr>
                                    </p:animEffect>
                                    <p:set>
                                      <p:cBhvr>
                                        <p:cTn id="41" dur="1" fill="hold">
                                          <p:stCondLst>
                                            <p:cond delay="499"/>
                                          </p:stCondLst>
                                        </p:cTn>
                                        <p:tgtEl>
                                          <p:spTgt spid="7">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P spid="7" grpId="1" build="allAtOnce"/>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Algorithms</a:t>
            </a:r>
          </a:p>
        </p:txBody>
      </p:sp>
      <p:sp>
        <p:nvSpPr>
          <p:cNvPr id="3" name="Content Placeholder 2"/>
          <p:cNvSpPr>
            <a:spLocks noGrp="1"/>
          </p:cNvSpPr>
          <p:nvPr>
            <p:ph idx="1"/>
          </p:nvPr>
        </p:nvSpPr>
        <p:spPr>
          <a:xfrm>
            <a:off x="152400" y="1028699"/>
            <a:ext cx="11887200" cy="2908301"/>
          </a:xfrm>
        </p:spPr>
        <p:txBody>
          <a:bodyPr>
            <a:normAutofit lnSpcReduction="10000"/>
          </a:bodyPr>
          <a:lstStyle/>
          <a:p>
            <a:pPr marL="0" indent="0">
              <a:buNone/>
            </a:pPr>
            <a:r>
              <a:rPr lang="en-US" sz="3200" dirty="0"/>
              <a:t>Two major category of algorithms</a:t>
            </a:r>
          </a:p>
          <a:p>
            <a:pPr lvl="1"/>
            <a:r>
              <a:rPr lang="en-US" sz="2800" dirty="0"/>
              <a:t>Supervised</a:t>
            </a:r>
          </a:p>
          <a:p>
            <a:pPr lvl="1"/>
            <a:r>
              <a:rPr lang="en-US" sz="2800" dirty="0"/>
              <a:t>Unsupervised</a:t>
            </a:r>
          </a:p>
          <a:p>
            <a:pPr marL="0" indent="0">
              <a:buNone/>
            </a:pPr>
            <a:endParaRPr lang="en-US" sz="3200" dirty="0"/>
          </a:p>
          <a:p>
            <a:pPr marL="0" indent="0">
              <a:buNone/>
            </a:pPr>
            <a:r>
              <a:rPr lang="en-US" sz="3200" dirty="0"/>
              <a:t>Most commonly used machine learning algorithms are </a:t>
            </a:r>
            <a:r>
              <a:rPr lang="en-US" sz="3200" b="1" dirty="0"/>
              <a:t>supervised </a:t>
            </a:r>
            <a:r>
              <a:rPr lang="en-US" sz="3200" dirty="0"/>
              <a:t>(requires </a:t>
            </a:r>
            <a:r>
              <a:rPr lang="en-US" sz="3200" b="1" dirty="0"/>
              <a:t>labels</a:t>
            </a:r>
            <a:r>
              <a:rPr lang="en-US" sz="3200" dirty="0"/>
              <a:t>)</a:t>
            </a:r>
          </a:p>
        </p:txBody>
      </p:sp>
      <p:sp>
        <p:nvSpPr>
          <p:cNvPr id="4" name="Text Placeholder 4"/>
          <p:cNvSpPr txBox="1">
            <a:spLocks/>
          </p:cNvSpPr>
          <p:nvPr/>
        </p:nvSpPr>
        <p:spPr>
          <a:xfrm>
            <a:off x="396460" y="4041775"/>
            <a:ext cx="5378548" cy="22828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Supervised</a:t>
            </a:r>
            <a:r>
              <a:rPr lang="en-US" dirty="0"/>
              <a:t> learning examples</a:t>
            </a:r>
          </a:p>
          <a:p>
            <a:pPr lvl="1"/>
            <a:endParaRPr lang="en-US" dirty="0"/>
          </a:p>
          <a:p>
            <a:pPr lvl="1"/>
            <a:r>
              <a:rPr lang="en-US" dirty="0"/>
              <a:t>This customer will like </a:t>
            </a:r>
            <a:r>
              <a:rPr lang="en-US" i="1" dirty="0"/>
              <a:t>coffee</a:t>
            </a:r>
          </a:p>
          <a:p>
            <a:pPr lvl="1"/>
            <a:r>
              <a:rPr lang="en-US" dirty="0"/>
              <a:t>This network traffic indicates a denial of service attack</a:t>
            </a:r>
          </a:p>
        </p:txBody>
      </p:sp>
      <p:sp>
        <p:nvSpPr>
          <p:cNvPr id="5" name="Text Placeholder 5"/>
          <p:cNvSpPr txBox="1">
            <a:spLocks/>
          </p:cNvSpPr>
          <p:nvPr/>
        </p:nvSpPr>
        <p:spPr>
          <a:xfrm>
            <a:off x="6224380" y="4041774"/>
            <a:ext cx="5378548" cy="1838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Unsupervised</a:t>
            </a:r>
            <a:r>
              <a:rPr lang="en-US" dirty="0"/>
              <a:t> learning examples</a:t>
            </a:r>
          </a:p>
          <a:p>
            <a:pPr lvl="1"/>
            <a:endParaRPr lang="en-US" dirty="0"/>
          </a:p>
          <a:p>
            <a:pPr lvl="1"/>
            <a:r>
              <a:rPr lang="en-US" dirty="0"/>
              <a:t>These customers are similar</a:t>
            </a:r>
          </a:p>
          <a:p>
            <a:pPr lvl="1"/>
            <a:r>
              <a:rPr lang="en-US" dirty="0"/>
              <a:t>This network traffic is unusual</a:t>
            </a:r>
          </a:p>
        </p:txBody>
      </p:sp>
    </p:spTree>
    <p:extLst>
      <p:ext uri="{BB962C8B-B14F-4D97-AF65-F5344CB8AC3E}">
        <p14:creationId xmlns:p14="http://schemas.microsoft.com/office/powerpoint/2010/main" val="28364790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74625"/>
            <a:ext cx="11887200" cy="1336675"/>
          </a:xfrm>
        </p:spPr>
        <p:txBody>
          <a:bodyPr>
            <a:normAutofit/>
          </a:bodyPr>
          <a:lstStyle/>
          <a:p>
            <a:r>
              <a:rPr lang="en-US" dirty="0"/>
              <a:t>Common Classes of Algorithms</a:t>
            </a:r>
            <a:br>
              <a:rPr lang="en-US" dirty="0"/>
            </a:br>
            <a:r>
              <a:rPr lang="en-US" sz="2800" dirty="0"/>
              <a:t>(</a:t>
            </a:r>
            <a:r>
              <a:rPr lang="en-US" sz="2800" dirty="0" err="1"/>
              <a:t>Supervised|Unsupervised</a:t>
            </a:r>
            <a:r>
              <a:rPr lang="en-US" sz="2800" dirty="0"/>
              <a:t>)</a:t>
            </a:r>
          </a:p>
        </p:txBody>
      </p:sp>
      <p:grpSp>
        <p:nvGrpSpPr>
          <p:cNvPr id="10" name="Group 9"/>
          <p:cNvGrpSpPr/>
          <p:nvPr/>
        </p:nvGrpSpPr>
        <p:grpSpPr>
          <a:xfrm>
            <a:off x="1059585" y="2119089"/>
            <a:ext cx="2073762" cy="3602908"/>
            <a:chOff x="634610" y="2119089"/>
            <a:chExt cx="2073762" cy="3602908"/>
          </a:xfrm>
        </p:grpSpPr>
        <p:sp>
          <p:nvSpPr>
            <p:cNvPr id="9" name="Rectangle 8"/>
            <p:cNvSpPr/>
            <p:nvPr/>
          </p:nvSpPr>
          <p:spPr>
            <a:xfrm>
              <a:off x="634610"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Classification</a:t>
              </a:r>
            </a:p>
          </p:txBody>
        </p:sp>
        <p:grpSp>
          <p:nvGrpSpPr>
            <p:cNvPr id="7" name="Group 6"/>
            <p:cNvGrpSpPr/>
            <p:nvPr/>
          </p:nvGrpSpPr>
          <p:grpSpPr>
            <a:xfrm>
              <a:off x="663637" y="3426809"/>
              <a:ext cx="2023055" cy="1828800"/>
              <a:chOff x="1087120" y="1285207"/>
              <a:chExt cx="2423563" cy="2275841"/>
            </a:xfrm>
          </p:grpSpPr>
          <p:pic>
            <p:nvPicPr>
              <p:cNvPr id="1026" name="Picture 2" descr="Gender classification from height and weigh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087120" y="1285207"/>
                <a:ext cx="2423563" cy="227584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1524000" y="1574800"/>
                <a:ext cx="1778000" cy="165608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grpSp>
        <p:nvGrpSpPr>
          <p:cNvPr id="2" name="Group 1"/>
          <p:cNvGrpSpPr/>
          <p:nvPr/>
        </p:nvGrpSpPr>
        <p:grpSpPr>
          <a:xfrm>
            <a:off x="6381397" y="2119089"/>
            <a:ext cx="2073762" cy="3602908"/>
            <a:chOff x="4546308" y="2119089"/>
            <a:chExt cx="2073762" cy="3602908"/>
          </a:xfrm>
        </p:grpSpPr>
        <p:sp>
          <p:nvSpPr>
            <p:cNvPr id="14" name="Rectangle 13"/>
            <p:cNvSpPr/>
            <p:nvPr/>
          </p:nvSpPr>
          <p:spPr>
            <a:xfrm>
              <a:off x="4546308"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Regression</a:t>
              </a:r>
            </a:p>
          </p:txBody>
        </p:sp>
        <p:pic>
          <p:nvPicPr>
            <p:cNvPr id="1028" name="Picture 4" descr="Data with a nonlinear trend"/>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575948" y="3426809"/>
              <a:ext cx="2036957"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9042304" y="2119089"/>
            <a:ext cx="2073762" cy="3602908"/>
            <a:chOff x="7302404" y="2119089"/>
            <a:chExt cx="2073762" cy="3602908"/>
          </a:xfrm>
        </p:grpSpPr>
        <p:sp>
          <p:nvSpPr>
            <p:cNvPr id="16" name="Rectangle 15"/>
            <p:cNvSpPr/>
            <p:nvPr/>
          </p:nvSpPr>
          <p:spPr>
            <a:xfrm>
              <a:off x="7302404"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Anomaly Detection</a:t>
              </a:r>
            </a:p>
          </p:txBody>
        </p:sp>
        <p:pic>
          <p:nvPicPr>
            <p:cNvPr id="1030" name="Picture 6" descr="https://acomdpsstorage.blob.core.windows.net/dpsmedia-prod/azure.microsoft.com/en-us/documentation/articles/machine-learning-algorithm-choice/20151014060220/image8.png"/>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7355372" y="3426809"/>
              <a:ext cx="1967825"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3720491" y="2119089"/>
            <a:ext cx="2073762" cy="3602908"/>
            <a:chOff x="9525003" y="2119089"/>
            <a:chExt cx="2073762" cy="3602908"/>
          </a:xfrm>
        </p:grpSpPr>
        <p:sp>
          <p:nvSpPr>
            <p:cNvPr id="17" name="Rectangle 16"/>
            <p:cNvSpPr/>
            <p:nvPr/>
          </p:nvSpPr>
          <p:spPr>
            <a:xfrm>
              <a:off x="9525003"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Clustering</a:t>
              </a:r>
            </a:p>
          </p:txBody>
        </p:sp>
        <p:pic>
          <p:nvPicPr>
            <p:cNvPr id="1032" name="Picture 8" descr="Data set grouped using K-means"/>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9555881" y="3426808"/>
              <a:ext cx="2011680" cy="18288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578228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you need to know these algorithms?</a:t>
            </a:r>
          </a:p>
        </p:txBody>
      </p:sp>
      <p:sp>
        <p:nvSpPr>
          <p:cNvPr id="3" name="Content Placeholder 2"/>
          <p:cNvSpPr>
            <a:spLocks noGrp="1"/>
          </p:cNvSpPr>
          <p:nvPr>
            <p:ph idx="1"/>
          </p:nvPr>
        </p:nvSpPr>
        <p:spPr/>
        <p:txBody>
          <a:bodyPr/>
          <a:lstStyle/>
          <a:p>
            <a:pPr>
              <a:lnSpc>
                <a:spcPct val="150000"/>
              </a:lnSpc>
            </a:pPr>
            <a:r>
              <a:rPr lang="en-US" dirty="0"/>
              <a:t>If you want to answer a YES|NO question, it is </a:t>
            </a:r>
            <a:r>
              <a:rPr lang="en-US" b="1" dirty="0"/>
              <a:t>classification</a:t>
            </a:r>
          </a:p>
          <a:p>
            <a:pPr>
              <a:lnSpc>
                <a:spcPct val="150000"/>
              </a:lnSpc>
            </a:pPr>
            <a:r>
              <a:rPr lang="en-US" dirty="0"/>
              <a:t>If you want to predict a numerical value, it is </a:t>
            </a:r>
            <a:r>
              <a:rPr lang="en-US" b="1" dirty="0"/>
              <a:t>regression</a:t>
            </a:r>
          </a:p>
          <a:p>
            <a:pPr>
              <a:lnSpc>
                <a:spcPct val="150000"/>
              </a:lnSpc>
            </a:pPr>
            <a:r>
              <a:rPr lang="en-US" dirty="0"/>
              <a:t>If you want to group data into similar observations, it is </a:t>
            </a:r>
            <a:r>
              <a:rPr lang="en-US" b="1" dirty="0"/>
              <a:t>clustering</a:t>
            </a:r>
          </a:p>
          <a:p>
            <a:pPr>
              <a:lnSpc>
                <a:spcPct val="150000"/>
              </a:lnSpc>
            </a:pPr>
            <a:r>
              <a:rPr lang="en-US" dirty="0"/>
              <a:t>If you want to recommend an item, it is </a:t>
            </a:r>
            <a:r>
              <a:rPr lang="en-US" b="1" dirty="0"/>
              <a:t>recommender system</a:t>
            </a:r>
          </a:p>
          <a:p>
            <a:pPr>
              <a:lnSpc>
                <a:spcPct val="150000"/>
              </a:lnSpc>
            </a:pPr>
            <a:r>
              <a:rPr lang="en-US" dirty="0"/>
              <a:t>If you want to find anomalies in a group, it is </a:t>
            </a:r>
            <a:r>
              <a:rPr lang="en-US" b="1" dirty="0"/>
              <a:t>anomaly detection</a:t>
            </a:r>
          </a:p>
          <a:p>
            <a:pPr marL="0" indent="0">
              <a:lnSpc>
                <a:spcPct val="150000"/>
              </a:lnSpc>
              <a:buNone/>
            </a:pPr>
            <a:r>
              <a:rPr lang="en-US" dirty="0"/>
              <a:t>and many other ML algorithms for specific problem</a:t>
            </a:r>
          </a:p>
        </p:txBody>
      </p:sp>
    </p:spTree>
    <p:extLst>
      <p:ext uri="{BB962C8B-B14F-4D97-AF65-F5344CB8AC3E}">
        <p14:creationId xmlns:p14="http://schemas.microsoft.com/office/powerpoint/2010/main" val="6215292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8" name="Content Placeholder 7"/>
          <p:cNvSpPr>
            <a:spLocks noGrp="1"/>
          </p:cNvSpPr>
          <p:nvPr>
            <p:ph idx="1"/>
          </p:nvPr>
        </p:nvSpPr>
        <p:spPr>
          <a:xfrm>
            <a:off x="152400" y="1028700"/>
            <a:ext cx="9461515" cy="5359400"/>
          </a:xfrm>
        </p:spPr>
        <p:txBody>
          <a:bodyPr/>
          <a:lstStyle/>
          <a:p>
            <a:pPr marL="0" indent="0">
              <a:buNone/>
            </a:pPr>
            <a:r>
              <a:rPr lang="en-US" dirty="0"/>
              <a:t>Scenarios:</a:t>
            </a:r>
          </a:p>
          <a:p>
            <a:pPr marL="364157" lvl="1" indent="-336145">
              <a:buFont typeface="Wingdings" panose="05000000000000000000" pitchFamily="2" charset="2"/>
              <a:buChar char="§"/>
            </a:pPr>
            <a:r>
              <a:rPr lang="en-US" dirty="0"/>
              <a:t>Which customer are more likely to buy, stay, leave (churn analysis)</a:t>
            </a:r>
          </a:p>
          <a:p>
            <a:pPr marL="364157" lvl="1" indent="-336145">
              <a:buFont typeface="Wingdings" panose="05000000000000000000" pitchFamily="2" charset="2"/>
              <a:buChar char="§"/>
            </a:pPr>
            <a:r>
              <a:rPr lang="en-US" dirty="0"/>
              <a:t>Which </a:t>
            </a:r>
            <a:r>
              <a:rPr lang="en-US" dirty="0" err="1"/>
              <a:t>transactions|actions</a:t>
            </a:r>
            <a:r>
              <a:rPr lang="en-US" dirty="0"/>
              <a:t> are fraudulent</a:t>
            </a:r>
          </a:p>
          <a:p>
            <a:pPr marL="364157" lvl="1" indent="-336145">
              <a:buFont typeface="Wingdings" panose="05000000000000000000" pitchFamily="2" charset="2"/>
              <a:buChar char="§"/>
            </a:pPr>
            <a:r>
              <a:rPr lang="en-US" dirty="0"/>
              <a:t>Which quotes are more likely to become orders</a:t>
            </a:r>
          </a:p>
          <a:p>
            <a:pPr marL="364157" lvl="1" indent="-336145">
              <a:buFont typeface="Wingdings" panose="05000000000000000000" pitchFamily="2" charset="2"/>
              <a:buChar char="§"/>
            </a:pPr>
            <a:r>
              <a:rPr lang="en-US" dirty="0"/>
              <a:t>Recognition of patterns: speech, speaker, image, movement, etc.</a:t>
            </a:r>
          </a:p>
          <a:p>
            <a:pPr lvl="1"/>
            <a:endParaRPr lang="en-US" dirty="0"/>
          </a:p>
          <a:p>
            <a:pPr marL="0" indent="0">
              <a:buNone/>
            </a:pPr>
            <a:r>
              <a:rPr lang="en-US" dirty="0"/>
              <a:t>Algorithms: Boosted Decision Tree, Decision Forest, Decision Jungle, Logistic Regression, SVM, ANN, etc.</a:t>
            </a:r>
          </a:p>
        </p:txBody>
      </p:sp>
      <p:grpSp>
        <p:nvGrpSpPr>
          <p:cNvPr id="3" name="Group 2"/>
          <p:cNvGrpSpPr/>
          <p:nvPr/>
        </p:nvGrpSpPr>
        <p:grpSpPr>
          <a:xfrm>
            <a:off x="9759085" y="1028700"/>
            <a:ext cx="2073762" cy="3602908"/>
            <a:chOff x="634610" y="2119089"/>
            <a:chExt cx="2073762" cy="3602908"/>
          </a:xfrm>
        </p:grpSpPr>
        <p:sp>
          <p:nvSpPr>
            <p:cNvPr id="4" name="Rectangle 3"/>
            <p:cNvSpPr/>
            <p:nvPr/>
          </p:nvSpPr>
          <p:spPr>
            <a:xfrm>
              <a:off x="634610"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Classification</a:t>
              </a:r>
            </a:p>
          </p:txBody>
        </p:sp>
        <p:grpSp>
          <p:nvGrpSpPr>
            <p:cNvPr id="5" name="Group 4"/>
            <p:cNvGrpSpPr/>
            <p:nvPr/>
          </p:nvGrpSpPr>
          <p:grpSpPr>
            <a:xfrm>
              <a:off x="663637" y="3426809"/>
              <a:ext cx="2023055" cy="1828800"/>
              <a:chOff x="1087120" y="1285207"/>
              <a:chExt cx="2423563" cy="2275841"/>
            </a:xfrm>
          </p:grpSpPr>
          <p:pic>
            <p:nvPicPr>
              <p:cNvPr id="6" name="Picture 2" descr="Gender classification from height and weigh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087120" y="1285207"/>
                <a:ext cx="2423563" cy="227584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524000" y="1574800"/>
                <a:ext cx="1778000" cy="165608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526274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p>
        </p:txBody>
      </p:sp>
      <p:sp>
        <p:nvSpPr>
          <p:cNvPr id="8" name="Content Placeholder 7"/>
          <p:cNvSpPr>
            <a:spLocks noGrp="1"/>
          </p:cNvSpPr>
          <p:nvPr>
            <p:ph idx="1"/>
          </p:nvPr>
        </p:nvSpPr>
        <p:spPr>
          <a:xfrm>
            <a:off x="152400" y="1028700"/>
            <a:ext cx="9461515" cy="5359400"/>
          </a:xfrm>
        </p:spPr>
        <p:txBody>
          <a:bodyPr/>
          <a:lstStyle/>
          <a:p>
            <a:pPr marL="0" indent="0">
              <a:buNone/>
            </a:pPr>
            <a:r>
              <a:rPr lang="en-US" dirty="0"/>
              <a:t>Scenarios:</a:t>
            </a:r>
          </a:p>
          <a:p>
            <a:pPr marL="364157" lvl="1" indent="-336145">
              <a:buFont typeface="Wingdings" panose="05000000000000000000" pitchFamily="2" charset="2"/>
              <a:buChar char="§"/>
            </a:pPr>
            <a:r>
              <a:rPr lang="en-US" dirty="0"/>
              <a:t>Customer segmentation: divide a customer base into groups of individuals that are similar in specific ways relevant to marketing, such as age, gender, interests, spending habits, etc.</a:t>
            </a:r>
          </a:p>
          <a:p>
            <a:pPr marL="364157" lvl="1" indent="-336145">
              <a:buFont typeface="Wingdings" panose="05000000000000000000" pitchFamily="2" charset="2"/>
              <a:buChar char="§"/>
            </a:pPr>
            <a:r>
              <a:rPr lang="en-US" dirty="0"/>
              <a:t>Market segmentation</a:t>
            </a:r>
          </a:p>
          <a:p>
            <a:pPr marL="364157" lvl="1" indent="-336145">
              <a:buFont typeface="Wingdings" panose="05000000000000000000" pitchFamily="2" charset="2"/>
              <a:buChar char="§"/>
            </a:pPr>
            <a:r>
              <a:rPr lang="en-US" dirty="0"/>
              <a:t>Quantization of all sorts, such as, data compression, color reduction, etc.</a:t>
            </a:r>
          </a:p>
          <a:p>
            <a:pPr marL="364157" lvl="1" indent="-336145">
              <a:buFont typeface="Wingdings" panose="05000000000000000000" pitchFamily="2" charset="2"/>
              <a:buChar char="§"/>
            </a:pPr>
            <a:r>
              <a:rPr lang="en-US" dirty="0"/>
              <a:t>Pattern recognition</a:t>
            </a:r>
          </a:p>
          <a:p>
            <a:pPr marL="457200" lvl="1" indent="0">
              <a:buNone/>
            </a:pPr>
            <a:endParaRPr lang="en-US" dirty="0"/>
          </a:p>
          <a:p>
            <a:pPr marL="0" indent="0">
              <a:buNone/>
            </a:pPr>
            <a:r>
              <a:rPr lang="en-US" dirty="0"/>
              <a:t>Algorithms: K-means</a:t>
            </a:r>
          </a:p>
        </p:txBody>
      </p:sp>
      <p:grpSp>
        <p:nvGrpSpPr>
          <p:cNvPr id="9" name="Group 8"/>
          <p:cNvGrpSpPr/>
          <p:nvPr/>
        </p:nvGrpSpPr>
        <p:grpSpPr>
          <a:xfrm>
            <a:off x="9759085" y="1028700"/>
            <a:ext cx="2073762" cy="3602908"/>
            <a:chOff x="9525003" y="2119089"/>
            <a:chExt cx="2073762" cy="3602908"/>
          </a:xfrm>
        </p:grpSpPr>
        <p:sp>
          <p:nvSpPr>
            <p:cNvPr id="10" name="Rectangle 9"/>
            <p:cNvSpPr/>
            <p:nvPr/>
          </p:nvSpPr>
          <p:spPr>
            <a:xfrm>
              <a:off x="9525003"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Clustering</a:t>
              </a:r>
            </a:p>
          </p:txBody>
        </p:sp>
        <p:pic>
          <p:nvPicPr>
            <p:cNvPr id="11" name="Picture 8" descr="Data set grouped using K-means"/>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9555881" y="3426808"/>
              <a:ext cx="2011680" cy="18288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57455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8" name="Content Placeholder 7"/>
          <p:cNvSpPr>
            <a:spLocks noGrp="1"/>
          </p:cNvSpPr>
          <p:nvPr>
            <p:ph idx="1"/>
          </p:nvPr>
        </p:nvSpPr>
        <p:spPr>
          <a:xfrm>
            <a:off x="152400" y="1028700"/>
            <a:ext cx="9461515" cy="5359400"/>
          </a:xfrm>
        </p:spPr>
        <p:txBody>
          <a:bodyPr/>
          <a:lstStyle/>
          <a:p>
            <a:pPr marL="0" indent="0">
              <a:buNone/>
            </a:pPr>
            <a:r>
              <a:rPr lang="en-US" dirty="0"/>
              <a:t>Scenarios: </a:t>
            </a:r>
          </a:p>
          <a:p>
            <a:pPr marL="364157" lvl="1" indent="-336145">
              <a:buFont typeface="Wingdings" panose="05000000000000000000" pitchFamily="2" charset="2"/>
              <a:buChar char="§"/>
            </a:pPr>
            <a:r>
              <a:rPr lang="en-US" dirty="0"/>
              <a:t>Stock prices prediction</a:t>
            </a:r>
          </a:p>
          <a:p>
            <a:pPr marL="364157" lvl="1" indent="-336145">
              <a:buFont typeface="Wingdings" panose="05000000000000000000" pitchFamily="2" charset="2"/>
              <a:buChar char="§"/>
            </a:pPr>
            <a:r>
              <a:rPr lang="en-US" dirty="0"/>
              <a:t>Sales forecasts </a:t>
            </a:r>
          </a:p>
          <a:p>
            <a:pPr marL="364157" lvl="1" indent="-336145">
              <a:buFont typeface="Wingdings" panose="05000000000000000000" pitchFamily="2" charset="2"/>
              <a:buChar char="§"/>
            </a:pPr>
            <a:r>
              <a:rPr lang="en-US" dirty="0"/>
              <a:t>Premiums on insurance based on different factors</a:t>
            </a:r>
          </a:p>
          <a:p>
            <a:pPr marL="364157" lvl="1" indent="-336145">
              <a:buFont typeface="Wingdings" panose="05000000000000000000" pitchFamily="2" charset="2"/>
              <a:buChar char="§"/>
            </a:pPr>
            <a:r>
              <a:rPr lang="en-US" dirty="0"/>
              <a:t>Quality control: number of complaints over time based on product specs, utilization, etc.</a:t>
            </a:r>
          </a:p>
          <a:p>
            <a:pPr marL="364157" lvl="1" indent="-336145">
              <a:buFont typeface="Wingdings" panose="05000000000000000000" pitchFamily="2" charset="2"/>
              <a:buChar char="§"/>
            </a:pPr>
            <a:r>
              <a:rPr lang="en-US" dirty="0"/>
              <a:t>Workforce prediction</a:t>
            </a:r>
          </a:p>
          <a:p>
            <a:pPr marL="364157" lvl="1" indent="-336145">
              <a:buFont typeface="Wingdings" panose="05000000000000000000" pitchFamily="2" charset="2"/>
              <a:buChar char="§"/>
            </a:pPr>
            <a:r>
              <a:rPr lang="en-US" dirty="0"/>
              <a:t>Workload prediction</a:t>
            </a:r>
          </a:p>
          <a:p>
            <a:pPr lvl="1"/>
            <a:endParaRPr lang="en-US" dirty="0"/>
          </a:p>
          <a:p>
            <a:pPr marL="0" indent="0">
              <a:buNone/>
            </a:pPr>
            <a:r>
              <a:rPr lang="en-US" dirty="0"/>
              <a:t>Algorithms: Bayesian Linear, Linear Regression, Ordinal Regression, ANN, Boosted Decision Tree, Decision Forest</a:t>
            </a:r>
          </a:p>
          <a:p>
            <a:pPr marL="0" indent="0">
              <a:buNone/>
            </a:pPr>
            <a:endParaRPr lang="en-US" dirty="0"/>
          </a:p>
        </p:txBody>
      </p:sp>
      <p:grpSp>
        <p:nvGrpSpPr>
          <p:cNvPr id="7" name="Group 6"/>
          <p:cNvGrpSpPr/>
          <p:nvPr/>
        </p:nvGrpSpPr>
        <p:grpSpPr>
          <a:xfrm>
            <a:off x="9758922" y="1028700"/>
            <a:ext cx="2073762" cy="3602908"/>
            <a:chOff x="4546308" y="2119089"/>
            <a:chExt cx="2073762" cy="3602908"/>
          </a:xfrm>
        </p:grpSpPr>
        <p:sp>
          <p:nvSpPr>
            <p:cNvPr id="12" name="Rectangle 11"/>
            <p:cNvSpPr/>
            <p:nvPr/>
          </p:nvSpPr>
          <p:spPr>
            <a:xfrm>
              <a:off x="4546308"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Regression</a:t>
              </a:r>
            </a:p>
          </p:txBody>
        </p:sp>
        <p:pic>
          <p:nvPicPr>
            <p:cNvPr id="13" name="Picture 4" descr="Data with a nonlinear trend"/>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575948" y="3426809"/>
              <a:ext cx="2036957" cy="1828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0274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Machine Learning?</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00021" y="1625599"/>
            <a:ext cx="2056164" cy="36576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2454" y="1625599"/>
            <a:ext cx="2056164" cy="3657600"/>
          </a:xfrm>
          <a:prstGeom prst="rect">
            <a:avLst/>
          </a:prstGeom>
        </p:spPr>
      </p:pic>
      <p:pic>
        <p:nvPicPr>
          <p:cNvPr id="7" name="Picture 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713752" y="1625599"/>
            <a:ext cx="2862789" cy="3657600"/>
          </a:xfrm>
          <a:prstGeom prst="rect">
            <a:avLst/>
          </a:prstGeom>
        </p:spPr>
      </p:pic>
      <p:pic>
        <p:nvPicPr>
          <p:cNvPr id="3" name="Picture 2"/>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651384" y="1625599"/>
            <a:ext cx="2235816" cy="3177626"/>
          </a:xfrm>
          <a:prstGeom prst="rect">
            <a:avLst/>
          </a:prstGeom>
        </p:spPr>
      </p:pic>
      <p:pic>
        <p:nvPicPr>
          <p:cNvPr id="8" name="Picture 7"/>
          <p:cNvPicPr>
            <a:picLocks noChangeAspect="1"/>
          </p:cNvPicPr>
          <p:nvPr/>
        </p:nvPicPr>
        <p:blipFill rotWithShape="1">
          <a:blip r:embed="rId7"/>
          <a:srcRect r="25360"/>
          <a:stretch/>
        </p:blipFill>
        <p:spPr>
          <a:xfrm>
            <a:off x="4603129" y="1625599"/>
            <a:ext cx="2046568" cy="3657600"/>
          </a:xfrm>
          <a:prstGeom prst="rect">
            <a:avLst/>
          </a:prstGeom>
          <a:ln w="3175">
            <a:solidFill>
              <a:schemeClr val="tx1"/>
            </a:solidFill>
          </a:ln>
        </p:spPr>
      </p:pic>
    </p:spTree>
    <p:extLst>
      <p:ext uri="{BB962C8B-B14F-4D97-AF65-F5344CB8AC3E}">
        <p14:creationId xmlns:p14="http://schemas.microsoft.com/office/powerpoint/2010/main" val="4276976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versus Classification</a:t>
            </a:r>
          </a:p>
        </p:txBody>
      </p:sp>
      <p:sp>
        <p:nvSpPr>
          <p:cNvPr id="3" name="Content Placeholder 2"/>
          <p:cNvSpPr>
            <a:spLocks noGrp="1"/>
          </p:cNvSpPr>
          <p:nvPr>
            <p:ph idx="1"/>
          </p:nvPr>
        </p:nvSpPr>
        <p:spPr>
          <a:xfrm>
            <a:off x="152400" y="1028700"/>
            <a:ext cx="11887200" cy="1574800"/>
          </a:xfrm>
        </p:spPr>
        <p:txBody>
          <a:bodyPr>
            <a:normAutofit/>
          </a:bodyPr>
          <a:lstStyle/>
          <a:p>
            <a:pPr marL="0" indent="0">
              <a:buNone/>
            </a:pPr>
            <a:endParaRPr lang="en-US" sz="3200" dirty="0"/>
          </a:p>
          <a:p>
            <a:pPr marL="0" indent="0">
              <a:buNone/>
            </a:pPr>
            <a:r>
              <a:rPr lang="en-US" sz="3200" dirty="0"/>
              <a:t>Does your customer want to </a:t>
            </a:r>
            <a:r>
              <a:rPr lang="en-US" sz="3200" dirty="0" err="1"/>
              <a:t>predict|estimate</a:t>
            </a:r>
            <a:r>
              <a:rPr lang="en-US" sz="3200" dirty="0"/>
              <a:t> a number (regression) or apply a </a:t>
            </a:r>
            <a:r>
              <a:rPr lang="en-US" sz="3200" dirty="0" err="1"/>
              <a:t>label|categorize</a:t>
            </a:r>
            <a:r>
              <a:rPr lang="en-US" sz="3200" dirty="0"/>
              <a:t> (classification)?</a:t>
            </a:r>
          </a:p>
          <a:p>
            <a:endParaRPr lang="en-US" sz="3200" dirty="0"/>
          </a:p>
          <a:p>
            <a:endParaRPr lang="en-US" sz="3200" dirty="0"/>
          </a:p>
        </p:txBody>
      </p:sp>
      <p:sp>
        <p:nvSpPr>
          <p:cNvPr id="4" name="Text Placeholder 4"/>
          <p:cNvSpPr txBox="1">
            <a:spLocks/>
          </p:cNvSpPr>
          <p:nvPr/>
        </p:nvSpPr>
        <p:spPr>
          <a:xfrm>
            <a:off x="358841" y="2685804"/>
            <a:ext cx="5378548" cy="1973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Regression problems</a:t>
            </a:r>
          </a:p>
          <a:p>
            <a:pPr lvl="1"/>
            <a:r>
              <a:rPr lang="en-US" dirty="0"/>
              <a:t>Estimate household power consumption</a:t>
            </a:r>
          </a:p>
          <a:p>
            <a:pPr lvl="1"/>
            <a:r>
              <a:rPr lang="en-US" dirty="0"/>
              <a:t>Estimate customer’s income</a:t>
            </a:r>
          </a:p>
          <a:p>
            <a:endParaRPr lang="en-US" dirty="0"/>
          </a:p>
        </p:txBody>
      </p:sp>
      <p:sp>
        <p:nvSpPr>
          <p:cNvPr id="5" name="Text Placeholder 5"/>
          <p:cNvSpPr txBox="1">
            <a:spLocks/>
          </p:cNvSpPr>
          <p:nvPr/>
        </p:nvSpPr>
        <p:spPr>
          <a:xfrm>
            <a:off x="6459933" y="2685803"/>
            <a:ext cx="5378548" cy="1973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Classification problems</a:t>
            </a:r>
          </a:p>
          <a:p>
            <a:pPr lvl="1"/>
            <a:r>
              <a:rPr lang="en-US" dirty="0"/>
              <a:t>Power station </a:t>
            </a:r>
            <a:r>
              <a:rPr lang="en-US" dirty="0" err="1"/>
              <a:t>will|will</a:t>
            </a:r>
            <a:r>
              <a:rPr lang="en-US" dirty="0"/>
              <a:t> not meet demand</a:t>
            </a:r>
          </a:p>
          <a:p>
            <a:pPr lvl="1"/>
            <a:r>
              <a:rPr lang="en-US" dirty="0"/>
              <a:t>Customer will respond to advertising</a:t>
            </a:r>
          </a:p>
          <a:p>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11935" y="4644190"/>
            <a:ext cx="2960482" cy="1979881"/>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33387" y="4644190"/>
            <a:ext cx="2960482" cy="1979881"/>
          </a:xfrm>
          <a:prstGeom prst="rect">
            <a:avLst/>
          </a:prstGeom>
        </p:spPr>
      </p:pic>
    </p:spTree>
    <p:extLst>
      <p:ext uri="{BB962C8B-B14F-4D97-AF65-F5344CB8AC3E}">
        <p14:creationId xmlns:p14="http://schemas.microsoft.com/office/powerpoint/2010/main" val="21049688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versus Multiclass Classification</a:t>
            </a:r>
          </a:p>
        </p:txBody>
      </p:sp>
      <p:sp>
        <p:nvSpPr>
          <p:cNvPr id="3" name="Content Placeholder 2"/>
          <p:cNvSpPr>
            <a:spLocks noGrp="1"/>
          </p:cNvSpPr>
          <p:nvPr>
            <p:ph idx="1"/>
          </p:nvPr>
        </p:nvSpPr>
        <p:spPr>
          <a:xfrm>
            <a:off x="152400" y="1028700"/>
            <a:ext cx="11887200" cy="1193800"/>
          </a:xfrm>
        </p:spPr>
        <p:txBody>
          <a:bodyPr>
            <a:normAutofit/>
          </a:bodyPr>
          <a:lstStyle/>
          <a:p>
            <a:pPr marL="0" indent="0">
              <a:buNone/>
            </a:pPr>
            <a:endParaRPr lang="en-US" sz="3200" dirty="0"/>
          </a:p>
          <a:p>
            <a:pPr marL="0" indent="0">
              <a:buNone/>
            </a:pPr>
            <a:r>
              <a:rPr lang="en-US" sz="3200" dirty="0"/>
              <a:t>Does your customer want a </a:t>
            </a:r>
            <a:r>
              <a:rPr lang="en-US" sz="3200" dirty="0" err="1"/>
              <a:t>yes|no</a:t>
            </a:r>
            <a:r>
              <a:rPr lang="en-US" sz="3200" dirty="0"/>
              <a:t> answer?</a:t>
            </a:r>
          </a:p>
        </p:txBody>
      </p:sp>
      <p:sp>
        <p:nvSpPr>
          <p:cNvPr id="4" name="Text Placeholder 2"/>
          <p:cNvSpPr txBox="1">
            <a:spLocks/>
          </p:cNvSpPr>
          <p:nvPr/>
        </p:nvSpPr>
        <p:spPr>
          <a:xfrm>
            <a:off x="386079" y="2286000"/>
            <a:ext cx="5378548" cy="21141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Binary examples</a:t>
            </a:r>
          </a:p>
          <a:p>
            <a:pPr lvl="1"/>
            <a:r>
              <a:rPr lang="en-US" dirty="0"/>
              <a:t>click prediction</a:t>
            </a:r>
          </a:p>
          <a:p>
            <a:pPr lvl="1"/>
            <a:r>
              <a:rPr lang="en-US" dirty="0" err="1"/>
              <a:t>yes|no</a:t>
            </a:r>
            <a:endParaRPr lang="en-US" dirty="0"/>
          </a:p>
          <a:p>
            <a:pPr lvl="1"/>
            <a:r>
              <a:rPr lang="en-US" dirty="0" err="1"/>
              <a:t>over|under</a:t>
            </a:r>
            <a:endParaRPr lang="en-US" dirty="0"/>
          </a:p>
          <a:p>
            <a:pPr lvl="1"/>
            <a:r>
              <a:rPr lang="en-US" dirty="0" err="1"/>
              <a:t>win|loss</a:t>
            </a:r>
            <a:endParaRPr lang="en-US" dirty="0"/>
          </a:p>
          <a:p>
            <a:endParaRPr lang="en-US" dirty="0"/>
          </a:p>
        </p:txBody>
      </p:sp>
      <p:sp>
        <p:nvSpPr>
          <p:cNvPr id="5" name="Text Placeholder 3"/>
          <p:cNvSpPr txBox="1">
            <a:spLocks/>
          </p:cNvSpPr>
          <p:nvPr/>
        </p:nvSpPr>
        <p:spPr>
          <a:xfrm>
            <a:off x="6661052" y="2286001"/>
            <a:ext cx="5378548" cy="1828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Multiclass examples</a:t>
            </a:r>
          </a:p>
          <a:p>
            <a:pPr lvl="1"/>
            <a:r>
              <a:rPr lang="en-US" dirty="0"/>
              <a:t>kind of tree</a:t>
            </a:r>
          </a:p>
          <a:p>
            <a:pPr lvl="1"/>
            <a:r>
              <a:rPr lang="en-US" dirty="0"/>
              <a:t>kind of network attack</a:t>
            </a:r>
          </a:p>
          <a:p>
            <a:pPr lvl="1"/>
            <a:r>
              <a:rPr lang="en-US" dirty="0"/>
              <a:t>type of heart disease</a:t>
            </a:r>
          </a:p>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93640" y="4336673"/>
            <a:ext cx="2960482" cy="197988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15092" y="4336673"/>
            <a:ext cx="2960482" cy="1979881"/>
          </a:xfrm>
          <a:prstGeom prst="rect">
            <a:avLst/>
          </a:prstGeom>
        </p:spPr>
      </p:pic>
    </p:spTree>
    <p:extLst>
      <p:ext uri="{BB962C8B-B14F-4D97-AF65-F5344CB8AC3E}">
        <p14:creationId xmlns:p14="http://schemas.microsoft.com/office/powerpoint/2010/main" val="22296907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Machine Learning </a:t>
            </a:r>
            <a:r>
              <a:rPr lang="en-US" dirty="0" err="1"/>
              <a:t>Templates|APIs</a:t>
            </a:r>
            <a:endParaRPr lang="en-US" dirty="0"/>
          </a:p>
        </p:txBody>
      </p:sp>
      <p:sp>
        <p:nvSpPr>
          <p:cNvPr id="3" name="Content Placeholder 2"/>
          <p:cNvSpPr>
            <a:spLocks noGrp="1"/>
          </p:cNvSpPr>
          <p:nvPr>
            <p:ph idx="1"/>
          </p:nvPr>
        </p:nvSpPr>
        <p:spPr/>
        <p:txBody>
          <a:bodyPr/>
          <a:lstStyle/>
          <a:p>
            <a:pPr marL="0" indent="0">
              <a:buNone/>
            </a:pPr>
            <a:r>
              <a:rPr lang="en-US" b="1" dirty="0"/>
              <a:t>An ML Template </a:t>
            </a:r>
          </a:p>
          <a:p>
            <a:pPr lvl="1"/>
            <a:r>
              <a:rPr lang="en-US" sz="2196" dirty="0"/>
              <a:t>Represent best practices of solving an ML problem in a specific domain</a:t>
            </a:r>
          </a:p>
          <a:p>
            <a:pPr lvl="1"/>
            <a:r>
              <a:rPr lang="en-US" sz="2196" dirty="0"/>
              <a:t>Has a data schema applicable to the specific domain</a:t>
            </a:r>
          </a:p>
          <a:p>
            <a:pPr lvl="1"/>
            <a:r>
              <a:rPr lang="en-US" sz="2196" dirty="0"/>
              <a:t>Has domain specific data processing and feature engineering</a:t>
            </a:r>
          </a:p>
          <a:p>
            <a:pPr lvl="1"/>
            <a:r>
              <a:rPr lang="en-US" sz="2196" dirty="0"/>
              <a:t>Uses training algorithms fit to the specific domain </a:t>
            </a:r>
          </a:p>
          <a:p>
            <a:pPr lvl="1"/>
            <a:r>
              <a:rPr lang="en-US" sz="2196" dirty="0"/>
              <a:t>Has domain specific evaluation metric where applicable</a:t>
            </a:r>
          </a:p>
          <a:p>
            <a:pPr lvl="1"/>
            <a:r>
              <a:rPr lang="en-US" sz="2196" dirty="0"/>
              <a:t>Consists of preconfigured ML modules and R scripts to enable e2e solution</a:t>
            </a:r>
          </a:p>
          <a:p>
            <a:endParaRPr lang="en-US" b="1" dirty="0"/>
          </a:p>
          <a:p>
            <a:pPr marL="0" indent="0">
              <a:buNone/>
            </a:pPr>
            <a:r>
              <a:rPr lang="en-US" b="1" dirty="0"/>
              <a:t>Enables user to easily create a custom solution</a:t>
            </a:r>
          </a:p>
          <a:p>
            <a:pPr lvl="1"/>
            <a:r>
              <a:rPr lang="en-US" sz="2196" dirty="0"/>
              <a:t>With user data</a:t>
            </a:r>
          </a:p>
          <a:p>
            <a:pPr lvl="1"/>
            <a:r>
              <a:rPr lang="en-US" sz="2196" dirty="0"/>
              <a:t>With minor adjustment of parameters </a:t>
            </a:r>
          </a:p>
          <a:p>
            <a:pPr marL="0" indent="0">
              <a:buNone/>
            </a:pPr>
            <a:endParaRPr lang="en-US" dirty="0"/>
          </a:p>
        </p:txBody>
      </p:sp>
    </p:spTree>
    <p:extLst>
      <p:ext uri="{BB962C8B-B14F-4D97-AF65-F5344CB8AC3E}">
        <p14:creationId xmlns:p14="http://schemas.microsoft.com/office/powerpoint/2010/main" val="16997524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85898" y="4322031"/>
            <a:ext cx="450485" cy="450485"/>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2276" y="3635754"/>
            <a:ext cx="4148629" cy="3157829"/>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73462" y="4067985"/>
            <a:ext cx="4077444" cy="1483700"/>
          </a:xfrm>
          <a:prstGeom prst="rect">
            <a:avLst/>
          </a:prstGeom>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133395" y="3711207"/>
            <a:ext cx="3564740" cy="988981"/>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84429" y="4772516"/>
            <a:ext cx="568125" cy="568125"/>
          </a:xfrm>
          <a:prstGeom prst="rect">
            <a:avLst/>
          </a:prstGeom>
        </p:spPr>
      </p:pic>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5342" y="4176710"/>
            <a:ext cx="416547" cy="416547"/>
          </a:xfrm>
          <a:prstGeom prst="rect">
            <a:avLst/>
          </a:prstGeom>
        </p:spPr>
      </p:pic>
      <p:pic>
        <p:nvPicPr>
          <p:cNvPr id="29" name="Picture 2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51143" y="4060143"/>
            <a:ext cx="533114" cy="533114"/>
          </a:xfrm>
          <a:prstGeom prst="rect">
            <a:avLst/>
          </a:prstGeom>
        </p:spPr>
      </p:pic>
      <p:grpSp>
        <p:nvGrpSpPr>
          <p:cNvPr id="26" name="Group 25"/>
          <p:cNvGrpSpPr/>
          <p:nvPr/>
        </p:nvGrpSpPr>
        <p:grpSpPr>
          <a:xfrm>
            <a:off x="4890565" y="4176021"/>
            <a:ext cx="1803053" cy="2082319"/>
            <a:chOff x="5685916" y="1381926"/>
            <a:chExt cx="2129519" cy="2459348"/>
          </a:xfrm>
        </p:grpSpPr>
        <p:pic>
          <p:nvPicPr>
            <p:cNvPr id="10" name="Picture 9">
              <a:hlinkClick r:id="" action="ppaction://noaction"/>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877014" y="1381926"/>
              <a:ext cx="1749914" cy="1749914"/>
            </a:xfrm>
            <a:prstGeom prst="rect">
              <a:avLst/>
            </a:prstGeom>
          </p:spPr>
        </p:pic>
        <p:sp>
          <p:nvSpPr>
            <p:cNvPr id="3" name="TextBox 2"/>
            <p:cNvSpPr txBox="1"/>
            <p:nvPr/>
          </p:nvSpPr>
          <p:spPr>
            <a:xfrm>
              <a:off x="5685916" y="3328121"/>
              <a:ext cx="2129519" cy="513153"/>
            </a:xfrm>
            <a:prstGeom prst="rect">
              <a:avLst/>
            </a:prstGeom>
            <a:noFill/>
          </p:spPr>
          <p:txBody>
            <a:bodyPr wrap="square" lIns="0" tIns="0" rIns="0" bIns="0" rtlCol="0">
              <a:spAutoFit/>
            </a:bodyPr>
            <a:lstStyle/>
            <a:p>
              <a:pPr algn="ctr">
                <a:lnSpc>
                  <a:spcPct val="90000"/>
                </a:lnSpc>
                <a:spcAft>
                  <a:spcPts val="600"/>
                </a:spcAft>
              </a:pPr>
              <a:r>
                <a:rPr lang="en-US" sz="1568" b="1" dirty="0"/>
                <a:t>Product Recommendations</a:t>
              </a:r>
            </a:p>
          </p:txBody>
        </p:sp>
      </p:grpSp>
      <p:grpSp>
        <p:nvGrpSpPr>
          <p:cNvPr id="25" name="Group 24"/>
          <p:cNvGrpSpPr/>
          <p:nvPr/>
        </p:nvGrpSpPr>
        <p:grpSpPr>
          <a:xfrm>
            <a:off x="7515340" y="4176021"/>
            <a:ext cx="1483839" cy="1858993"/>
            <a:chOff x="8735021" y="1382056"/>
            <a:chExt cx="1752507" cy="2195586"/>
          </a:xfrm>
        </p:grpSpPr>
        <p:pic>
          <p:nvPicPr>
            <p:cNvPr id="19" name="Picture 18">
              <a:hlinkClick r:id="rId11" action="ppaction://hlinksldjump"/>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735021" y="1382056"/>
              <a:ext cx="1749784" cy="1749784"/>
            </a:xfrm>
            <a:prstGeom prst="rect">
              <a:avLst/>
            </a:prstGeom>
          </p:spPr>
        </p:pic>
        <p:sp>
          <p:nvSpPr>
            <p:cNvPr id="21" name="TextBox 20"/>
            <p:cNvSpPr txBox="1"/>
            <p:nvPr/>
          </p:nvSpPr>
          <p:spPr>
            <a:xfrm>
              <a:off x="8735021" y="3321145"/>
              <a:ext cx="1752507" cy="256497"/>
            </a:xfrm>
            <a:prstGeom prst="rect">
              <a:avLst/>
            </a:prstGeom>
            <a:noFill/>
          </p:spPr>
          <p:txBody>
            <a:bodyPr wrap="square" lIns="0" tIns="0" rIns="0" bIns="0" rtlCol="0">
              <a:spAutoFit/>
            </a:bodyPr>
            <a:lstStyle/>
            <a:p>
              <a:pPr algn="ctr">
                <a:lnSpc>
                  <a:spcPct val="90000"/>
                </a:lnSpc>
                <a:spcAft>
                  <a:spcPts val="600"/>
                </a:spcAft>
              </a:pPr>
              <a:r>
                <a:rPr lang="en-US" sz="1568" b="1" dirty="0"/>
                <a:t>Basket Analysis</a:t>
              </a:r>
            </a:p>
          </p:txBody>
        </p:sp>
      </p:grpSp>
      <p:grpSp>
        <p:nvGrpSpPr>
          <p:cNvPr id="7" name="Group 6"/>
          <p:cNvGrpSpPr/>
          <p:nvPr/>
        </p:nvGrpSpPr>
        <p:grpSpPr>
          <a:xfrm>
            <a:off x="9911022" y="1486745"/>
            <a:ext cx="1488825" cy="2002801"/>
            <a:chOff x="5874421" y="4068076"/>
            <a:chExt cx="1758393" cy="2365433"/>
          </a:xfrm>
        </p:grpSpPr>
        <p:pic>
          <p:nvPicPr>
            <p:cNvPr id="9" name="Picture 8">
              <a:hlinkClick r:id="" action="ppaction://noaction"/>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874421" y="4068076"/>
              <a:ext cx="1752507" cy="1752507"/>
            </a:xfrm>
            <a:prstGeom prst="rect">
              <a:avLst/>
            </a:prstGeom>
          </p:spPr>
        </p:pic>
        <p:sp>
          <p:nvSpPr>
            <p:cNvPr id="22" name="TextBox 21"/>
            <p:cNvSpPr txBox="1"/>
            <p:nvPr/>
          </p:nvSpPr>
          <p:spPr>
            <a:xfrm>
              <a:off x="5880307" y="5920514"/>
              <a:ext cx="1752507" cy="512995"/>
            </a:xfrm>
            <a:prstGeom prst="rect">
              <a:avLst/>
            </a:prstGeom>
            <a:noFill/>
          </p:spPr>
          <p:txBody>
            <a:bodyPr wrap="square" lIns="0" tIns="0" rIns="0" bIns="0" rtlCol="0">
              <a:spAutoFit/>
            </a:bodyPr>
            <a:lstStyle/>
            <a:p>
              <a:pPr algn="ctr">
                <a:lnSpc>
                  <a:spcPct val="90000"/>
                </a:lnSpc>
                <a:spcAft>
                  <a:spcPts val="600"/>
                </a:spcAft>
              </a:pPr>
              <a:r>
                <a:rPr lang="en-US" sz="1568" b="1" dirty="0"/>
                <a:t>Customer Churn</a:t>
              </a:r>
              <a:br>
                <a:rPr lang="en-US" sz="1568" b="1" dirty="0"/>
              </a:br>
              <a:r>
                <a:rPr lang="en-US" sz="1568" b="1" dirty="0"/>
                <a:t>Prediction</a:t>
              </a:r>
            </a:p>
          </p:txBody>
        </p:sp>
      </p:grpSp>
      <p:grpSp>
        <p:nvGrpSpPr>
          <p:cNvPr id="24" name="Group 23"/>
          <p:cNvGrpSpPr/>
          <p:nvPr/>
        </p:nvGrpSpPr>
        <p:grpSpPr>
          <a:xfrm>
            <a:off x="9899748" y="4176021"/>
            <a:ext cx="1510719" cy="1859530"/>
            <a:chOff x="8735021" y="4068076"/>
            <a:chExt cx="1784253" cy="2196221"/>
          </a:xfrm>
        </p:grpSpPr>
        <p:pic>
          <p:nvPicPr>
            <p:cNvPr id="20" name="Picture 19">
              <a:hlinkClick r:id="" action="ppaction://noaction"/>
            </p:cNvPr>
            <p:cNvPicPr>
              <a:picLocks noChangeAspect="1"/>
            </p:cNvPicPr>
            <p:nvPr/>
          </p:nvPicPr>
          <p:blipFill rotWithShape="1">
            <a:blip r:embed="rId14" cstate="email">
              <a:extLst>
                <a:ext uri="{28A0092B-C50C-407E-A947-70E740481C1C}">
                  <a14:useLocalDpi xmlns:a14="http://schemas.microsoft.com/office/drawing/2010/main"/>
                </a:ext>
              </a:extLst>
            </a:blip>
            <a:srcRect t="-1"/>
            <a:stretch/>
          </p:blipFill>
          <p:spPr>
            <a:xfrm>
              <a:off x="8735021" y="4068076"/>
              <a:ext cx="1784253" cy="1752507"/>
            </a:xfrm>
            <a:prstGeom prst="rect">
              <a:avLst/>
            </a:prstGeom>
          </p:spPr>
        </p:pic>
        <p:sp>
          <p:nvSpPr>
            <p:cNvPr id="23" name="TextBox 22"/>
            <p:cNvSpPr txBox="1"/>
            <p:nvPr/>
          </p:nvSpPr>
          <p:spPr>
            <a:xfrm>
              <a:off x="8735021" y="6007800"/>
              <a:ext cx="1752507" cy="256497"/>
            </a:xfrm>
            <a:prstGeom prst="rect">
              <a:avLst/>
            </a:prstGeom>
            <a:noFill/>
          </p:spPr>
          <p:txBody>
            <a:bodyPr wrap="square" lIns="0" tIns="0" rIns="0" bIns="0" rtlCol="0">
              <a:spAutoFit/>
            </a:bodyPr>
            <a:lstStyle/>
            <a:p>
              <a:pPr algn="ctr">
                <a:lnSpc>
                  <a:spcPct val="90000"/>
                </a:lnSpc>
                <a:spcAft>
                  <a:spcPts val="600"/>
                </a:spcAft>
              </a:pPr>
              <a:r>
                <a:rPr lang="en-US" sz="1568" b="1" dirty="0"/>
                <a:t>Text Analytics</a:t>
              </a:r>
            </a:p>
          </p:txBody>
        </p:sp>
      </p:grpSp>
      <p:pic>
        <p:nvPicPr>
          <p:cNvPr id="32" name="Picture 31"/>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7583384" y="1486747"/>
            <a:ext cx="1481644" cy="1481645"/>
          </a:xfrm>
          <a:prstGeom prst="rect">
            <a:avLst/>
          </a:prstGeom>
        </p:spPr>
      </p:pic>
      <p:sp>
        <p:nvSpPr>
          <p:cNvPr id="6" name="Rectangle 5"/>
          <p:cNvSpPr/>
          <p:nvPr/>
        </p:nvSpPr>
        <p:spPr>
          <a:xfrm>
            <a:off x="7790827" y="3043769"/>
            <a:ext cx="995209" cy="574901"/>
          </a:xfrm>
          <a:prstGeom prst="rect">
            <a:avLst/>
          </a:prstGeom>
        </p:spPr>
        <p:txBody>
          <a:bodyPr wrap="none">
            <a:spAutoFit/>
          </a:bodyPr>
          <a:lstStyle/>
          <a:p>
            <a:pPr algn="ctr"/>
            <a:r>
              <a:rPr lang="en-US" sz="1568" b="1" dirty="0"/>
              <a:t>Anomaly </a:t>
            </a:r>
          </a:p>
          <a:p>
            <a:pPr algn="ctr"/>
            <a:r>
              <a:rPr lang="en-US" sz="1568" b="1" dirty="0"/>
              <a:t>Detection</a:t>
            </a:r>
          </a:p>
        </p:txBody>
      </p:sp>
      <p:sp>
        <p:nvSpPr>
          <p:cNvPr id="48" name="Rectangle 47"/>
          <p:cNvSpPr/>
          <p:nvPr/>
        </p:nvSpPr>
        <p:spPr>
          <a:xfrm>
            <a:off x="5303815" y="3048947"/>
            <a:ext cx="1024640" cy="333617"/>
          </a:xfrm>
          <a:prstGeom prst="rect">
            <a:avLst/>
          </a:prstGeom>
        </p:spPr>
        <p:txBody>
          <a:bodyPr wrap="none">
            <a:spAutoFit/>
          </a:bodyPr>
          <a:lstStyle/>
          <a:p>
            <a:pPr algn="ctr"/>
            <a:r>
              <a:rPr lang="en-US" sz="1568" b="1" dirty="0"/>
              <a:t>Vision API</a:t>
            </a:r>
          </a:p>
        </p:txBody>
      </p:sp>
      <p:sp>
        <p:nvSpPr>
          <p:cNvPr id="50" name="Rectangle 49"/>
          <p:cNvSpPr/>
          <p:nvPr/>
        </p:nvSpPr>
        <p:spPr>
          <a:xfrm>
            <a:off x="2902465" y="3049034"/>
            <a:ext cx="1106393" cy="333617"/>
          </a:xfrm>
          <a:prstGeom prst="rect">
            <a:avLst/>
          </a:prstGeom>
        </p:spPr>
        <p:txBody>
          <a:bodyPr wrap="none">
            <a:spAutoFit/>
          </a:bodyPr>
          <a:lstStyle/>
          <a:p>
            <a:pPr algn="ctr"/>
            <a:r>
              <a:rPr lang="en-US" sz="1568" b="1" dirty="0"/>
              <a:t>Speech API</a:t>
            </a:r>
          </a:p>
        </p:txBody>
      </p:sp>
      <p:sp>
        <p:nvSpPr>
          <p:cNvPr id="52" name="Rectangle 51"/>
          <p:cNvSpPr/>
          <p:nvPr/>
        </p:nvSpPr>
        <p:spPr>
          <a:xfrm>
            <a:off x="727754" y="3087148"/>
            <a:ext cx="882870" cy="333617"/>
          </a:xfrm>
          <a:prstGeom prst="rect">
            <a:avLst/>
          </a:prstGeom>
        </p:spPr>
        <p:txBody>
          <a:bodyPr wrap="none">
            <a:spAutoFit/>
          </a:bodyPr>
          <a:lstStyle/>
          <a:p>
            <a:pPr algn="ctr"/>
            <a:r>
              <a:rPr lang="en-US" sz="1568" b="1" dirty="0"/>
              <a:t>Face API</a:t>
            </a:r>
          </a:p>
        </p:txBody>
      </p:sp>
      <p:pic>
        <p:nvPicPr>
          <p:cNvPr id="13" name="Picture 12"/>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418643" y="1486747"/>
            <a:ext cx="1510471" cy="1510471"/>
          </a:xfrm>
          <a:prstGeom prst="rect">
            <a:avLst/>
          </a:prstGeom>
        </p:spPr>
      </p:pic>
      <p:pic>
        <p:nvPicPr>
          <p:cNvPr id="53" name="Picture 52"/>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2734407" y="1486747"/>
            <a:ext cx="1478067" cy="1478067"/>
          </a:xfrm>
          <a:prstGeom prst="rect">
            <a:avLst/>
          </a:prstGeom>
        </p:spPr>
      </p:pic>
      <p:pic>
        <p:nvPicPr>
          <p:cNvPr id="54" name="Picture 53"/>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5068847" y="1486747"/>
            <a:ext cx="1488817" cy="1488817"/>
          </a:xfrm>
          <a:prstGeom prst="rect">
            <a:avLst/>
          </a:prstGeom>
        </p:spPr>
      </p:pic>
      <p:sp>
        <p:nvSpPr>
          <p:cNvPr id="31" name="Title 30"/>
          <p:cNvSpPr>
            <a:spLocks noGrp="1"/>
          </p:cNvSpPr>
          <p:nvPr>
            <p:ph type="title"/>
          </p:nvPr>
        </p:nvSpPr>
        <p:spPr/>
        <p:txBody>
          <a:bodyPr>
            <a:normAutofit/>
          </a:bodyPr>
          <a:lstStyle/>
          <a:p>
            <a:r>
              <a:rPr lang="en-US" dirty="0"/>
              <a:t>Machine Learning APIs</a:t>
            </a:r>
          </a:p>
        </p:txBody>
      </p:sp>
    </p:spTree>
    <p:extLst>
      <p:ext uri="{BB962C8B-B14F-4D97-AF65-F5344CB8AC3E}">
        <p14:creationId xmlns:p14="http://schemas.microsoft.com/office/powerpoint/2010/main" val="22005608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255102" y="2904116"/>
            <a:ext cx="2490946" cy="677769"/>
            <a:chOff x="641124" y="3117309"/>
            <a:chExt cx="2540895" cy="691360"/>
          </a:xfrm>
        </p:grpSpPr>
        <p:grpSp>
          <p:nvGrpSpPr>
            <p:cNvPr id="4" name="Group 3"/>
            <p:cNvGrpSpPr/>
            <p:nvPr/>
          </p:nvGrpSpPr>
          <p:grpSpPr>
            <a:xfrm>
              <a:off x="641124" y="3192462"/>
              <a:ext cx="2540895" cy="533401"/>
              <a:chOff x="503237" y="3192462"/>
              <a:chExt cx="2540895" cy="533401"/>
            </a:xfrm>
          </p:grpSpPr>
          <p:sp>
            <p:nvSpPr>
              <p:cNvPr id="6"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 name="Parallelogram 6"/>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5" name="Rectangle 4"/>
            <p:cNvSpPr/>
            <p:nvPr/>
          </p:nvSpPr>
          <p:spPr>
            <a:xfrm>
              <a:off x="1078744" y="3117309"/>
              <a:ext cx="1923478" cy="691360"/>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Speech Recognition</a:t>
              </a:r>
            </a:p>
          </p:txBody>
        </p:sp>
      </p:grpSp>
      <p:grpSp>
        <p:nvGrpSpPr>
          <p:cNvPr id="8" name="Group 7"/>
          <p:cNvGrpSpPr/>
          <p:nvPr/>
        </p:nvGrpSpPr>
        <p:grpSpPr>
          <a:xfrm>
            <a:off x="6255102" y="3516093"/>
            <a:ext cx="2490946" cy="677769"/>
            <a:chOff x="641124" y="3741557"/>
            <a:chExt cx="2540895" cy="691360"/>
          </a:xfrm>
        </p:grpSpPr>
        <p:grpSp>
          <p:nvGrpSpPr>
            <p:cNvPr id="9" name="Group 8"/>
            <p:cNvGrpSpPr/>
            <p:nvPr/>
          </p:nvGrpSpPr>
          <p:grpSpPr>
            <a:xfrm>
              <a:off x="641124" y="3802062"/>
              <a:ext cx="2540895" cy="533401"/>
              <a:chOff x="503237" y="3192462"/>
              <a:chExt cx="2540895" cy="533401"/>
            </a:xfrm>
          </p:grpSpPr>
          <p:sp>
            <p:nvSpPr>
              <p:cNvPr id="11"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2" name="Parallelogram 11"/>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10" name="Rectangle 9"/>
            <p:cNvSpPr/>
            <p:nvPr/>
          </p:nvSpPr>
          <p:spPr>
            <a:xfrm>
              <a:off x="1078744" y="3741557"/>
              <a:ext cx="1923478" cy="691360"/>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Text to Speech</a:t>
              </a:r>
            </a:p>
          </p:txBody>
        </p:sp>
      </p:grpSp>
      <p:grpSp>
        <p:nvGrpSpPr>
          <p:cNvPr id="13" name="Group 12"/>
          <p:cNvGrpSpPr/>
          <p:nvPr/>
        </p:nvGrpSpPr>
        <p:grpSpPr>
          <a:xfrm>
            <a:off x="6255102" y="4173026"/>
            <a:ext cx="2490946" cy="522915"/>
            <a:chOff x="641124" y="4411662"/>
            <a:chExt cx="2540895" cy="533401"/>
          </a:xfrm>
        </p:grpSpPr>
        <p:grpSp>
          <p:nvGrpSpPr>
            <p:cNvPr id="14" name="Group 13"/>
            <p:cNvGrpSpPr/>
            <p:nvPr/>
          </p:nvGrpSpPr>
          <p:grpSpPr>
            <a:xfrm>
              <a:off x="641124" y="4411662"/>
              <a:ext cx="2540895" cy="533401"/>
              <a:chOff x="503237" y="3192462"/>
              <a:chExt cx="2540895" cy="533401"/>
            </a:xfrm>
          </p:grpSpPr>
          <p:sp>
            <p:nvSpPr>
              <p:cNvPr id="16"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Parallelogram 16"/>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15" name="Rectangle 14"/>
            <p:cNvSpPr/>
            <p:nvPr/>
          </p:nvSpPr>
          <p:spPr>
            <a:xfrm>
              <a:off x="1078744" y="4520801"/>
              <a:ext cx="1923478" cy="329012"/>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rPr>
                <a:t>Speech Intent Recognition</a:t>
              </a:r>
            </a:p>
          </p:txBody>
        </p:sp>
      </p:grpSp>
      <p:grpSp>
        <p:nvGrpSpPr>
          <p:cNvPr id="18" name="Group 17"/>
          <p:cNvGrpSpPr/>
          <p:nvPr/>
        </p:nvGrpSpPr>
        <p:grpSpPr>
          <a:xfrm>
            <a:off x="9431817" y="3575409"/>
            <a:ext cx="2490946" cy="522915"/>
            <a:chOff x="9417742" y="3192462"/>
            <a:chExt cx="2540895" cy="533401"/>
          </a:xfrm>
        </p:grpSpPr>
        <p:grpSp>
          <p:nvGrpSpPr>
            <p:cNvPr id="19" name="Group 18"/>
            <p:cNvGrpSpPr/>
            <p:nvPr/>
          </p:nvGrpSpPr>
          <p:grpSpPr>
            <a:xfrm>
              <a:off x="9417742" y="3192462"/>
              <a:ext cx="2540895" cy="533401"/>
              <a:chOff x="503237" y="3192462"/>
              <a:chExt cx="2540895" cy="533401"/>
            </a:xfrm>
          </p:grpSpPr>
          <p:sp>
            <p:nvSpPr>
              <p:cNvPr id="21"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2" name="Parallelogram 21"/>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20" name="Rectangle 19"/>
            <p:cNvSpPr/>
            <p:nvPr/>
          </p:nvSpPr>
          <p:spPr>
            <a:xfrm>
              <a:off x="9855362" y="3301601"/>
              <a:ext cx="1923478" cy="329012"/>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rPr>
                <a:t>Determine Entities</a:t>
              </a:r>
            </a:p>
          </p:txBody>
        </p:sp>
      </p:grpSp>
      <p:sp>
        <p:nvSpPr>
          <p:cNvPr id="23" name="Rectangle 22"/>
          <p:cNvSpPr/>
          <p:nvPr/>
        </p:nvSpPr>
        <p:spPr>
          <a:xfrm>
            <a:off x="269240" y="1334347"/>
            <a:ext cx="11653525" cy="637904"/>
          </a:xfrm>
          <a:prstGeom prst="rect">
            <a:avLst/>
          </a:prstGeom>
          <a:solidFill>
            <a:srgbClr val="008272"/>
          </a:solidFill>
          <a:ln w="25400" cap="flat" cmpd="sng" algn="ctr">
            <a:noFill/>
            <a:prstDash val="solid"/>
          </a:ln>
          <a:effectLst/>
        </p:spPr>
        <p:txBody>
          <a:bodyPr lIns="119332" tIns="59666" rIns="119332" bIns="59666" rtlCol="0" anchor="ctr"/>
          <a:lstStyle/>
          <a:p>
            <a:pPr algn="ctr" defTabSz="896386">
              <a:defRPr/>
            </a:pPr>
            <a:r>
              <a:rPr lang="en-US" sz="2745" kern="0" dirty="0">
                <a:gradFill>
                  <a:gsLst>
                    <a:gs pos="0">
                      <a:srgbClr val="FFFFFF"/>
                    </a:gs>
                    <a:gs pos="100000">
                      <a:srgbClr val="FFFFFF"/>
                    </a:gs>
                  </a:gsLst>
                  <a:lin ang="5400000" scaled="0"/>
                </a:gradFill>
                <a:latin typeface="Segoe UI"/>
              </a:rPr>
              <a:t>COGNITIVE SERVICES</a:t>
            </a:r>
          </a:p>
        </p:txBody>
      </p:sp>
      <p:grpSp>
        <p:nvGrpSpPr>
          <p:cNvPr id="24" name="Group 23"/>
          <p:cNvGrpSpPr/>
          <p:nvPr/>
        </p:nvGrpSpPr>
        <p:grpSpPr>
          <a:xfrm>
            <a:off x="3300738" y="3574974"/>
            <a:ext cx="2490946" cy="522915"/>
            <a:chOff x="9620946" y="5021262"/>
            <a:chExt cx="2540895" cy="533401"/>
          </a:xfrm>
        </p:grpSpPr>
        <p:grpSp>
          <p:nvGrpSpPr>
            <p:cNvPr id="25" name="Group 24"/>
            <p:cNvGrpSpPr/>
            <p:nvPr/>
          </p:nvGrpSpPr>
          <p:grpSpPr>
            <a:xfrm>
              <a:off x="9620946" y="5021262"/>
              <a:ext cx="2540895" cy="533401"/>
              <a:chOff x="503237" y="3802062"/>
              <a:chExt cx="2540895" cy="533401"/>
            </a:xfrm>
          </p:grpSpPr>
          <p:sp>
            <p:nvSpPr>
              <p:cNvPr id="27"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8" name="Parallelogram 27"/>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26" name="Rectangle 25"/>
            <p:cNvSpPr/>
            <p:nvPr/>
          </p:nvSpPr>
          <p:spPr>
            <a:xfrm>
              <a:off x="10089693" y="5125889"/>
              <a:ext cx="1923478" cy="324146"/>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Face Grouping</a:t>
              </a:r>
            </a:p>
          </p:txBody>
        </p:sp>
      </p:grpSp>
      <p:grpSp>
        <p:nvGrpSpPr>
          <p:cNvPr id="29" name="Group 28"/>
          <p:cNvGrpSpPr/>
          <p:nvPr/>
        </p:nvGrpSpPr>
        <p:grpSpPr>
          <a:xfrm>
            <a:off x="3300738" y="4172590"/>
            <a:ext cx="2490946" cy="522915"/>
            <a:chOff x="9620946" y="5630862"/>
            <a:chExt cx="2540895" cy="533401"/>
          </a:xfrm>
        </p:grpSpPr>
        <p:grpSp>
          <p:nvGrpSpPr>
            <p:cNvPr id="30" name="Group 29"/>
            <p:cNvGrpSpPr/>
            <p:nvPr/>
          </p:nvGrpSpPr>
          <p:grpSpPr>
            <a:xfrm>
              <a:off x="9620946" y="5630862"/>
              <a:ext cx="2540895" cy="533401"/>
              <a:chOff x="503237" y="3802062"/>
              <a:chExt cx="2540895" cy="533401"/>
            </a:xfrm>
          </p:grpSpPr>
          <p:sp>
            <p:nvSpPr>
              <p:cNvPr id="32"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3" name="Parallelogram 32"/>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31" name="Rectangle 30"/>
            <p:cNvSpPr/>
            <p:nvPr/>
          </p:nvSpPr>
          <p:spPr>
            <a:xfrm>
              <a:off x="10077800" y="5707062"/>
              <a:ext cx="1923478" cy="386560"/>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Face Identification</a:t>
              </a:r>
            </a:p>
          </p:txBody>
        </p:sp>
      </p:grpSp>
      <p:grpSp>
        <p:nvGrpSpPr>
          <p:cNvPr id="34" name="Group 33"/>
          <p:cNvGrpSpPr/>
          <p:nvPr/>
        </p:nvGrpSpPr>
        <p:grpSpPr>
          <a:xfrm>
            <a:off x="3300738" y="2977792"/>
            <a:ext cx="2490946" cy="522915"/>
            <a:chOff x="9620946" y="3192462"/>
            <a:chExt cx="2540895" cy="533401"/>
          </a:xfrm>
        </p:grpSpPr>
        <p:grpSp>
          <p:nvGrpSpPr>
            <p:cNvPr id="35" name="Group 34"/>
            <p:cNvGrpSpPr/>
            <p:nvPr/>
          </p:nvGrpSpPr>
          <p:grpSpPr>
            <a:xfrm>
              <a:off x="9620946" y="3192462"/>
              <a:ext cx="2540895" cy="533401"/>
              <a:chOff x="503237" y="3192462"/>
              <a:chExt cx="2540895" cy="533401"/>
            </a:xfrm>
          </p:grpSpPr>
          <p:sp>
            <p:nvSpPr>
              <p:cNvPr id="37"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8" name="Parallelogram 37"/>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36" name="Rectangle 35"/>
            <p:cNvSpPr/>
            <p:nvPr/>
          </p:nvSpPr>
          <p:spPr>
            <a:xfrm>
              <a:off x="10078146" y="3268662"/>
              <a:ext cx="1923478" cy="388654"/>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Face Detection</a:t>
              </a:r>
            </a:p>
          </p:txBody>
        </p:sp>
      </p:grpSp>
      <p:grpSp>
        <p:nvGrpSpPr>
          <p:cNvPr id="39" name="Group 38"/>
          <p:cNvGrpSpPr/>
          <p:nvPr/>
        </p:nvGrpSpPr>
        <p:grpSpPr>
          <a:xfrm>
            <a:off x="486220" y="2977792"/>
            <a:ext cx="2490946" cy="522915"/>
            <a:chOff x="6746814" y="3192462"/>
            <a:chExt cx="2540895" cy="533401"/>
          </a:xfrm>
        </p:grpSpPr>
        <p:grpSp>
          <p:nvGrpSpPr>
            <p:cNvPr id="40" name="Group 39"/>
            <p:cNvGrpSpPr/>
            <p:nvPr/>
          </p:nvGrpSpPr>
          <p:grpSpPr>
            <a:xfrm>
              <a:off x="6746814" y="3192462"/>
              <a:ext cx="2540895" cy="533401"/>
              <a:chOff x="503237" y="3192462"/>
              <a:chExt cx="2540895" cy="533401"/>
            </a:xfrm>
          </p:grpSpPr>
          <p:sp>
            <p:nvSpPr>
              <p:cNvPr id="42"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3" name="Parallelogram 42"/>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41" name="Rectangle 40"/>
            <p:cNvSpPr/>
            <p:nvPr/>
          </p:nvSpPr>
          <p:spPr>
            <a:xfrm>
              <a:off x="7194120" y="3268662"/>
              <a:ext cx="1923478" cy="388654"/>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Analyze Image</a:t>
              </a:r>
            </a:p>
          </p:txBody>
        </p:sp>
      </p:grpSp>
      <p:grpSp>
        <p:nvGrpSpPr>
          <p:cNvPr id="44" name="Group 43"/>
          <p:cNvGrpSpPr/>
          <p:nvPr/>
        </p:nvGrpSpPr>
        <p:grpSpPr>
          <a:xfrm>
            <a:off x="486220" y="3575409"/>
            <a:ext cx="2490946" cy="522915"/>
            <a:chOff x="6746814" y="3802062"/>
            <a:chExt cx="2540895" cy="533401"/>
          </a:xfrm>
        </p:grpSpPr>
        <p:grpSp>
          <p:nvGrpSpPr>
            <p:cNvPr id="45" name="Group 44"/>
            <p:cNvGrpSpPr/>
            <p:nvPr/>
          </p:nvGrpSpPr>
          <p:grpSpPr>
            <a:xfrm>
              <a:off x="6746814" y="3802062"/>
              <a:ext cx="2540895" cy="533401"/>
              <a:chOff x="503237" y="3192462"/>
              <a:chExt cx="2540895" cy="533401"/>
            </a:xfrm>
          </p:grpSpPr>
          <p:sp>
            <p:nvSpPr>
              <p:cNvPr id="47"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8" name="Parallelogram 47"/>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46" name="Rectangle 45"/>
            <p:cNvSpPr/>
            <p:nvPr/>
          </p:nvSpPr>
          <p:spPr>
            <a:xfrm>
              <a:off x="7194120" y="3892910"/>
              <a:ext cx="1923478" cy="388654"/>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Generate Thumbnail</a:t>
              </a:r>
            </a:p>
          </p:txBody>
        </p:sp>
      </p:grpSp>
      <p:grpSp>
        <p:nvGrpSpPr>
          <p:cNvPr id="49" name="Group 48"/>
          <p:cNvGrpSpPr/>
          <p:nvPr/>
        </p:nvGrpSpPr>
        <p:grpSpPr>
          <a:xfrm>
            <a:off x="486220" y="4173026"/>
            <a:ext cx="2490946" cy="522915"/>
            <a:chOff x="6746814" y="4411662"/>
            <a:chExt cx="2540895" cy="533401"/>
          </a:xfrm>
        </p:grpSpPr>
        <p:grpSp>
          <p:nvGrpSpPr>
            <p:cNvPr id="50" name="Group 49"/>
            <p:cNvGrpSpPr/>
            <p:nvPr/>
          </p:nvGrpSpPr>
          <p:grpSpPr>
            <a:xfrm>
              <a:off x="6746814" y="4411662"/>
              <a:ext cx="2540895" cy="533401"/>
              <a:chOff x="503237" y="3192462"/>
              <a:chExt cx="2540895" cy="533401"/>
            </a:xfrm>
          </p:grpSpPr>
          <p:sp>
            <p:nvSpPr>
              <p:cNvPr id="52"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3" name="Parallelogram 52"/>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51" name="Rectangle 50"/>
            <p:cNvSpPr/>
            <p:nvPr/>
          </p:nvSpPr>
          <p:spPr>
            <a:xfrm>
              <a:off x="7194120" y="4520801"/>
              <a:ext cx="1923478" cy="329012"/>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OCR</a:t>
              </a:r>
            </a:p>
          </p:txBody>
        </p:sp>
      </p:grpSp>
      <p:grpSp>
        <p:nvGrpSpPr>
          <p:cNvPr id="54" name="Group 53"/>
          <p:cNvGrpSpPr/>
          <p:nvPr/>
        </p:nvGrpSpPr>
        <p:grpSpPr>
          <a:xfrm>
            <a:off x="9431817" y="4173026"/>
            <a:ext cx="2490946" cy="522915"/>
            <a:chOff x="9417742" y="4411662"/>
            <a:chExt cx="2540895" cy="533401"/>
          </a:xfrm>
        </p:grpSpPr>
        <p:grpSp>
          <p:nvGrpSpPr>
            <p:cNvPr id="55" name="Group 54"/>
            <p:cNvGrpSpPr/>
            <p:nvPr/>
          </p:nvGrpSpPr>
          <p:grpSpPr>
            <a:xfrm>
              <a:off x="9417742" y="4411662"/>
              <a:ext cx="2540895" cy="533401"/>
              <a:chOff x="503237" y="3192462"/>
              <a:chExt cx="2540895" cy="533401"/>
            </a:xfrm>
          </p:grpSpPr>
          <p:sp>
            <p:nvSpPr>
              <p:cNvPr id="57"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8" name="Parallelogram 57"/>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56" name="Rectangle 55"/>
            <p:cNvSpPr/>
            <p:nvPr/>
          </p:nvSpPr>
          <p:spPr>
            <a:xfrm>
              <a:off x="9855362" y="4520801"/>
              <a:ext cx="1923478" cy="329012"/>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rPr>
                <a:t>Improve Models</a:t>
              </a:r>
            </a:p>
          </p:txBody>
        </p:sp>
      </p:grpSp>
      <p:grpSp>
        <p:nvGrpSpPr>
          <p:cNvPr id="59" name="Group 58"/>
          <p:cNvGrpSpPr/>
          <p:nvPr/>
        </p:nvGrpSpPr>
        <p:grpSpPr>
          <a:xfrm>
            <a:off x="9431817" y="2977792"/>
            <a:ext cx="2490946" cy="522915"/>
            <a:chOff x="9417742" y="3192462"/>
            <a:chExt cx="2540895" cy="533401"/>
          </a:xfrm>
        </p:grpSpPr>
        <p:grpSp>
          <p:nvGrpSpPr>
            <p:cNvPr id="60" name="Group 59"/>
            <p:cNvGrpSpPr/>
            <p:nvPr/>
          </p:nvGrpSpPr>
          <p:grpSpPr>
            <a:xfrm>
              <a:off x="9417742" y="3192462"/>
              <a:ext cx="2540895" cy="533401"/>
              <a:chOff x="503237" y="3192462"/>
              <a:chExt cx="2540895" cy="533401"/>
            </a:xfrm>
          </p:grpSpPr>
          <p:sp>
            <p:nvSpPr>
              <p:cNvPr id="62"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3" name="Parallelogram 62"/>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61" name="Rectangle 60"/>
            <p:cNvSpPr/>
            <p:nvPr/>
          </p:nvSpPr>
          <p:spPr>
            <a:xfrm>
              <a:off x="9855362" y="3301601"/>
              <a:ext cx="1923478" cy="329012"/>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rPr>
                <a:t>Detect Intent</a:t>
              </a:r>
            </a:p>
          </p:txBody>
        </p:sp>
      </p:grpSp>
      <p:grpSp>
        <p:nvGrpSpPr>
          <p:cNvPr id="64" name="SM Face APIs"/>
          <p:cNvGrpSpPr/>
          <p:nvPr/>
        </p:nvGrpSpPr>
        <p:grpSpPr>
          <a:xfrm>
            <a:off x="3081303" y="2081367"/>
            <a:ext cx="2710381" cy="701696"/>
            <a:chOff x="274639" y="2278062"/>
            <a:chExt cx="2764730" cy="715766"/>
          </a:xfrm>
        </p:grpSpPr>
        <p:sp>
          <p:nvSpPr>
            <p:cNvPr id="65" name="Rectangle 64"/>
            <p:cNvSpPr/>
            <p:nvPr/>
          </p:nvSpPr>
          <p:spPr>
            <a:xfrm>
              <a:off x="274639" y="2278062"/>
              <a:ext cx="2764730" cy="715766"/>
            </a:xfrm>
            <a:prstGeom prst="rect">
              <a:avLst/>
            </a:prstGeom>
            <a:solidFill>
              <a:srgbClr val="00B294"/>
            </a:solidFill>
            <a:ln w="9525" cap="flat" cmpd="sng" algn="ctr">
              <a:noFill/>
              <a:prstDash val="solid"/>
            </a:ln>
            <a:effectLst/>
          </p:spPr>
          <p:txBody>
            <a:bodyPr lIns="119332" tIns="59666" rIns="119332" bIns="59666" rtlCol="0" anchor="ctr"/>
            <a:lstStyle/>
            <a:p>
              <a:pPr defTabSz="896386">
                <a:defRPr/>
              </a:pPr>
              <a:r>
                <a:rPr lang="en-US" sz="1568" kern="0" dirty="0">
                  <a:gradFill>
                    <a:gsLst>
                      <a:gs pos="0">
                        <a:srgbClr val="FFFFFF"/>
                      </a:gs>
                      <a:gs pos="100000">
                        <a:srgbClr val="FFFFFF"/>
                      </a:gs>
                    </a:gsLst>
                    <a:lin ang="5400000" scaled="0"/>
                  </a:gradFill>
                  <a:latin typeface="Segoe UI"/>
                </a:rPr>
                <a:t>Face APIs</a:t>
              </a:r>
            </a:p>
          </p:txBody>
        </p:sp>
        <p:pic>
          <p:nvPicPr>
            <p:cNvPr id="66" name="Picture 65" descr="Screen Clippi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74837" y="2345350"/>
              <a:ext cx="576542" cy="581191"/>
            </a:xfrm>
            <a:prstGeom prst="rect">
              <a:avLst/>
            </a:prstGeom>
          </p:spPr>
        </p:pic>
      </p:grpSp>
      <p:grpSp>
        <p:nvGrpSpPr>
          <p:cNvPr id="67" name="SM Vision APIs"/>
          <p:cNvGrpSpPr/>
          <p:nvPr/>
        </p:nvGrpSpPr>
        <p:grpSpPr>
          <a:xfrm>
            <a:off x="269241" y="2081368"/>
            <a:ext cx="2707925" cy="699267"/>
            <a:chOff x="6159201" y="2278062"/>
            <a:chExt cx="2762225" cy="713289"/>
          </a:xfrm>
        </p:grpSpPr>
        <p:sp>
          <p:nvSpPr>
            <p:cNvPr id="68" name="Rectangle 67"/>
            <p:cNvSpPr/>
            <p:nvPr/>
          </p:nvSpPr>
          <p:spPr>
            <a:xfrm>
              <a:off x="6159201" y="2278062"/>
              <a:ext cx="2762225" cy="713289"/>
            </a:xfrm>
            <a:prstGeom prst="rect">
              <a:avLst/>
            </a:prstGeom>
            <a:solidFill>
              <a:srgbClr val="00B294"/>
            </a:solidFill>
            <a:ln w="9525" cap="flat" cmpd="sng" algn="ctr">
              <a:noFill/>
              <a:prstDash val="solid"/>
            </a:ln>
            <a:effectLst/>
          </p:spPr>
          <p:txBody>
            <a:bodyPr lIns="119332" tIns="59666" rIns="119332" bIns="59666" rtlCol="0" anchor="ctr"/>
            <a:lstStyle/>
            <a:p>
              <a:pPr defTabSz="896386">
                <a:defRPr/>
              </a:pPr>
              <a:r>
                <a:rPr lang="en-US" sz="1568" kern="0" dirty="0">
                  <a:gradFill>
                    <a:gsLst>
                      <a:gs pos="0">
                        <a:srgbClr val="FFFFFF"/>
                      </a:gs>
                      <a:gs pos="100000">
                        <a:srgbClr val="FFFFFF"/>
                      </a:gs>
                    </a:gsLst>
                    <a:lin ang="5400000" scaled="0"/>
                  </a:gradFill>
                  <a:latin typeface="Segoe UI"/>
                </a:rPr>
                <a:t>Vision APIs</a:t>
              </a:r>
            </a:p>
          </p:txBody>
        </p:sp>
        <p:pic>
          <p:nvPicPr>
            <p:cNvPr id="69" name="Picture 68" descr="Screen Clippi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3109" y="2351298"/>
              <a:ext cx="733528" cy="566817"/>
            </a:xfrm>
            <a:prstGeom prst="rect">
              <a:avLst/>
            </a:prstGeom>
          </p:spPr>
        </p:pic>
      </p:grpSp>
      <p:grpSp>
        <p:nvGrpSpPr>
          <p:cNvPr id="70" name="SM LUIS"/>
          <p:cNvGrpSpPr/>
          <p:nvPr/>
        </p:nvGrpSpPr>
        <p:grpSpPr>
          <a:xfrm>
            <a:off x="8850186" y="2081367"/>
            <a:ext cx="3072577" cy="701696"/>
            <a:chOff x="9027652" y="2278062"/>
            <a:chExt cx="3134189" cy="715766"/>
          </a:xfrm>
        </p:grpSpPr>
        <p:sp>
          <p:nvSpPr>
            <p:cNvPr id="71" name="Rectangle 70"/>
            <p:cNvSpPr/>
            <p:nvPr/>
          </p:nvSpPr>
          <p:spPr>
            <a:xfrm>
              <a:off x="9027652" y="2278062"/>
              <a:ext cx="3134189" cy="715766"/>
            </a:xfrm>
            <a:prstGeom prst="rect">
              <a:avLst/>
            </a:prstGeom>
            <a:solidFill>
              <a:srgbClr val="00B294"/>
            </a:solidFill>
            <a:ln w="9525" cap="flat" cmpd="sng" algn="ctr">
              <a:noFill/>
              <a:prstDash val="solid"/>
            </a:ln>
            <a:effectLst/>
          </p:spPr>
          <p:txBody>
            <a:bodyPr lIns="119332" tIns="59666" rIns="119332" bIns="59666" rtlCol="0" anchor="ctr"/>
            <a:lstStyle/>
            <a:p>
              <a:pPr defTabSz="896386">
                <a:defRPr/>
              </a:pPr>
              <a:r>
                <a:rPr lang="en-US" sz="1568" kern="0" dirty="0">
                  <a:gradFill>
                    <a:gsLst>
                      <a:gs pos="0">
                        <a:srgbClr val="FFFFFF"/>
                      </a:gs>
                      <a:gs pos="100000">
                        <a:srgbClr val="FFFFFF"/>
                      </a:gs>
                    </a:gsLst>
                    <a:lin ang="5400000" scaled="0"/>
                  </a:gradFill>
                  <a:latin typeface="Segoe UI"/>
                </a:rPr>
                <a:t>LUIS</a:t>
              </a:r>
            </a:p>
            <a:p>
              <a:pPr defTabSz="896386">
                <a:defRPr/>
              </a:pPr>
              <a:r>
                <a:rPr lang="en-US" sz="1078" kern="0" dirty="0">
                  <a:gradFill>
                    <a:gsLst>
                      <a:gs pos="0">
                        <a:srgbClr val="FFFFFF"/>
                      </a:gs>
                      <a:gs pos="100000">
                        <a:srgbClr val="FFFFFF"/>
                      </a:gs>
                    </a:gsLst>
                    <a:lin ang="5400000" scaled="0"/>
                  </a:gradFill>
                  <a:latin typeface="Segoe UI"/>
                </a:rPr>
                <a:t>(Language Understanding </a:t>
              </a:r>
              <a:br>
                <a:rPr lang="en-US" sz="1078" kern="0" dirty="0">
                  <a:gradFill>
                    <a:gsLst>
                      <a:gs pos="0">
                        <a:srgbClr val="FFFFFF"/>
                      </a:gs>
                      <a:gs pos="100000">
                        <a:srgbClr val="FFFFFF"/>
                      </a:gs>
                    </a:gsLst>
                    <a:lin ang="5400000" scaled="0"/>
                  </a:gradFill>
                  <a:latin typeface="Segoe UI"/>
                </a:rPr>
              </a:br>
              <a:r>
                <a:rPr lang="en-US" sz="1078" kern="0" dirty="0">
                  <a:gradFill>
                    <a:gsLst>
                      <a:gs pos="0">
                        <a:srgbClr val="FFFFFF"/>
                      </a:gs>
                      <a:gs pos="100000">
                        <a:srgbClr val="FFFFFF"/>
                      </a:gs>
                    </a:gsLst>
                    <a:lin ang="5400000" scaled="0"/>
                  </a:gradFill>
                  <a:latin typeface="Segoe UI"/>
                </a:rPr>
                <a:t>Intelligent Service)</a:t>
              </a:r>
            </a:p>
          </p:txBody>
        </p:sp>
        <p:pic>
          <p:nvPicPr>
            <p:cNvPr id="72" name="Picture 71" descr="Screen Clippi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864736" y="2327808"/>
              <a:ext cx="1114539" cy="616275"/>
            </a:xfrm>
            <a:prstGeom prst="rect">
              <a:avLst/>
            </a:prstGeom>
          </p:spPr>
        </p:pic>
      </p:grpSp>
      <p:grpSp>
        <p:nvGrpSpPr>
          <p:cNvPr id="73" name="SM Speech APIs"/>
          <p:cNvGrpSpPr/>
          <p:nvPr/>
        </p:nvGrpSpPr>
        <p:grpSpPr>
          <a:xfrm>
            <a:off x="5895821" y="2081367"/>
            <a:ext cx="2850227" cy="701696"/>
            <a:chOff x="3145595" y="2278062"/>
            <a:chExt cx="2907380" cy="715766"/>
          </a:xfrm>
        </p:grpSpPr>
        <p:sp>
          <p:nvSpPr>
            <p:cNvPr id="74" name="Rectangle 73"/>
            <p:cNvSpPr/>
            <p:nvPr/>
          </p:nvSpPr>
          <p:spPr>
            <a:xfrm>
              <a:off x="3145595" y="2278062"/>
              <a:ext cx="2907380" cy="715766"/>
            </a:xfrm>
            <a:prstGeom prst="rect">
              <a:avLst/>
            </a:prstGeom>
            <a:solidFill>
              <a:srgbClr val="00B294"/>
            </a:solidFill>
            <a:ln w="9525" cap="flat" cmpd="sng" algn="ctr">
              <a:noFill/>
              <a:prstDash val="solid"/>
            </a:ln>
            <a:effectLst/>
          </p:spPr>
          <p:txBody>
            <a:bodyPr lIns="119332" tIns="59666" rIns="119332" bIns="59666" rtlCol="0" anchor="ctr"/>
            <a:lstStyle/>
            <a:p>
              <a:pPr defTabSz="896386">
                <a:defRPr/>
              </a:pPr>
              <a:r>
                <a:rPr lang="en-US" sz="1568" kern="0" dirty="0">
                  <a:gradFill>
                    <a:gsLst>
                      <a:gs pos="0">
                        <a:srgbClr val="FFFFFF"/>
                      </a:gs>
                      <a:gs pos="100000">
                        <a:srgbClr val="FFFFFF"/>
                      </a:gs>
                    </a:gsLst>
                    <a:lin ang="5400000" scaled="0"/>
                  </a:gradFill>
                  <a:latin typeface="Segoe UI"/>
                </a:rPr>
                <a:t>Speech APIs</a:t>
              </a:r>
            </a:p>
          </p:txBody>
        </p:sp>
        <p:pic>
          <p:nvPicPr>
            <p:cNvPr id="75" name="Picture 74" descr="Screen Clippi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74014" y="2341260"/>
              <a:ext cx="757762" cy="589371"/>
            </a:xfrm>
            <a:prstGeom prst="rect">
              <a:avLst/>
            </a:prstGeom>
          </p:spPr>
        </p:pic>
      </p:grpSp>
    </p:spTree>
    <p:extLst>
      <p:ext uri="{BB962C8B-B14F-4D97-AF65-F5344CB8AC3E}">
        <p14:creationId xmlns:p14="http://schemas.microsoft.com/office/powerpoint/2010/main" val="5874227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043338" y="487"/>
            <a:ext cx="5168531" cy="6857187"/>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89642" rIns="7888538" bIns="89642" numCol="1" spcCol="0" rtlCol="0" fromWordArt="0" anchor="ctr" anchorCtr="0" forceAA="0" compatLnSpc="1">
            <a:prstTxWarp prst="textNoShape">
              <a:avLst/>
            </a:prstTxWarp>
            <a:noAutofit/>
          </a:bodyPr>
          <a:lstStyle/>
          <a:p>
            <a:pPr defTabSz="914102" fontAlgn="base">
              <a:lnSpc>
                <a:spcPct val="90000"/>
              </a:lnSpc>
              <a:spcBef>
                <a:spcPts val="1176"/>
              </a:spcBef>
              <a:spcAft>
                <a:spcPct val="0"/>
              </a:spcAft>
              <a:defRPr/>
            </a:pPr>
            <a:endParaRPr lang="en-US" sz="3137" dirty="0">
              <a:solidFill>
                <a:srgbClr val="FFFFFF"/>
              </a:solidFill>
              <a:latin typeface="Segoe UI Light"/>
              <a:ea typeface="Segoe UI" pitchFamily="34" charset="0"/>
              <a:cs typeface="Segoe UI" pitchFamily="34" charset="0"/>
            </a:endParaRPr>
          </a:p>
        </p:txBody>
      </p:sp>
      <p:pic>
        <p:nvPicPr>
          <p:cNvPr id="12" name="Picture 1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0948" y="1461"/>
            <a:ext cx="12170106" cy="6856055"/>
          </a:xfrm>
          <a:prstGeom prst="rect">
            <a:avLst/>
          </a:prstGeom>
        </p:spPr>
      </p:pic>
      <p:sp>
        <p:nvSpPr>
          <p:cNvPr id="13" name="Rectangle 12"/>
          <p:cNvSpPr/>
          <p:nvPr/>
        </p:nvSpPr>
        <p:spPr bwMode="auto">
          <a:xfrm>
            <a:off x="1" y="487"/>
            <a:ext cx="7043337"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sp>
        <p:nvSpPr>
          <p:cNvPr id="7" name="Rectangle 6"/>
          <p:cNvSpPr/>
          <p:nvPr/>
        </p:nvSpPr>
        <p:spPr bwMode="auto">
          <a:xfrm>
            <a:off x="7399886" y="2312268"/>
            <a:ext cx="4480997" cy="369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ct val="0"/>
              </a:spcAft>
            </a:pPr>
            <a:r>
              <a:rPr lang="en-US" sz="2745" i="1" dirty="0">
                <a:solidFill>
                  <a:srgbClr val="FFFFFF"/>
                </a:solidFill>
                <a:latin typeface="Segoe UI Light"/>
                <a:ea typeface="Segoe UI" pitchFamily="34" charset="0"/>
                <a:cs typeface="Segoe UI" pitchFamily="34" charset="0"/>
              </a:rPr>
              <a:t>The ease of implementation makes machine learning accessible to a larger number of investigators with various backgrounds—even non-data scientists.</a:t>
            </a:r>
          </a:p>
          <a:p>
            <a:pPr algn="r" defTabSz="914102" fontAlgn="base">
              <a:spcBef>
                <a:spcPts val="588"/>
              </a:spcBef>
              <a:spcAft>
                <a:spcPct val="0"/>
              </a:spcAft>
            </a:pPr>
            <a:endParaRPr lang="en-US" sz="1765" b="1" kern="0" dirty="0">
              <a:solidFill>
                <a:srgbClr val="FFFFFF"/>
              </a:solidFill>
            </a:endParaRPr>
          </a:p>
          <a:p>
            <a:pPr algn="r" defTabSz="914102" fontAlgn="base">
              <a:spcBef>
                <a:spcPts val="588"/>
              </a:spcBef>
              <a:spcAft>
                <a:spcPct val="0"/>
              </a:spcAft>
            </a:pPr>
            <a:r>
              <a:rPr lang="en-US" sz="1765" b="1" kern="0" dirty="0">
                <a:solidFill>
                  <a:srgbClr val="FFFFFF"/>
                </a:solidFill>
              </a:rPr>
              <a:t>Bertrand Lasternas</a:t>
            </a:r>
            <a:br>
              <a:rPr lang="en-US" sz="1765" b="1" kern="0" dirty="0">
                <a:solidFill>
                  <a:srgbClr val="FFFFFF"/>
                </a:solidFill>
              </a:rPr>
            </a:br>
            <a:r>
              <a:rPr lang="en-US" sz="1765" dirty="0">
                <a:solidFill>
                  <a:srgbClr val="FFFFFF"/>
                </a:solidFill>
              </a:rPr>
              <a:t>Carnegie Mellon</a:t>
            </a:r>
            <a:endParaRPr lang="en-US" sz="2745" dirty="0">
              <a:solidFill>
                <a:srgbClr val="FFFFFF"/>
              </a:solidFill>
              <a:ea typeface="Segoe UI" pitchFamily="34" charset="0"/>
              <a:cs typeface="Segoe UI" pitchFamily="34" charset="0"/>
            </a:endParaRPr>
          </a:p>
        </p:txBody>
      </p:sp>
      <p:graphicFrame>
        <p:nvGraphicFramePr>
          <p:cNvPr id="8" name="Object 7"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3160" name="think-cell Slide" r:id="rId6" imgW="6350000" imgH="6350000" progId="TCLayout.ActiveDocument.1">
                  <p:embed/>
                </p:oleObj>
              </mc:Choice>
              <mc:Fallback>
                <p:oleObj name="think-cell Slide" r:id="rId6" imgW="6350000" imgH="6350000" progId="TCLayout.ActiveDocument.1">
                  <p:embed/>
                  <p:pic>
                    <p:nvPicPr>
                      <p:cNvPr id="8" name="Object 7"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8" y="2044"/>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43315" y="291549"/>
            <a:ext cx="6649884" cy="1792816"/>
          </a:xfrm>
        </p:spPr>
        <p:txBody>
          <a:bodyPr/>
          <a:lstStyle/>
          <a:p>
            <a:r>
              <a:rPr lang="en-US" sz="4313" dirty="0">
                <a:solidFill>
                  <a:srgbClr val="0072C6"/>
                </a:solidFill>
              </a:rPr>
              <a:t>Smart Buildings </a:t>
            </a:r>
          </a:p>
        </p:txBody>
      </p:sp>
      <p:sp>
        <p:nvSpPr>
          <p:cNvPr id="3" name="Text Placeholder 2"/>
          <p:cNvSpPr>
            <a:spLocks noGrp="1"/>
          </p:cNvSpPr>
          <p:nvPr>
            <p:ph sz="quarter" idx="10"/>
          </p:nvPr>
        </p:nvSpPr>
        <p:spPr>
          <a:xfrm>
            <a:off x="243314" y="1296509"/>
            <a:ext cx="6377424" cy="1810358"/>
          </a:xfrm>
        </p:spPr>
        <p:txBody>
          <a:bodyPr/>
          <a:lstStyle/>
          <a:p>
            <a:pPr lvl="0"/>
            <a:r>
              <a:rPr lang="en-US" dirty="0">
                <a:solidFill>
                  <a:srgbClr val="0072C6"/>
                </a:solidFill>
                <a:latin typeface="+mj-lt"/>
              </a:rPr>
              <a:t>The Center for Building Performance and Diagnostics uses weather forecasts, real-time temperature reads, and behavioral research data to optimize building heating and cooling systems in real-time.</a:t>
            </a:r>
          </a:p>
        </p:txBody>
      </p:sp>
      <p:grpSp>
        <p:nvGrpSpPr>
          <p:cNvPr id="11" name="Group 10"/>
          <p:cNvGrpSpPr>
            <a:grpSpLocks noChangeAspect="1"/>
          </p:cNvGrpSpPr>
          <p:nvPr/>
        </p:nvGrpSpPr>
        <p:grpSpPr>
          <a:xfrm>
            <a:off x="9927124" y="291548"/>
            <a:ext cx="1953759" cy="1434280"/>
            <a:chOff x="9192126" y="296898"/>
            <a:chExt cx="2213811" cy="1625187"/>
          </a:xfrm>
        </p:grpSpPr>
        <p:sp>
          <p:nvSpPr>
            <p:cNvPr id="6" name="Rectangle 5"/>
            <p:cNvSpPr/>
            <p:nvPr/>
          </p:nvSpPr>
          <p:spPr bwMode="auto">
            <a:xfrm>
              <a:off x="9192126" y="296898"/>
              <a:ext cx="2213811" cy="16251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384507" y="515131"/>
              <a:ext cx="1829048" cy="1188720"/>
            </a:xfrm>
            <a:prstGeom prst="rect">
              <a:avLst/>
            </a:prstGeom>
          </p:spPr>
        </p:pic>
      </p:grpSp>
      <p:sp>
        <p:nvSpPr>
          <p:cNvPr id="4" name="Text Placeholder 2"/>
          <p:cNvSpPr txBox="1">
            <a:spLocks/>
          </p:cNvSpPr>
          <p:nvPr/>
        </p:nvSpPr>
        <p:spPr>
          <a:xfrm>
            <a:off x="243313" y="3069288"/>
            <a:ext cx="6108497" cy="333407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4159">
                      <a:schemeClr val="tx1"/>
                    </a:gs>
                    <a:gs pos="31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588"/>
              </a:spcAft>
            </a:pPr>
            <a:r>
              <a:rPr lang="en-US" sz="3137" dirty="0">
                <a:solidFill>
                  <a:srgbClr val="0072C6"/>
                </a:solidFill>
                <a:latin typeface="Segoe UI Light"/>
              </a:rPr>
              <a:t>Key Benefits</a:t>
            </a:r>
          </a:p>
          <a:p>
            <a:pPr marL="448193" indent="-448193">
              <a:buClr>
                <a:srgbClr val="0072C6"/>
              </a:buClr>
              <a:buFont typeface="Arial" pitchFamily="34" charset="0"/>
              <a:buChar char="•"/>
            </a:pPr>
            <a:r>
              <a:rPr lang="en-US" sz="2353" dirty="0">
                <a:solidFill>
                  <a:srgbClr val="505050"/>
                </a:solidFill>
                <a:latin typeface="Segoe UI Light"/>
              </a:rPr>
              <a:t>User friendly set up and integration with existing systems</a:t>
            </a:r>
          </a:p>
          <a:p>
            <a:pPr marL="448193" indent="-448193">
              <a:buClr>
                <a:srgbClr val="0072C6"/>
              </a:buClr>
              <a:buFont typeface="Arial" pitchFamily="34" charset="0"/>
              <a:buChar char="•"/>
            </a:pPr>
            <a:r>
              <a:rPr lang="en-US" sz="2353" dirty="0">
                <a:solidFill>
                  <a:srgbClr val="505050"/>
                </a:solidFill>
                <a:latin typeface="Segoe UI Light"/>
              </a:rPr>
              <a:t>Seamless data handling</a:t>
            </a:r>
          </a:p>
          <a:p>
            <a:pPr marL="448193" indent="-448193">
              <a:buClr>
                <a:srgbClr val="0072C6"/>
              </a:buClr>
              <a:buFont typeface="Arial" pitchFamily="34" charset="0"/>
              <a:buChar char="•"/>
            </a:pPr>
            <a:r>
              <a:rPr lang="en-US" sz="2353" dirty="0">
                <a:solidFill>
                  <a:srgbClr val="505050"/>
                </a:solidFill>
                <a:latin typeface="Segoe UI Light"/>
              </a:rPr>
              <a:t>Accessible and easy to use across backgrounds</a:t>
            </a:r>
          </a:p>
          <a:p>
            <a:pPr marL="448193" indent="-448193">
              <a:buClr>
                <a:srgbClr val="0072C6"/>
              </a:buClr>
              <a:buFont typeface="Arial" pitchFamily="34" charset="0"/>
              <a:buChar char="•"/>
            </a:pPr>
            <a:r>
              <a:rPr lang="en-US" sz="2353" dirty="0">
                <a:solidFill>
                  <a:srgbClr val="505050"/>
                </a:solidFill>
                <a:latin typeface="Segoe UI Light"/>
              </a:rPr>
              <a:t>Quickly compare algorithms </a:t>
            </a:r>
          </a:p>
          <a:p>
            <a:pPr marL="448193" indent="-448193">
              <a:buClr>
                <a:srgbClr val="0072C6"/>
              </a:buClr>
              <a:buFont typeface="Arial" pitchFamily="34" charset="0"/>
              <a:buChar char="•"/>
            </a:pPr>
            <a:r>
              <a:rPr lang="en-US" sz="2353" dirty="0">
                <a:solidFill>
                  <a:srgbClr val="505050"/>
                </a:solidFill>
                <a:latin typeface="Segoe UI Light"/>
              </a:rPr>
              <a:t>20% savings on energy costs</a:t>
            </a:r>
          </a:p>
        </p:txBody>
      </p:sp>
      <p:sp>
        <p:nvSpPr>
          <p:cNvPr id="14" name="Rectangle 13"/>
          <p:cNvSpPr/>
          <p:nvPr/>
        </p:nvSpPr>
        <p:spPr>
          <a:xfrm>
            <a:off x="6960687" y="2453849"/>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58" spc="-98" dirty="0">
                <a:solidFill>
                  <a:srgbClr val="00BCF1"/>
                </a:solidFill>
                <a:latin typeface="Perpetua" panose="02020502060401020303" pitchFamily="18" charset="0"/>
              </a:rPr>
              <a:t>“</a:t>
            </a:r>
          </a:p>
        </p:txBody>
      </p:sp>
      <p:sp>
        <p:nvSpPr>
          <p:cNvPr id="15" name="Rectangle 14"/>
          <p:cNvSpPr/>
          <p:nvPr/>
        </p:nvSpPr>
        <p:spPr>
          <a:xfrm>
            <a:off x="10262958" y="4374930"/>
            <a:ext cx="440332" cy="1086215"/>
          </a:xfrm>
          <a:prstGeom prst="rect">
            <a:avLst/>
          </a:prstGeom>
        </p:spPr>
        <p:txBody>
          <a:bodyPr wrap="none">
            <a:spAutoFit/>
          </a:bodyPr>
          <a:lstStyle/>
          <a:p>
            <a:pPr algn="ctr"/>
            <a:r>
              <a:rPr lang="en-US" sz="6470" dirty="0">
                <a:solidFill>
                  <a:srgbClr val="00BCF1"/>
                </a:solidFill>
                <a:latin typeface="Perpetua" panose="02020502060401020303" pitchFamily="18" charset="0"/>
              </a:rPr>
              <a:t>”</a:t>
            </a:r>
          </a:p>
        </p:txBody>
      </p:sp>
    </p:spTree>
    <p:extLst>
      <p:ext uri="{BB962C8B-B14F-4D97-AF65-F5344CB8AC3E}">
        <p14:creationId xmlns:p14="http://schemas.microsoft.com/office/powerpoint/2010/main" val="65017515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043338" y="487"/>
            <a:ext cx="5168531" cy="6857187"/>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89642" rIns="7888538" bIns="89642" numCol="1" spcCol="0" rtlCol="0" fromWordArt="0" anchor="ctr" anchorCtr="0" forceAA="0" compatLnSpc="1">
            <a:prstTxWarp prst="textNoShape">
              <a:avLst/>
            </a:prstTxWarp>
            <a:noAutofit/>
          </a:bodyPr>
          <a:lstStyle/>
          <a:p>
            <a:pPr defTabSz="914102" fontAlgn="base">
              <a:lnSpc>
                <a:spcPct val="90000"/>
              </a:lnSpc>
              <a:spcBef>
                <a:spcPts val="1176"/>
              </a:spcBef>
              <a:spcAft>
                <a:spcPct val="0"/>
              </a:spcAft>
              <a:defRPr/>
            </a:pPr>
            <a:endParaRPr lang="en-US" sz="3137" dirty="0">
              <a:solidFill>
                <a:srgbClr val="FFFFFF"/>
              </a:solidFill>
              <a:latin typeface="Segoe UI Light"/>
              <a:ea typeface="Segoe UI" pitchFamily="34" charset="0"/>
              <a:cs typeface="Segoe UI" pitchFamily="34" charset="0"/>
            </a:endParaRPr>
          </a:p>
        </p:txBody>
      </p:sp>
      <p:pic>
        <p:nvPicPr>
          <p:cNvPr id="15" name="Picture 1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0948" y="1461"/>
            <a:ext cx="12170106" cy="6856055"/>
          </a:xfrm>
          <a:prstGeom prst="rect">
            <a:avLst/>
          </a:prstGeom>
        </p:spPr>
      </p:pic>
      <p:graphicFrame>
        <p:nvGraphicFramePr>
          <p:cNvPr id="8" name="Object 7"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4184" name="think-cell Slide" r:id="rId6" imgW="6350000" imgH="6350000" progId="TCLayout.ActiveDocument.1">
                  <p:embed/>
                </p:oleObj>
              </mc:Choice>
              <mc:Fallback>
                <p:oleObj name="think-cell Slide" r:id="rId6" imgW="6350000" imgH="6350000" progId="TCLayout.ActiveDocument.1">
                  <p:embed/>
                  <p:pic>
                    <p:nvPicPr>
                      <p:cNvPr id="8" name="Object 7"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8" y="2044"/>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bwMode="auto">
          <a:xfrm>
            <a:off x="7399887" y="2312268"/>
            <a:ext cx="4482124" cy="369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ct val="0"/>
              </a:spcAft>
            </a:pPr>
            <a:r>
              <a:rPr lang="en-US" sz="2745" i="1" dirty="0">
                <a:solidFill>
                  <a:srgbClr val="FFFFFF"/>
                </a:solidFill>
                <a:latin typeface="Segoe UI Light"/>
                <a:ea typeface="Segoe UI" pitchFamily="34" charset="0"/>
                <a:cs typeface="Segoe UI" pitchFamily="34" charset="0"/>
              </a:rPr>
              <a:t>We are especially pleased that our analysts can focus on the results and not </a:t>
            </a:r>
            <a:br>
              <a:rPr lang="en-US" sz="2745" i="1" dirty="0">
                <a:solidFill>
                  <a:srgbClr val="FFFFFF"/>
                </a:solidFill>
                <a:latin typeface="Segoe UI Light"/>
                <a:ea typeface="Segoe UI" pitchFamily="34" charset="0"/>
                <a:cs typeface="Segoe UI" pitchFamily="34" charset="0"/>
              </a:rPr>
            </a:br>
            <a:r>
              <a:rPr lang="en-US" sz="2745" i="1" dirty="0">
                <a:solidFill>
                  <a:srgbClr val="FFFFFF"/>
                </a:solidFill>
                <a:latin typeface="Segoe UI Light"/>
                <a:ea typeface="Segoe UI" pitchFamily="34" charset="0"/>
                <a:cs typeface="Segoe UI" pitchFamily="34" charset="0"/>
              </a:rPr>
              <a:t>worry about the complex algorithms behind </a:t>
            </a:r>
            <a:r>
              <a:rPr lang="en-US" sz="2745" i="1" spc="-98" dirty="0">
                <a:solidFill>
                  <a:srgbClr val="FFFFFF"/>
                </a:solidFill>
                <a:latin typeface="Segoe UI Light"/>
                <a:ea typeface="Segoe UI" pitchFamily="34" charset="0"/>
                <a:cs typeface="Segoe UI" pitchFamily="34" charset="0"/>
              </a:rPr>
              <a:t>the scenes.</a:t>
            </a:r>
          </a:p>
          <a:p>
            <a:pPr defTabSz="914102" fontAlgn="base">
              <a:spcBef>
                <a:spcPts val="588"/>
              </a:spcBef>
              <a:spcAft>
                <a:spcPct val="0"/>
              </a:spcAft>
            </a:pPr>
            <a:endParaRPr lang="en-US" sz="2745" i="1" dirty="0">
              <a:solidFill>
                <a:srgbClr val="FFFFFF"/>
              </a:solidFill>
              <a:latin typeface="Segoe UI Light"/>
              <a:ea typeface="Segoe UI" pitchFamily="34" charset="0"/>
              <a:cs typeface="Segoe UI" pitchFamily="34" charset="0"/>
            </a:endParaRPr>
          </a:p>
          <a:p>
            <a:pPr algn="r" defTabSz="914102" fontAlgn="base">
              <a:spcBef>
                <a:spcPts val="588"/>
              </a:spcBef>
              <a:spcAft>
                <a:spcPct val="0"/>
              </a:spcAft>
            </a:pPr>
            <a:endParaRPr lang="en-US" sz="1765" dirty="0">
              <a:solidFill>
                <a:srgbClr val="FFFFFF"/>
              </a:solidFill>
            </a:endParaRPr>
          </a:p>
          <a:p>
            <a:pPr algn="r" defTabSz="914102" fontAlgn="base">
              <a:spcBef>
                <a:spcPts val="588"/>
              </a:spcBef>
              <a:spcAft>
                <a:spcPct val="0"/>
              </a:spcAft>
            </a:pPr>
            <a:r>
              <a:rPr lang="en-US" sz="1765" b="1" kern="0" dirty="0">
                <a:solidFill>
                  <a:srgbClr val="FFFFFF"/>
                </a:solidFill>
              </a:rPr>
              <a:t>Andrew Laudato</a:t>
            </a:r>
            <a:br>
              <a:rPr lang="en-US" sz="1765" b="1" kern="0" dirty="0">
                <a:solidFill>
                  <a:srgbClr val="FFFFFF"/>
                </a:solidFill>
              </a:rPr>
            </a:br>
            <a:r>
              <a:rPr lang="en-US" sz="1765" dirty="0">
                <a:solidFill>
                  <a:srgbClr val="FFFFFF"/>
                </a:solidFill>
              </a:rPr>
              <a:t>Pier 1 Imports</a:t>
            </a:r>
          </a:p>
        </p:txBody>
      </p:sp>
      <p:grpSp>
        <p:nvGrpSpPr>
          <p:cNvPr id="14" name="Group 13"/>
          <p:cNvGrpSpPr/>
          <p:nvPr/>
        </p:nvGrpSpPr>
        <p:grpSpPr>
          <a:xfrm>
            <a:off x="9515898" y="291549"/>
            <a:ext cx="2350471" cy="1187344"/>
            <a:chOff x="9721516" y="296898"/>
            <a:chExt cx="2397603" cy="1211153"/>
          </a:xfrm>
        </p:grpSpPr>
        <p:sp>
          <p:nvSpPr>
            <p:cNvPr id="5" name="Rectangle 4"/>
            <p:cNvSpPr/>
            <p:nvPr/>
          </p:nvSpPr>
          <p:spPr bwMode="auto">
            <a:xfrm>
              <a:off x="9721516" y="296898"/>
              <a:ext cx="2397603" cy="12111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pic>
          <p:nvPicPr>
            <p:cNvPr id="11" name="Picture 10"/>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9832573" y="530718"/>
              <a:ext cx="2175489" cy="743512"/>
            </a:xfrm>
            <a:prstGeom prst="rect">
              <a:avLst/>
            </a:prstGeom>
          </p:spPr>
        </p:pic>
      </p:grpSp>
      <p:sp>
        <p:nvSpPr>
          <p:cNvPr id="16" name="Rectangle 15"/>
          <p:cNvSpPr/>
          <p:nvPr/>
        </p:nvSpPr>
        <p:spPr bwMode="auto">
          <a:xfrm>
            <a:off x="1" y="487"/>
            <a:ext cx="7043336" cy="68570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a:xfrm>
            <a:off x="243315" y="291549"/>
            <a:ext cx="6800022" cy="1792816"/>
          </a:xfrm>
        </p:spPr>
        <p:txBody>
          <a:bodyPr/>
          <a:lstStyle/>
          <a:p>
            <a:r>
              <a:rPr lang="en-US" sz="4313" dirty="0">
                <a:solidFill>
                  <a:srgbClr val="0072C6"/>
                </a:solidFill>
              </a:rPr>
              <a:t>Demand Forecasting </a:t>
            </a:r>
          </a:p>
        </p:txBody>
      </p:sp>
      <p:sp>
        <p:nvSpPr>
          <p:cNvPr id="3" name="Text Placeholder 2"/>
          <p:cNvSpPr>
            <a:spLocks noGrp="1"/>
          </p:cNvSpPr>
          <p:nvPr>
            <p:ph sz="quarter" idx="10"/>
          </p:nvPr>
        </p:nvSpPr>
        <p:spPr>
          <a:xfrm>
            <a:off x="243314" y="1716708"/>
            <a:ext cx="5764306" cy="1484494"/>
          </a:xfrm>
        </p:spPr>
        <p:txBody>
          <a:bodyPr/>
          <a:lstStyle/>
          <a:p>
            <a:pPr lvl="0"/>
            <a:r>
              <a:rPr lang="en-US" dirty="0">
                <a:solidFill>
                  <a:srgbClr val="0072C6"/>
                </a:solidFill>
                <a:latin typeface="+mj-lt"/>
              </a:rPr>
              <a:t>Pier 1 partnered with MAX451 to delight loyalty customers by using historical and behavioral data to predict what products they want next.</a:t>
            </a:r>
          </a:p>
        </p:txBody>
      </p:sp>
      <p:sp>
        <p:nvSpPr>
          <p:cNvPr id="4" name="Text Placeholder 2"/>
          <p:cNvSpPr txBox="1">
            <a:spLocks/>
          </p:cNvSpPr>
          <p:nvPr/>
        </p:nvSpPr>
        <p:spPr>
          <a:xfrm>
            <a:off x="243313" y="3760933"/>
            <a:ext cx="6108497" cy="2609932"/>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4159">
                      <a:schemeClr val="tx1"/>
                    </a:gs>
                    <a:gs pos="31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588"/>
              </a:spcAft>
            </a:pPr>
            <a:r>
              <a:rPr lang="en-US" sz="3137" dirty="0">
                <a:solidFill>
                  <a:srgbClr val="0072C6"/>
                </a:solidFill>
                <a:latin typeface="Segoe UI Light"/>
              </a:rPr>
              <a:t>Key Benefits</a:t>
            </a:r>
          </a:p>
          <a:p>
            <a:pPr marL="448193" indent="-448193">
              <a:buClr>
                <a:srgbClr val="0072C6"/>
              </a:buClr>
              <a:buFont typeface="Arial" pitchFamily="34" charset="0"/>
              <a:buChar char="•"/>
            </a:pPr>
            <a:r>
              <a:rPr lang="en-US" sz="2353" dirty="0">
                <a:solidFill>
                  <a:srgbClr val="505050"/>
                </a:solidFill>
                <a:latin typeface="Segoe UI Light"/>
              </a:rPr>
              <a:t>Ease of use across skillsets</a:t>
            </a:r>
          </a:p>
          <a:p>
            <a:pPr marL="448193" indent="-448193">
              <a:buClr>
                <a:srgbClr val="0072C6"/>
              </a:buClr>
              <a:buFont typeface="Arial" pitchFamily="34" charset="0"/>
              <a:buChar char="•"/>
            </a:pPr>
            <a:r>
              <a:rPr lang="en-US" sz="2353" dirty="0">
                <a:solidFill>
                  <a:srgbClr val="505050"/>
                </a:solidFill>
                <a:latin typeface="Segoe UI Light"/>
              </a:rPr>
              <a:t>Fast time to meaningful results</a:t>
            </a:r>
          </a:p>
          <a:p>
            <a:pPr marL="448193" indent="-448193">
              <a:buClr>
                <a:srgbClr val="0072C6"/>
              </a:buClr>
              <a:buFont typeface="Arial" pitchFamily="34" charset="0"/>
              <a:buChar char="•"/>
            </a:pPr>
            <a:r>
              <a:rPr lang="en-US" sz="2353" dirty="0">
                <a:solidFill>
                  <a:srgbClr val="505050"/>
                </a:solidFill>
                <a:latin typeface="Segoe UI Light"/>
              </a:rPr>
              <a:t>Accessible via the cloud</a:t>
            </a:r>
          </a:p>
          <a:p>
            <a:pPr marL="448193" indent="-448193">
              <a:buClr>
                <a:srgbClr val="0072C6"/>
              </a:buClr>
              <a:buFont typeface="Arial" pitchFamily="34" charset="0"/>
              <a:buChar char="•"/>
            </a:pPr>
            <a:r>
              <a:rPr lang="en-US" sz="2353" dirty="0">
                <a:solidFill>
                  <a:srgbClr val="505050"/>
                </a:solidFill>
                <a:latin typeface="Segoe UI Light"/>
              </a:rPr>
              <a:t>Predicting what their customer wants, before they want it </a:t>
            </a:r>
          </a:p>
        </p:txBody>
      </p:sp>
      <p:sp>
        <p:nvSpPr>
          <p:cNvPr id="17" name="Rectangle 16"/>
          <p:cNvSpPr/>
          <p:nvPr/>
        </p:nvSpPr>
        <p:spPr>
          <a:xfrm>
            <a:off x="6947865" y="2472927"/>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58" spc="-98" dirty="0">
                <a:solidFill>
                  <a:srgbClr val="00BCF1"/>
                </a:solidFill>
                <a:latin typeface="Perpetua" panose="02020502060401020303" pitchFamily="18" charset="0"/>
              </a:rPr>
              <a:t>“</a:t>
            </a:r>
          </a:p>
        </p:txBody>
      </p:sp>
      <p:sp>
        <p:nvSpPr>
          <p:cNvPr id="18" name="Rectangle 17"/>
          <p:cNvSpPr/>
          <p:nvPr/>
        </p:nvSpPr>
        <p:spPr>
          <a:xfrm>
            <a:off x="11588855" y="3940443"/>
            <a:ext cx="440332" cy="1086215"/>
          </a:xfrm>
          <a:prstGeom prst="rect">
            <a:avLst/>
          </a:prstGeom>
        </p:spPr>
        <p:txBody>
          <a:bodyPr wrap="none">
            <a:spAutoFit/>
          </a:bodyPr>
          <a:lstStyle/>
          <a:p>
            <a:pPr algn="ctr"/>
            <a:r>
              <a:rPr lang="en-US" sz="6470" dirty="0">
                <a:solidFill>
                  <a:srgbClr val="00BCF1"/>
                </a:solidFill>
                <a:latin typeface="Perpetua" panose="02020502060401020303" pitchFamily="18" charset="0"/>
              </a:rPr>
              <a:t>”</a:t>
            </a:r>
          </a:p>
        </p:txBody>
      </p:sp>
    </p:spTree>
    <p:extLst>
      <p:ext uri="{BB962C8B-B14F-4D97-AF65-F5344CB8AC3E}">
        <p14:creationId xmlns:p14="http://schemas.microsoft.com/office/powerpoint/2010/main" val="243048944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ustomers.microsoft.com/Assets/f6faba9e-3a74-e411-acea-6c3be5a8e740/JJ%20Food%20Service%20Logo.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6390" y="134951"/>
            <a:ext cx="1694985" cy="63238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customers.microsoft.com/Assets/8035e5a8-b85f-e411-93d9-6c3be5a84144/Pier%201%20Logo.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530500" y="267920"/>
            <a:ext cx="2596277" cy="61971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customers.microsoft.com/Assets/97e75e84-1e8a-e411-b6d3-6c3be5a8e740/Direct%20One%20logo.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412557" y="1348906"/>
            <a:ext cx="47625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customers.microsoft.com/Assets/63f7dd04-a7c2-e411-bbbe-6c3be5a8e164/Gjirafa%20Logo.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698338" y="375842"/>
            <a:ext cx="2743200" cy="61336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s://customers.microsoft.com/Assets/c4145015-46c7-e411-bbbe-6c3be5a8e164/carnegie%20mellon%20logo.jp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9334500" y="2805851"/>
            <a:ext cx="2857500" cy="185737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ttps://customers.microsoft.com/Assets/7bee01f5-c7c2-e411-92a6-6c3be5bde970/JLL%20Logo_Lo%20Res.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623401" y="2641331"/>
            <a:ext cx="1743050" cy="77469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ttps://customers.microsoft.com/Assets/a5f8e10b-a3c9-e411-bbbe-6c3be5a8e164/eSmart%20Systems%20Logo.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978794" y="1736322"/>
            <a:ext cx="3433763" cy="685141"/>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https://customers.microsoft.com/Assets/3fb7c1e2-c6ed-e411-80f0-c4346bac3904/OSIsoft%20logo.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76425" y="2107037"/>
            <a:ext cx="2030064" cy="776810"/>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https://customers.microsoft.com/Assets/65a86ecf-d1d7-e411-bf24-6c3be5a8e164/Mendeley%20Logo.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880942" y="5275135"/>
            <a:ext cx="3602386" cy="715331"/>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https://customers.microsoft.com/Assets/c81d3340-f2d3-e411-9162-6c3be5bde970/Youboox%20Logo.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202284" y="5225584"/>
            <a:ext cx="3479851" cy="1867541"/>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https://customers.microsoft.com/Assets/8ec6c670-bccc-e411-92e9-6c3be5a84144/WASH_logo.jp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57043" y="5103799"/>
            <a:ext cx="2857500" cy="704851"/>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https://customers.microsoft.com/Assets/9330a23a-1866-e511-8106-fc15b4282e38/Kellogg%20Logo%20resized.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825982" y="2609955"/>
            <a:ext cx="3495675" cy="1476375"/>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https://customers.microsoft.com/Assets/6a6055be-6147-e511-8104-fc15b4285d7c/Optolexia%20Logo.pn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4431904" y="4119912"/>
            <a:ext cx="4266434" cy="999075"/>
          </a:xfrm>
          <a:prstGeom prst="rect">
            <a:avLst/>
          </a:prstGeom>
          <a:noFill/>
          <a:extLst>
            <a:ext uri="{909E8E84-426E-40DD-AFC4-6F175D3DCCD1}">
              <a14:hiddenFill xmlns:a14="http://schemas.microsoft.com/office/drawing/2010/main">
                <a:solidFill>
                  <a:srgbClr val="FFFFFF"/>
                </a:solidFill>
              </a14:hiddenFill>
            </a:ext>
          </a:extLst>
        </p:spPr>
      </p:pic>
      <p:pic>
        <p:nvPicPr>
          <p:cNvPr id="5148" name="Picture 28" descr="https://customers.microsoft.com/Assets/32b57219-97b8-e411-9300-6c3be5bde970/Rockwell%20Automation%20Logo.png"/>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716766" y="989259"/>
            <a:ext cx="2838450" cy="885825"/>
          </a:xfrm>
          <a:prstGeom prst="rect">
            <a:avLst/>
          </a:prstGeom>
          <a:noFill/>
          <a:extLst>
            <a:ext uri="{909E8E84-426E-40DD-AFC4-6F175D3DCCD1}">
              <a14:hiddenFill xmlns:a14="http://schemas.microsoft.com/office/drawing/2010/main">
                <a:solidFill>
                  <a:srgbClr val="FFFFFF"/>
                </a:solidFill>
              </a14:hiddenFill>
            </a:ext>
          </a:extLst>
        </p:spPr>
      </p:pic>
      <p:pic>
        <p:nvPicPr>
          <p:cNvPr id="5150" name="Picture 30" descr="https://customers.microsoft.com/Assets/16f0283f-18f4-e411-80f1-c4346bac0abc/Tacoma%20Public%20School%20Logo.png"/>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9438244" y="5565143"/>
            <a:ext cx="2292492" cy="964428"/>
          </a:xfrm>
          <a:prstGeom prst="rect">
            <a:avLst/>
          </a:prstGeom>
          <a:noFill/>
          <a:extLst>
            <a:ext uri="{909E8E84-426E-40DD-AFC4-6F175D3DCCD1}">
              <a14:hiddenFill xmlns:a14="http://schemas.microsoft.com/office/drawing/2010/main">
                <a:solidFill>
                  <a:srgbClr val="FFFFFF"/>
                </a:solidFill>
              </a14:hiddenFill>
            </a:ext>
          </a:extLst>
        </p:spPr>
      </p:pic>
      <p:pic>
        <p:nvPicPr>
          <p:cNvPr id="5152" name="Picture 32" descr="https://customers.microsoft.com/Assets/59d1f807-35b6-e411-8afe-6c3be5a8e740/Ziosk%20Logo%20resized.png"/>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6246403" y="339129"/>
            <a:ext cx="2332308" cy="1270022"/>
          </a:xfrm>
          <a:prstGeom prst="rect">
            <a:avLst/>
          </a:prstGeom>
          <a:noFill/>
          <a:extLst>
            <a:ext uri="{909E8E84-426E-40DD-AFC4-6F175D3DCCD1}">
              <a14:hiddenFill xmlns:a14="http://schemas.microsoft.com/office/drawing/2010/main">
                <a:solidFill>
                  <a:srgbClr val="FFFFFF"/>
                </a:solidFill>
              </a14:hiddenFill>
            </a:ext>
          </a:extLst>
        </p:spPr>
      </p:pic>
      <p:pic>
        <p:nvPicPr>
          <p:cNvPr id="5154" name="Picture 34" descr="https://customers.microsoft.com/Assets/9ee201a7-e92f-e511-80fb-fc15b4282e38/nae%20logo.PNG"/>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646827" y="3310677"/>
            <a:ext cx="180022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5156" name="Picture 36" descr="https://customers.microsoft.com/Assets/91aab95a-db20-e511-80f9-fc15b4282e38/sun.png"/>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3114543" y="3988162"/>
            <a:ext cx="1019175" cy="895351"/>
          </a:xfrm>
          <a:prstGeom prst="rect">
            <a:avLst/>
          </a:prstGeom>
          <a:noFill/>
          <a:extLst>
            <a:ext uri="{909E8E84-426E-40DD-AFC4-6F175D3DCCD1}">
              <a14:hiddenFill xmlns:a14="http://schemas.microsoft.com/office/drawing/2010/main">
                <a:solidFill>
                  <a:srgbClr val="FFFFFF"/>
                </a:solidFill>
              </a14:hiddenFill>
            </a:ext>
          </a:extLst>
        </p:spPr>
      </p:pic>
      <p:pic>
        <p:nvPicPr>
          <p:cNvPr id="5158" name="Picture 38" descr="https://customers.microsoft.com/Assets/68647bbe-ed15-e511-80f7-c4346bac3904/The%20Next%20Up%20Logo.jpg"/>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257043" y="6041434"/>
            <a:ext cx="3176653" cy="689879"/>
          </a:xfrm>
          <a:prstGeom prst="rect">
            <a:avLst/>
          </a:prstGeom>
          <a:noFill/>
          <a:extLst>
            <a:ext uri="{909E8E84-426E-40DD-AFC4-6F175D3DCCD1}">
              <a14:hiddenFill xmlns:a14="http://schemas.microsoft.com/office/drawing/2010/main">
                <a:solidFill>
                  <a:srgbClr val="FFFFFF"/>
                </a:solidFill>
              </a14:hiddenFill>
            </a:ext>
          </a:extLst>
        </p:spPr>
      </p:pic>
      <p:pic>
        <p:nvPicPr>
          <p:cNvPr id="5160" name="Picture 40" descr="https://customers.microsoft.com/Assets/82edcda2-f5ff-e411-80f1-c4346bac3904/Ultra%20Tendency%20Logo.png"/>
          <p:cNvPicPr>
            <a:picLocks noChangeAspect="1" noChangeArrowheads="1"/>
          </p:cNvPicPr>
          <p:nvPr/>
        </p:nvPicPr>
        <p:blipFill>
          <a:blip r:embed="rId22">
            <a:extLst>
              <a:ext uri="{28A0092B-C50C-407E-A947-70E740481C1C}">
                <a14:useLocalDpi xmlns:a14="http://schemas.microsoft.com/office/drawing/2010/main"/>
              </a:ext>
            </a:extLst>
          </a:blip>
          <a:srcRect/>
          <a:stretch>
            <a:fillRect/>
          </a:stretch>
        </p:blipFill>
        <p:spPr bwMode="auto">
          <a:xfrm>
            <a:off x="6928484" y="6006125"/>
            <a:ext cx="1867744" cy="676252"/>
          </a:xfrm>
          <a:prstGeom prst="rect">
            <a:avLst/>
          </a:prstGeom>
          <a:noFill/>
          <a:extLst>
            <a:ext uri="{909E8E84-426E-40DD-AFC4-6F175D3DCCD1}">
              <a14:hiddenFill xmlns:a14="http://schemas.microsoft.com/office/drawing/2010/main">
                <a:solidFill>
                  <a:srgbClr val="FFFFFF"/>
                </a:solidFill>
              </a14:hiddenFill>
            </a:ext>
          </a:extLst>
        </p:spPr>
      </p:pic>
      <p:pic>
        <p:nvPicPr>
          <p:cNvPr id="5162" name="Picture 42" descr="https://customers.microsoft.com/Assets/a0bb48a0-9108-e511-80f0-fc15b4282e38/Genscape%20Logo.png"/>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7169250" y="3561212"/>
            <a:ext cx="1778962" cy="607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7393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0" name="Rectangle 9"/>
          <p:cNvSpPr/>
          <p:nvPr/>
        </p:nvSpPr>
        <p:spPr bwMode="auto">
          <a:xfrm>
            <a:off x="0" y="479424"/>
            <a:ext cx="12436475" cy="347503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 Placeholder 41"/>
          <p:cNvSpPr txBox="1">
            <a:spLocks/>
          </p:cNvSpPr>
          <p:nvPr/>
        </p:nvSpPr>
        <p:spPr>
          <a:xfrm>
            <a:off x="10394215" y="6267485"/>
            <a:ext cx="1767622"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nl-NL" sz="1020" dirty="0">
                <a:gradFill>
                  <a:gsLst>
                    <a:gs pos="0">
                      <a:srgbClr val="FFFFFF"/>
                    </a:gs>
                    <a:gs pos="100000">
                      <a:srgbClr val="FFFFFF"/>
                    </a:gs>
                  </a:gsLst>
                  <a:lin ang="5400000" scaled="1"/>
                </a:gradFill>
                <a:latin typeface="Segoe UI"/>
              </a:rPr>
              <a:t>DARTMOUTH-HITCHCOCK</a:t>
            </a:r>
          </a:p>
        </p:txBody>
      </p:sp>
      <p:sp>
        <p:nvSpPr>
          <p:cNvPr id="12" name="Text Placeholder 28"/>
          <p:cNvSpPr txBox="1">
            <a:spLocks/>
          </p:cNvSpPr>
          <p:nvPr/>
        </p:nvSpPr>
        <p:spPr>
          <a:xfrm>
            <a:off x="5992423" y="1630552"/>
            <a:ext cx="5827190" cy="990222"/>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3060" dirty="0">
                <a:solidFill>
                  <a:srgbClr val="505050"/>
                </a:solidFill>
                <a:latin typeface="Segoe UI Light" panose="020B0502040204020203" pitchFamily="34" charset="0"/>
                <a:ea typeface="Segoe UI" panose="020B0502040204020203" pitchFamily="34" charset="0"/>
                <a:cs typeface="Segoe UI" panose="020B0502040204020203" pitchFamily="34" charset="0"/>
              </a:rPr>
              <a:t>Personalized care delivers healthier populations</a:t>
            </a:r>
            <a:endParaRPr lang="en-US" sz="2040" b="1" dirty="0">
              <a:solidFill>
                <a:srgbClr val="0078D7"/>
              </a:solidFill>
              <a:latin typeface="Segoe UI"/>
              <a:ea typeface="Segoe UI" panose="020B0502040204020203" pitchFamily="34" charset="0"/>
              <a:cs typeface="Segoe UI" panose="020B0502040204020203" pitchFamily="34" charset="0"/>
            </a:endParaRPr>
          </a:p>
        </p:txBody>
      </p:sp>
      <p:sp>
        <p:nvSpPr>
          <p:cNvPr id="13" name="Text Placeholder 38"/>
          <p:cNvSpPr txBox="1">
            <a:spLocks/>
          </p:cNvSpPr>
          <p:nvPr/>
        </p:nvSpPr>
        <p:spPr>
          <a:xfrm>
            <a:off x="457200" y="4021554"/>
            <a:ext cx="11704637" cy="1007657"/>
          </a:xfrm>
          <a:prstGeom prst="rect">
            <a:avLst/>
          </a:prstGeom>
        </p:spPr>
        <p:txBody>
          <a:bodyPr vert="horz"/>
          <a:lstStyle>
            <a:lvl1pPr marL="0" marR="0" indent="0" algn="r" defTabSz="685835" rtl="0" eaLnBrk="1" fontAlgn="auto" latinLnBrk="0" hangingPunct="1">
              <a:lnSpc>
                <a:spcPct val="100000"/>
              </a:lnSpc>
              <a:spcBef>
                <a:spcPts val="1800"/>
              </a:spcBef>
              <a:spcAft>
                <a:spcPts val="0"/>
              </a:spcAft>
              <a:buClrTx/>
              <a:buSzTx/>
              <a:buFontTx/>
              <a:buNone/>
              <a:tabLst/>
              <a:defRPr sz="24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6050" indent="-146050" algn="l"/>
            <a:r>
              <a:rPr lang="en-US" sz="2800" dirty="0">
                <a:gradFill>
                  <a:gsLst>
                    <a:gs pos="0">
                      <a:srgbClr val="FFFFFF"/>
                    </a:gs>
                    <a:gs pos="100000">
                      <a:srgbClr val="FFFFFF"/>
                    </a:gs>
                  </a:gsLst>
                  <a:lin ang="5400000" scaled="1"/>
                </a:gradFill>
                <a:latin typeface="Segoe UI Light"/>
              </a:rPr>
              <a:t>“This system is really transforming how we can deliver health and wellness </a:t>
            </a:r>
            <a:br>
              <a:rPr lang="en-US" sz="2800" dirty="0">
                <a:gradFill>
                  <a:gsLst>
                    <a:gs pos="0">
                      <a:srgbClr val="FFFFFF"/>
                    </a:gs>
                    <a:gs pos="100000">
                      <a:srgbClr val="FFFFFF"/>
                    </a:gs>
                  </a:gsLst>
                  <a:lin ang="5400000" scaled="1"/>
                </a:gradFill>
                <a:latin typeface="Segoe UI Light"/>
              </a:rPr>
            </a:br>
            <a:r>
              <a:rPr lang="en-US" sz="2800" dirty="0">
                <a:gradFill>
                  <a:gsLst>
                    <a:gs pos="0">
                      <a:srgbClr val="FFFFFF"/>
                    </a:gs>
                    <a:gs pos="100000">
                      <a:srgbClr val="FFFFFF"/>
                    </a:gs>
                  </a:gsLst>
                  <a:lin ang="5400000" scaled="1"/>
                </a:gradFill>
                <a:latin typeface="Segoe UI Light"/>
              </a:rPr>
              <a:t>to the population. Despite all of the technology involved, ImagineCare does not lose that human touch, which is so important.”</a:t>
            </a:r>
          </a:p>
          <a:p>
            <a:pPr marL="122238" indent="-122238"/>
            <a:r>
              <a:rPr lang="en-US" i="1" dirty="0">
                <a:gradFill>
                  <a:gsLst>
                    <a:gs pos="0">
                      <a:srgbClr val="FFFFFF"/>
                    </a:gs>
                    <a:gs pos="100000">
                      <a:srgbClr val="FFFFFF"/>
                    </a:gs>
                  </a:gsLst>
                  <a:lin ang="5400000" scaled="1"/>
                </a:gradFill>
                <a:latin typeface="Segoe UI Light"/>
              </a:rPr>
              <a:t>Nathan Larson</a:t>
            </a:r>
            <a:br>
              <a:rPr lang="en-US" i="1" dirty="0">
                <a:gradFill>
                  <a:gsLst>
                    <a:gs pos="0">
                      <a:srgbClr val="FFFFFF"/>
                    </a:gs>
                    <a:gs pos="100000">
                      <a:srgbClr val="FFFFFF"/>
                    </a:gs>
                  </a:gsLst>
                  <a:lin ang="5400000" scaled="1"/>
                </a:gradFill>
                <a:latin typeface="Segoe UI Light"/>
              </a:rPr>
            </a:br>
            <a:r>
              <a:rPr lang="en-US" sz="1800" i="1" dirty="0">
                <a:gradFill>
                  <a:gsLst>
                    <a:gs pos="0">
                      <a:srgbClr val="FFFFFF"/>
                    </a:gs>
                    <a:gs pos="100000">
                      <a:srgbClr val="FFFFFF"/>
                    </a:gs>
                  </a:gsLst>
                  <a:lin ang="5400000" scaled="1"/>
                </a:gradFill>
                <a:latin typeface="Segoe UI Light"/>
              </a:rPr>
              <a:t>Director of Remote Medical Sensing</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72571" y="412333"/>
            <a:ext cx="5077215" cy="1269304"/>
          </a:xfrm>
          <a:prstGeom prst="rect">
            <a:avLst/>
          </a:prstGeom>
        </p:spPr>
      </p:pic>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638" y="673893"/>
            <a:ext cx="5486400" cy="3086101"/>
          </a:xfrm>
          <a:prstGeom prst="rect">
            <a:avLst/>
          </a:prstGeom>
        </p:spPr>
      </p:pic>
    </p:spTree>
    <p:extLst>
      <p:ext uri="{BB962C8B-B14F-4D97-AF65-F5344CB8AC3E}">
        <p14:creationId xmlns:p14="http://schemas.microsoft.com/office/powerpoint/2010/main" val="3819387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VeHZNn8aU"/>
          <p:cNvPicPr>
            <a:picLocks noRot="1" noChangeAspect="1"/>
          </p:cNvPicPr>
          <p:nvPr>
            <a:videoFile r:link="rId1"/>
          </p:nvPr>
        </p:nvPicPr>
        <p:blipFill>
          <a:blip r:embed="rId3"/>
          <a:stretch>
            <a:fillRect/>
          </a:stretch>
        </p:blipFill>
        <p:spPr>
          <a:xfrm>
            <a:off x="0" y="0"/>
            <a:ext cx="12192001" cy="6858000"/>
          </a:xfrm>
          <a:prstGeom prst="rect">
            <a:avLst/>
          </a:prstGeom>
        </p:spPr>
      </p:pic>
    </p:spTree>
    <p:extLst>
      <p:ext uri="{BB962C8B-B14F-4D97-AF65-F5344CB8AC3E}">
        <p14:creationId xmlns:p14="http://schemas.microsoft.com/office/powerpoint/2010/main" val="572368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48309" y="12568"/>
            <a:ext cx="9160609" cy="6844945"/>
          </a:xfrm>
          <a:prstGeom prst="rect">
            <a:avLst/>
          </a:prstGeom>
        </p:spPr>
      </p:pic>
      <p:sp>
        <p:nvSpPr>
          <p:cNvPr id="3" name="Rectangular Callout 2"/>
          <p:cNvSpPr/>
          <p:nvPr/>
        </p:nvSpPr>
        <p:spPr bwMode="auto">
          <a:xfrm>
            <a:off x="383399" y="1149187"/>
            <a:ext cx="1529644" cy="597792"/>
          </a:xfrm>
          <a:prstGeom prst="wedgeRectCallout">
            <a:avLst>
              <a:gd name="adj1" fmla="val 80316"/>
              <a:gd name="adj2" fmla="val -1541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language?</a:t>
            </a:r>
          </a:p>
        </p:txBody>
      </p:sp>
      <p:sp>
        <p:nvSpPr>
          <p:cNvPr id="4" name="Rectangular Callout 3"/>
          <p:cNvSpPr/>
          <p:nvPr/>
        </p:nvSpPr>
        <p:spPr bwMode="auto">
          <a:xfrm>
            <a:off x="213438" y="3622405"/>
            <a:ext cx="1529644" cy="597792"/>
          </a:xfrm>
          <a:prstGeom prst="wedgeRectCallout">
            <a:avLst>
              <a:gd name="adj1" fmla="val 91044"/>
              <a:gd name="adj2" fmla="val -1985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Misspelled?</a:t>
            </a:r>
          </a:p>
        </p:txBody>
      </p:sp>
      <p:sp>
        <p:nvSpPr>
          <p:cNvPr id="5" name="Rectangular Callout 4"/>
          <p:cNvSpPr/>
          <p:nvPr/>
        </p:nvSpPr>
        <p:spPr bwMode="auto">
          <a:xfrm>
            <a:off x="10314147" y="1835069"/>
            <a:ext cx="1529644" cy="597792"/>
          </a:xfrm>
          <a:prstGeom prst="wedgeRectCallout">
            <a:avLst>
              <a:gd name="adj1" fmla="val -174473"/>
              <a:gd name="adj2" fmla="val 29681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is the intent?</a:t>
            </a:r>
          </a:p>
        </p:txBody>
      </p:sp>
      <p:sp>
        <p:nvSpPr>
          <p:cNvPr id="6" name="Rectangular Callout 5"/>
          <p:cNvSpPr/>
          <p:nvPr/>
        </p:nvSpPr>
        <p:spPr bwMode="auto">
          <a:xfrm>
            <a:off x="7958142" y="206063"/>
            <a:ext cx="2271246" cy="808597"/>
          </a:xfrm>
          <a:prstGeom prst="wedgeRectCallout">
            <a:avLst>
              <a:gd name="adj1" fmla="val -140529"/>
              <a:gd name="adj2" fmla="val 9989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is the probability of a click on each ad?</a:t>
            </a:r>
          </a:p>
        </p:txBody>
      </p:sp>
      <p:sp>
        <p:nvSpPr>
          <p:cNvPr id="7" name="Rectangular Callout 6"/>
          <p:cNvSpPr/>
          <p:nvPr/>
        </p:nvSpPr>
        <p:spPr bwMode="auto">
          <a:xfrm>
            <a:off x="266185" y="4835570"/>
            <a:ext cx="1881287" cy="996320"/>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Which links are most likely to get clicked?</a:t>
            </a:r>
          </a:p>
        </p:txBody>
      </p:sp>
      <p:sp>
        <p:nvSpPr>
          <p:cNvPr id="9" name="Rectangular Callout 8"/>
          <p:cNvSpPr/>
          <p:nvPr/>
        </p:nvSpPr>
        <p:spPr bwMode="auto">
          <a:xfrm>
            <a:off x="10217445" y="3323509"/>
            <a:ext cx="1829733" cy="597792"/>
          </a:xfrm>
          <a:prstGeom prst="wedgeRectCallout">
            <a:avLst>
              <a:gd name="adj1" fmla="val -241406"/>
              <a:gd name="adj2" fmla="val 12818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Are any of these pages malicious?</a:t>
            </a:r>
          </a:p>
        </p:txBody>
      </p:sp>
      <p:sp>
        <p:nvSpPr>
          <p:cNvPr id="10" name="Rectangle 9"/>
          <p:cNvSpPr/>
          <p:nvPr/>
        </p:nvSpPr>
        <p:spPr bwMode="auto">
          <a:xfrm>
            <a:off x="10112173" y="4431181"/>
            <a:ext cx="1828541" cy="21801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pages should we index?</a:t>
            </a:r>
          </a:p>
          <a:p>
            <a:pPr algn="ctr" defTabSz="913924" fontAlgn="base">
              <a:spcBef>
                <a:spcPct val="0"/>
              </a:spcBef>
              <a:spcAft>
                <a:spcPct val="0"/>
              </a:spcAft>
            </a:pPr>
            <a:endParaRPr lang="en-US" i="1" dirty="0">
              <a:gradFill>
                <a:gsLst>
                  <a:gs pos="0">
                    <a:srgbClr val="FFFFFF"/>
                  </a:gs>
                  <a:gs pos="100000">
                    <a:srgbClr val="FFFFFF"/>
                  </a:gs>
                </a:gsLst>
                <a:lin ang="5400000" scaled="0"/>
              </a:gradFill>
              <a:ea typeface="Segoe UI" pitchFamily="34" charset="0"/>
              <a:cs typeface="Segoe UI" pitchFamily="34" charset="0"/>
            </a:endParaRPr>
          </a:p>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ad pricing will optimize revenue?</a:t>
            </a:r>
          </a:p>
        </p:txBody>
      </p:sp>
      <p:sp>
        <p:nvSpPr>
          <p:cNvPr id="12" name="Rectangular Callout 11"/>
          <p:cNvSpPr/>
          <p:nvPr/>
        </p:nvSpPr>
        <p:spPr bwMode="auto">
          <a:xfrm>
            <a:off x="383398" y="2303746"/>
            <a:ext cx="1529644" cy="896686"/>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Which ads to show, and in what order?</a:t>
            </a:r>
          </a:p>
        </p:txBody>
      </p:sp>
      <p:sp>
        <p:nvSpPr>
          <p:cNvPr id="13" name="Rectangle 12"/>
          <p:cNvSpPr/>
          <p:nvPr/>
        </p:nvSpPr>
        <p:spPr bwMode="auto">
          <a:xfrm>
            <a:off x="2731803" y="2133963"/>
            <a:ext cx="5393589" cy="168184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2400" dirty="0">
                <a:solidFill>
                  <a:schemeClr val="bg1"/>
                </a:solidFill>
                <a:ea typeface="Segoe UI" pitchFamily="34" charset="0"/>
                <a:cs typeface="Segoe UI" pitchFamily="34" charset="0"/>
              </a:rPr>
              <a:t>Machine learning enables nearly every value proposition of web search.</a:t>
            </a:r>
          </a:p>
        </p:txBody>
      </p:sp>
    </p:spTree>
    <p:extLst>
      <p:ext uri="{BB962C8B-B14F-4D97-AF65-F5344CB8AC3E}">
        <p14:creationId xmlns:p14="http://schemas.microsoft.com/office/powerpoint/2010/main" val="247160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animBg="1"/>
      <p:bldP spid="10"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Analyze</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397" y="1233714"/>
            <a:ext cx="5486400" cy="3130377"/>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5999" y="1233714"/>
            <a:ext cx="5486400" cy="2947258"/>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2397" y="3583214"/>
            <a:ext cx="5486400" cy="3089710"/>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95999" y="3583214"/>
            <a:ext cx="5486400" cy="3198682"/>
          </a:xfrm>
          <a:prstGeom prst="rect">
            <a:avLst/>
          </a:prstGeom>
        </p:spPr>
      </p:pic>
    </p:spTree>
    <p:extLst>
      <p:ext uri="{BB962C8B-B14F-4D97-AF65-F5344CB8AC3E}">
        <p14:creationId xmlns:p14="http://schemas.microsoft.com/office/powerpoint/2010/main" val="36458515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1">
      <a:dk1>
        <a:srgbClr val="FFFFFF"/>
      </a:dk1>
      <a:lt1>
        <a:srgbClr val="000000"/>
      </a:lt1>
      <a:dk2>
        <a:srgbClr val="FFFFFF"/>
      </a:dk2>
      <a:lt2>
        <a:srgbClr val="000000"/>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FFFFFF"/>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30616_S4_Dark_Template_16x9">
  <a:themeElements>
    <a:clrScheme name="S4 2015 Dark">
      <a:dk1>
        <a:srgbClr val="505050"/>
      </a:dk1>
      <a:lt1>
        <a:srgbClr val="FFFFFF"/>
      </a:lt1>
      <a:dk2>
        <a:srgbClr val="00188F"/>
      </a:dk2>
      <a:lt2>
        <a:srgbClr val="D2D2D2"/>
      </a:lt2>
      <a:accent1>
        <a:srgbClr val="00188F"/>
      </a:accent1>
      <a:accent2>
        <a:srgbClr val="0078D7"/>
      </a:accent2>
      <a:accent3>
        <a:srgbClr val="32145A"/>
      </a:accent3>
      <a:accent4>
        <a:srgbClr val="107C10"/>
      </a:accent4>
      <a:accent5>
        <a:srgbClr val="08BCF2"/>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lide deck template_dark background_S4 FY15 Q3_16x9 [Read-Only]" id="{D3AF6F10-797E-4DD1-B3FB-8344B68EF7B1}" vid="{312E4A0F-244B-4DFD-8614-F50ED4DFD5C0}"/>
    </a:ext>
  </a:extLst>
</a:theme>
</file>

<file path=ppt/theme/theme6.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4651</TotalTime>
  <Words>10203</Words>
  <Application>Microsoft Office PowerPoint</Application>
  <PresentationFormat>Widescreen</PresentationFormat>
  <Paragraphs>1119</Paragraphs>
  <Slides>79</Slides>
  <Notes>59</Notes>
  <HiddenSlides>3</HiddenSlides>
  <MMClips>1</MMClips>
  <ScaleCrop>false</ScaleCrop>
  <HeadingPairs>
    <vt:vector size="8" baseType="variant">
      <vt:variant>
        <vt:lpstr>Fonts Used</vt:lpstr>
      </vt:variant>
      <vt:variant>
        <vt:i4>12</vt:i4>
      </vt:variant>
      <vt:variant>
        <vt:lpstr>Theme</vt:lpstr>
      </vt:variant>
      <vt:variant>
        <vt:i4>6</vt:i4>
      </vt:variant>
      <vt:variant>
        <vt:lpstr>Embedded OLE Servers</vt:lpstr>
      </vt:variant>
      <vt:variant>
        <vt:i4>1</vt:i4>
      </vt:variant>
      <vt:variant>
        <vt:lpstr>Slide Titles</vt:lpstr>
      </vt:variant>
      <vt:variant>
        <vt:i4>79</vt:i4>
      </vt:variant>
    </vt:vector>
  </HeadingPairs>
  <TitlesOfParts>
    <vt:vector size="98" baseType="lpstr">
      <vt:lpstr>MS PGothic</vt:lpstr>
      <vt:lpstr>Arial</vt:lpstr>
      <vt:lpstr>Calibri</vt:lpstr>
      <vt:lpstr>Calibri Light</vt:lpstr>
      <vt:lpstr>Cambria Math</vt:lpstr>
      <vt:lpstr>Consolas</vt:lpstr>
      <vt:lpstr>Perpetua</vt:lpstr>
      <vt:lpstr>Segoe UI</vt:lpstr>
      <vt:lpstr>Segoe UI Light</vt:lpstr>
      <vt:lpstr>Segoe UI Semibold</vt:lpstr>
      <vt:lpstr>Segoe UI Semilight</vt:lpstr>
      <vt:lpstr>Wingdings</vt:lpstr>
      <vt:lpstr>Office Theme</vt:lpstr>
      <vt:lpstr>2_Office Theme</vt:lpstr>
      <vt:lpstr>1_Office Theme</vt:lpstr>
      <vt:lpstr>1_Azure Medium</vt:lpstr>
      <vt:lpstr>5-30616_S4_Dark_Template_16x9</vt:lpstr>
      <vt:lpstr>Azure Medium</vt:lpstr>
      <vt:lpstr>think-cell Slide</vt:lpstr>
      <vt:lpstr>Azure Machine Learning</vt:lpstr>
      <vt:lpstr>PowerPoint Presentation</vt:lpstr>
      <vt:lpstr>What is Machine Learning ?</vt:lpstr>
      <vt:lpstr>PowerPoint Presentation</vt:lpstr>
      <vt:lpstr>PowerPoint Presentation</vt:lpstr>
      <vt:lpstr>PowerPoint Presentation</vt:lpstr>
      <vt:lpstr>Why Machine Learning?</vt:lpstr>
      <vt:lpstr>PowerPoint Presentation</vt:lpstr>
      <vt:lpstr>Image Analyze</vt:lpstr>
      <vt:lpstr>Accent Color: Which border color is the best?</vt:lpstr>
      <vt:lpstr>Accent Color: Analyze Image</vt:lpstr>
      <vt:lpstr>Accent Color: Windows 10 Store</vt:lpstr>
      <vt:lpstr>Accent Color: Windows 10 Store</vt:lpstr>
      <vt:lpstr>Text Analytics: User reviews</vt:lpstr>
      <vt:lpstr>The old Machine Learning landscape  No improvement in generations </vt:lpstr>
      <vt:lpstr>Data Science</vt:lpstr>
      <vt:lpstr>Microsoft Azure Machine Learning</vt:lpstr>
      <vt:lpstr>From data to decisions and actions</vt:lpstr>
      <vt:lpstr>Transform data into intelligent action</vt:lpstr>
      <vt:lpstr>Microsoft Azure Machine Learning</vt:lpstr>
      <vt:lpstr>Why Azure Machine Learning  Built for a cloud-first, mobile-first world </vt:lpstr>
      <vt:lpstr> </vt:lpstr>
      <vt:lpstr>Microsoft Azure Machine Learning  Built for a cloud-first, mobile-first world</vt:lpstr>
      <vt:lpstr>Microsoft Azure Machine Learning</vt:lpstr>
      <vt:lpstr>Azure Machine Learning Ecosystem</vt:lpstr>
      <vt:lpstr>PowerPoint Presentation</vt:lpstr>
      <vt:lpstr>Azure Machine Learning Service Data -&gt; Predictive model -&gt; Operational web API in minutes</vt:lpstr>
      <vt:lpstr>Azure Machine Learning Service Data -&gt; Predictive model -&gt; Operational web API in minutes</vt:lpstr>
      <vt:lpstr>Model Your Way: Open source/our source</vt:lpstr>
      <vt:lpstr>Deploy in Minutes</vt:lpstr>
      <vt:lpstr>What can Azure ML do for you…? </vt:lpstr>
      <vt:lpstr>R and Python Jupyter Notebooks</vt:lpstr>
      <vt:lpstr>What is R?</vt:lpstr>
      <vt:lpstr>CRAN: 7000+ add-on packages for R</vt:lpstr>
      <vt:lpstr>R: The #1 software for Data Science … and #6 amongst general-purpose programming languages </vt:lpstr>
      <vt:lpstr>Use Cases  &amp;  Customer Stories</vt:lpstr>
      <vt:lpstr>PowerPoint Presentation</vt:lpstr>
      <vt:lpstr>PowerPoint Presentation</vt:lpstr>
      <vt:lpstr>PowerPoint Presentation</vt:lpstr>
      <vt:lpstr>PowerPoint Presentation</vt:lpstr>
      <vt:lpstr>PowerPoint Presentation</vt:lpstr>
      <vt:lpstr>Appendix</vt:lpstr>
      <vt:lpstr>Personalized offers</vt:lpstr>
      <vt:lpstr>Smart Buildings</vt:lpstr>
      <vt:lpstr>PowerPoint Presentation</vt:lpstr>
      <vt:lpstr>What is Machine Learning ?</vt:lpstr>
      <vt:lpstr>EXAMPLE</vt:lpstr>
      <vt:lpstr>PowerPoint Presentation</vt:lpstr>
      <vt:lpstr>Model (Regression)</vt:lpstr>
      <vt:lpstr>EXAMPLE</vt:lpstr>
      <vt:lpstr>Model (Decision Tree)</vt:lpstr>
      <vt:lpstr>EXAMPLE</vt:lpstr>
      <vt:lpstr>Model (Classification)</vt:lpstr>
      <vt:lpstr>Known data (Training data)</vt:lpstr>
      <vt:lpstr>Known data (Training data)</vt:lpstr>
      <vt:lpstr>Feature vector</vt:lpstr>
      <vt:lpstr>Developing a Model</vt:lpstr>
      <vt:lpstr>Model’s Performance</vt:lpstr>
      <vt:lpstr>Steps to Build a Machine Learning Solution</vt:lpstr>
      <vt:lpstr>Confusion</vt:lpstr>
      <vt:lpstr>Example use cases</vt:lpstr>
      <vt:lpstr>Machine Learning Algorithms</vt:lpstr>
      <vt:lpstr>Machine Learning Algorithms</vt:lpstr>
      <vt:lpstr>Machine Learning Algorithms</vt:lpstr>
      <vt:lpstr>Common Classes of Algorithms (Supervised|Unsupervised)</vt:lpstr>
      <vt:lpstr>Why you need to know these algorithms?</vt:lpstr>
      <vt:lpstr>Classification</vt:lpstr>
      <vt:lpstr>Clustering</vt:lpstr>
      <vt:lpstr>Regression</vt:lpstr>
      <vt:lpstr>Regression versus Classification</vt:lpstr>
      <vt:lpstr>Binary versus Multiclass Classification</vt:lpstr>
      <vt:lpstr>Azure Machine Learning Templates|APIs</vt:lpstr>
      <vt:lpstr>Machine Learning APIs</vt:lpstr>
      <vt:lpstr>PowerPoint Presentation</vt:lpstr>
      <vt:lpstr>Smart Buildings </vt:lpstr>
      <vt:lpstr>Demand Forecasting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Mustafa Kasap</dc:creator>
  <cp:lastModifiedBy>Priya Aswani</cp:lastModifiedBy>
  <cp:revision>286</cp:revision>
  <dcterms:created xsi:type="dcterms:W3CDTF">2015-10-06T17:16:38Z</dcterms:created>
  <dcterms:modified xsi:type="dcterms:W3CDTF">2017-07-12T05:50:32Z</dcterms:modified>
</cp:coreProperties>
</file>